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slideMaster2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9.xml" ContentType="application/vnd.openxmlformats-officedocument.theme+xml"/>
  <Override PartName="/ppt/theme/theme17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8.png" ContentType="image/png"/>
  <Override PartName="/ppt/media/image1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6" r:id="rId5"/>
    <p:sldMasterId id="2147483658" r:id="rId6"/>
    <p:sldMasterId id="2147483661" r:id="rId7"/>
    <p:sldMasterId id="2147483663" r:id="rId8"/>
    <p:sldMasterId id="2147483666" r:id="rId9"/>
    <p:sldMasterId id="2147483669" r:id="rId10"/>
    <p:sldMasterId id="2147483671" r:id="rId11"/>
    <p:sldMasterId id="2147483673" r:id="rId12"/>
    <p:sldMasterId id="2147483676" r:id="rId13"/>
    <p:sldMasterId id="2147483678" r:id="rId14"/>
    <p:sldMasterId id="2147483679" r:id="rId15"/>
    <p:sldMasterId id="2147483680" r:id="rId16"/>
    <p:sldMasterId id="2147483681" r:id="rId17"/>
    <p:sldMasterId id="2147483682" r:id="rId18"/>
    <p:sldMasterId id="2147483683" r:id="rId19"/>
    <p:sldMasterId id="2147483684" r:id="rId20"/>
    <p:sldMasterId id="2147483685" r:id="rId21"/>
    <p:sldMasterId id="2147483686" r:id="rId22"/>
    <p:sldMasterId id="2147483687" r:id="rId23"/>
    <p:sldMasterId id="2147483688" r:id="rId24"/>
    <p:sldMasterId id="2147483689" r:id="rId25"/>
    <p:sldMasterId id="2147483690" r:id="rId26"/>
    <p:sldMasterId id="2147483691" r:id="rId27"/>
    <p:sldMasterId id="2147483692" r:id="rId28"/>
    <p:sldMasterId id="2147483693" r:id="rId29"/>
    <p:sldMasterId id="2147483694" r:id="rId30"/>
  </p:sldMasterIdLst>
  <p:sldIdLst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" Target="slides/slide1.xml"/><Relationship Id="rId32" Type="http://schemas.openxmlformats.org/officeDocument/2006/relationships/slide" Target="slides/slide2.xml"/><Relationship Id="rId33" Type="http://schemas.openxmlformats.org/officeDocument/2006/relationships/slide" Target="slides/slide3.xml"/><Relationship Id="rId34" Type="http://schemas.openxmlformats.org/officeDocument/2006/relationships/slide" Target="slides/slide4.xml"/><Relationship Id="rId35" Type="http://schemas.openxmlformats.org/officeDocument/2006/relationships/slide" Target="slides/slide5.xml"/><Relationship Id="rId36" Type="http://schemas.openxmlformats.org/officeDocument/2006/relationships/slide" Target="slides/slide6.xml"/><Relationship Id="rId37" Type="http://schemas.openxmlformats.org/officeDocument/2006/relationships/slide" Target="slides/slide7.xml"/><Relationship Id="rId38" Type="http://schemas.openxmlformats.org/officeDocument/2006/relationships/slide" Target="slides/slide8.xml"/><Relationship Id="rId39" Type="http://schemas.openxmlformats.org/officeDocument/2006/relationships/slide" Target="slides/slide9.xml"/><Relationship Id="rId40" Type="http://schemas.openxmlformats.org/officeDocument/2006/relationships/slide" Target="slides/slide10.xml"/><Relationship Id="rId41" Type="http://schemas.openxmlformats.org/officeDocument/2006/relationships/slide" Target="slides/slide11.xml"/><Relationship Id="rId42" Type="http://schemas.openxmlformats.org/officeDocument/2006/relationships/slide" Target="slides/slide12.xml"/><Relationship Id="rId43" Type="http://schemas.openxmlformats.org/officeDocument/2006/relationships/slide" Target="slides/slide13.xml"/><Relationship Id="rId44" Type="http://schemas.openxmlformats.org/officeDocument/2006/relationships/slide" Target="slides/slide14.xml"/><Relationship Id="rId45" Type="http://schemas.openxmlformats.org/officeDocument/2006/relationships/slide" Target="slides/slide15.xml"/><Relationship Id="rId46" Type="http://schemas.openxmlformats.org/officeDocument/2006/relationships/slide" Target="slides/slide16.xml"/><Relationship Id="rId4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E9FAB0A-D4C1-4DCF-8A2D-DF4D3BEF2BF9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61622B-7E80-48D8-9D49-76C6F366048F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92D568F-BD0F-4011-A173-9CB85CE10C51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CD8B785-D9DD-4353-9F2D-FF8FFB5C35F0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D816564-A887-441E-BD87-C3116B71813F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A1310CB-63B1-4E76-B080-353B60114EFB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50A1BC3-90E8-4644-8BA8-BD9AFE350A94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B431658C-76EB-41BC-AD89-34CC3703A015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366193A-1DA4-4464-9095-99DB066C5B65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A54DC52-79CE-4669-B750-FFC15DD5C895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7ED767-AA14-496F-AAE0-C7DA452FEC5A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78DE3E-8B23-4675-9B74-D5C98739AEEE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B153299-9090-43C6-9AF3-69FFFB716F49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47D00F3-D703-4952-A159-9C2DAC52B004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DB917AD-3A3C-4A0F-B260-33B81F1B0761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5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8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6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2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69;p8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Google Shape;71;p8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Google Shape;72;p8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Google Shape;73;p8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Google Shape;74;p8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Google Shape;76;p8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sldNum" idx="9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4FCFAC1-6A0F-40B5-984A-C3939DEA4877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4" r:id="rId2"/>
    <p:sldLayoutId id="2147483675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0;p6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Google Shape;51;p6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Google Shape;52;p6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Google Shape;53;p6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Google Shape;54;p6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56;p6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ldNum" idx="10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03FBF23-7A52-4242-A616-A553B8601007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84;p19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Google Shape;185;p19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Google Shape;186;p19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Google Shape;187;p19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Google Shape;188;p19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Google Shape;190;p19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sldNum" idx="11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89BDD45-6FC6-4916-BEFA-DB1415262F93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54;p17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Google Shape;155;p17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Google Shape;156;p17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Google Shape;157;p17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Google Shape;158;p17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Google Shape;160;p17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sldNum" idx="12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8BFDFD8-A65E-4501-B13A-082C2E4438BA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216;p21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Google Shape;217;p21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Google Shape;218;p21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Google Shape;219;p21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Google Shape;220;p21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Google Shape;222;p21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sldNum" idx="13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35E869A-6874-4E95-BC4D-AB68DFC6A5F9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éditer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forma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 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texte-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37;p5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Google Shape;38;p5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Google Shape;39;p5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Google Shape;40;p5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Google Shape;41;p5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Google Shape;43;p5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868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868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sldNum" idx="14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A0CD3A6-D770-4698-9600-1E4F985E400F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99;p20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Google Shape;200;p20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Google Shape;201;p20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Google Shape;202;p20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203;p20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Google Shape;205;p20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sldNum" idx="15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A1C1E52-0EFC-4706-8F2C-33729D859CF4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ite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59;p7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Google Shape;60;p7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Google Shape;61;p7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Google Shape;62;p7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Google Shape;63;p7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Google Shape;65;p7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sldNum" idx="16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DFC8258-548F-44EB-91DC-5B61DB3D0546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éditer 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format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texte-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44;p16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Google Shape;145;p16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Google Shape;146;p16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Google Shape;147;p16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Google Shape;148;p16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Google Shape;150;p16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sldNum" idx="17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2D205D7-40E6-4113-92D9-C4B1335EEACC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ite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;p4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Google Shape;28;p4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Google Shape;29;p4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Google Shape;30;p4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Google Shape;31;p4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Google Shape;33;p4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sldNum" idx="1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807AAB9-E11A-4F73-A922-C0D43A101FA3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2" r:id="rId2"/>
    <p:sldLayoutId id="2147483653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251;p23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Google Shape;254;p23"/>
          <p:cNvSpPr/>
          <p:nvPr/>
        </p:nvSpPr>
        <p:spPr>
          <a:xfrm>
            <a:off x="2099160" y="3611880"/>
            <a:ext cx="4944240" cy="5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15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en" sz="1200" spc="-1" strike="noStrike">
                <a:solidFill>
                  <a:srgbClr val="5c5c5f"/>
                </a:solidFill>
                <a:latin typeface="Mulish"/>
                <a:ea typeface="Mulish"/>
              </a:rPr>
              <a:t>CREDITS: This presentation template was created by </a:t>
            </a:r>
            <a:r>
              <a:rPr b="1" lang="en" sz="1200" spc="-1" strike="noStrike" u="sng">
                <a:solidFill>
                  <a:srgbClr val="333333"/>
                </a:solidFill>
                <a:uFillTx/>
                <a:latin typeface="Mulish"/>
                <a:ea typeface="Mulish"/>
                <a:hlinkClick r:id="rId2"/>
              </a:rPr>
              <a:t>Slidesgo</a:t>
            </a:r>
            <a:r>
              <a:rPr b="1" lang="en" sz="1200" spc="-1" strike="noStrike">
                <a:solidFill>
                  <a:srgbClr val="5c5c5f"/>
                </a:solidFill>
                <a:latin typeface="Mulish"/>
                <a:ea typeface="Mulish"/>
              </a:rPr>
              <a:t>,</a:t>
            </a:r>
            <a:r>
              <a:rPr b="0" lang="en" sz="1200" spc="-1" strike="noStrike">
                <a:solidFill>
                  <a:srgbClr val="5c5c5f"/>
                </a:solidFill>
                <a:latin typeface="Mulish"/>
                <a:ea typeface="Mulish"/>
              </a:rPr>
              <a:t> and includes icons by</a:t>
            </a:r>
            <a:r>
              <a:rPr b="1" lang="en" sz="1200" spc="-1" strike="noStrike">
                <a:solidFill>
                  <a:srgbClr val="5c5c5f"/>
                </a:solidFill>
                <a:latin typeface="Mulish"/>
                <a:ea typeface="Mulish"/>
              </a:rPr>
              <a:t> </a:t>
            </a:r>
            <a:r>
              <a:rPr b="1" lang="en" sz="1200" spc="-1" strike="noStrike" u="sng">
                <a:solidFill>
                  <a:srgbClr val="333333"/>
                </a:solidFill>
                <a:uFillTx/>
                <a:latin typeface="Mulish"/>
                <a:ea typeface="Mulish"/>
                <a:hlinkClick r:id="rId3"/>
              </a:rPr>
              <a:t>Flaticon</a:t>
            </a:r>
            <a:r>
              <a:rPr b="1" lang="en" sz="1200" spc="-1" strike="noStrike">
                <a:solidFill>
                  <a:srgbClr val="5c5c5f"/>
                </a:solidFill>
                <a:latin typeface="Mulish"/>
                <a:ea typeface="Mulish"/>
              </a:rPr>
              <a:t>,</a:t>
            </a:r>
            <a:r>
              <a:rPr b="0" lang="en" sz="1200" spc="-1" strike="noStrike">
                <a:solidFill>
                  <a:srgbClr val="5c5c5f"/>
                </a:solidFill>
                <a:latin typeface="Mulish"/>
                <a:ea typeface="Mulish"/>
              </a:rPr>
              <a:t> and infographics &amp; images by </a:t>
            </a:r>
            <a:r>
              <a:rPr b="1" lang="en" sz="1200" spc="-1" strike="noStrike" u="sng">
                <a:solidFill>
                  <a:srgbClr val="333333"/>
                </a:solidFill>
                <a:uFillTx/>
                <a:latin typeface="Mulish"/>
                <a:ea typeface="Mulish"/>
                <a:hlinkClick r:id="rId4"/>
              </a:rPr>
              <a:t>Freepik</a:t>
            </a:r>
            <a:r>
              <a:rPr b="1" lang="en" sz="1200" spc="-1" strike="noStrike" u="sng">
                <a:solidFill>
                  <a:srgbClr val="5c5c5f"/>
                </a:solidFill>
                <a:uFillTx/>
                <a:latin typeface="Mulish"/>
                <a:ea typeface="Mulish"/>
              </a:rPr>
              <a:t> 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Google Shape;255;p23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Google Shape;256;p23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Google Shape;257;p23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Google Shape;258;p23"/>
          <p:cNvSpPr/>
          <p:nvPr/>
        </p:nvSpPr>
        <p:spPr>
          <a:xfrm flipH="1" rot="10800000">
            <a:off x="347760" y="4751280"/>
            <a:ext cx="8447040" cy="31680"/>
          </a:xfrm>
          <a:custGeom>
            <a:avLst/>
            <a:gdLst>
              <a:gd name="textAreaLeft" fmla="*/ 360 w 8447040"/>
              <a:gd name="textAreaRight" fmla="*/ 8447760 w 8447040"/>
              <a:gd name="textAreaTop" fmla="*/ 0 h 31680"/>
              <a:gd name="textAreaBottom" fmla="*/ 32040 h 31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12960" bIns="-1296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ite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it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l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e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f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t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x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-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ti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tr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di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fo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tit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re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iq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z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p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é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di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f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u 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ti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tr</a:t>
            </a: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427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&lt;date/heure&gt;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ftr" idx="19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&lt;pied de page&gt;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sldNum" idx="20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83D2B6E2-3349-4A89-A106-BAD359A0194A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92" name=""/>
          <p:cNvGrpSpPr/>
          <p:nvPr/>
        </p:nvGrpSpPr>
        <p:grpSpPr>
          <a:xfrm>
            <a:off x="2416320" y="215640"/>
            <a:ext cx="5248800" cy="80640"/>
            <a:chOff x="2416320" y="215640"/>
            <a:chExt cx="5248800" cy="80640"/>
          </a:xfrm>
        </p:grpSpPr>
        <p:sp>
          <p:nvSpPr>
            <p:cNvPr id="193" name=""/>
            <p:cNvSpPr/>
            <p:nvPr/>
          </p:nvSpPr>
          <p:spPr>
            <a:xfrm>
              <a:off x="509832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528984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4710960" y="215640"/>
              <a:ext cx="80280" cy="80640"/>
            </a:xfrm>
            <a:custGeom>
              <a:avLst/>
              <a:gdLst/>
              <a:ahLst/>
              <a:rect l="0" t="0" r="r" b="b"/>
              <a:pathLst>
                <a:path w="223" h="224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490212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5330160" y="25596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2416320" y="25596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9" name=""/>
          <p:cNvGrpSpPr/>
          <p:nvPr/>
        </p:nvGrpSpPr>
        <p:grpSpPr>
          <a:xfrm>
            <a:off x="2383560" y="5446080"/>
            <a:ext cx="5248800" cy="80640"/>
            <a:chOff x="2383560" y="5446080"/>
            <a:chExt cx="5248800" cy="80640"/>
          </a:xfrm>
        </p:grpSpPr>
        <p:sp>
          <p:nvSpPr>
            <p:cNvPr id="200" name=""/>
            <p:cNvSpPr/>
            <p:nvPr/>
          </p:nvSpPr>
          <p:spPr>
            <a:xfrm>
              <a:off x="490212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4710960" y="5446080"/>
              <a:ext cx="80280" cy="80640"/>
            </a:xfrm>
            <a:custGeom>
              <a:avLst/>
              <a:gdLst/>
              <a:ahLst/>
              <a:rect l="0" t="0" r="r" b="b"/>
              <a:pathLst>
                <a:path w="223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528984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509832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2383560" y="548640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297400" y="548640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"/>
          <p:cNvGrpSpPr/>
          <p:nvPr/>
        </p:nvGrpSpPr>
        <p:grpSpPr>
          <a:xfrm>
            <a:off x="10800" y="360"/>
            <a:ext cx="3235320" cy="5694120"/>
            <a:chOff x="10800" y="360"/>
            <a:chExt cx="3235320" cy="5694120"/>
          </a:xfrm>
        </p:grpSpPr>
        <p:sp>
          <p:nvSpPr>
            <p:cNvPr id="207" name=""/>
            <p:cNvSpPr/>
            <p:nvPr/>
          </p:nvSpPr>
          <p:spPr>
            <a:xfrm>
              <a:off x="10800" y="360"/>
              <a:ext cx="1851120" cy="1946880"/>
            </a:xfrm>
            <a:custGeom>
              <a:avLst/>
              <a:gdLst/>
              <a:ahLst/>
              <a:rect l="0" t="0" r="r" b="b"/>
              <a:pathLst>
                <a:path w="5142" h="5408">
                  <a:moveTo>
                    <a:pt x="3781" y="0"/>
                  </a:moveTo>
                  <a:lnTo>
                    <a:pt x="0" y="2467"/>
                  </a:lnTo>
                  <a:lnTo>
                    <a:pt x="0" y="5408"/>
                  </a:lnTo>
                  <a:lnTo>
                    <a:pt x="5142" y="2053"/>
                  </a:lnTo>
                  <a:lnTo>
                    <a:pt x="3802" y="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10800" y="2327760"/>
              <a:ext cx="2012760" cy="2030760"/>
            </a:xfrm>
            <a:custGeom>
              <a:avLst/>
              <a:gdLst/>
              <a:ahLst/>
              <a:rect l="0" t="0" r="r" b="b"/>
              <a:pathLst>
                <a:path w="5591" h="5641">
                  <a:moveTo>
                    <a:pt x="4291" y="0"/>
                  </a:moveTo>
                  <a:lnTo>
                    <a:pt x="0" y="2799"/>
                  </a:lnTo>
                  <a:lnTo>
                    <a:pt x="0" y="5641"/>
                  </a:lnTo>
                  <a:lnTo>
                    <a:pt x="5591" y="1993"/>
                  </a:lnTo>
                  <a:lnTo>
                    <a:pt x="4291" y="0"/>
                  </a:ln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10800" y="200520"/>
              <a:ext cx="3193560" cy="3239280"/>
            </a:xfrm>
            <a:custGeom>
              <a:avLst/>
              <a:gdLst/>
              <a:ahLst/>
              <a:rect l="0" t="0" r="r" b="b"/>
              <a:pathLst>
                <a:path w="8871" h="8998">
                  <a:moveTo>
                    <a:pt x="6776" y="0"/>
                  </a:moveTo>
                  <a:lnTo>
                    <a:pt x="0" y="4422"/>
                  </a:lnTo>
                  <a:lnTo>
                    <a:pt x="0" y="8998"/>
                  </a:lnTo>
                  <a:lnTo>
                    <a:pt x="8871" y="3210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10800" y="2680920"/>
              <a:ext cx="3235320" cy="2977560"/>
            </a:xfrm>
            <a:custGeom>
              <a:avLst/>
              <a:gdLst/>
              <a:ahLst/>
              <a:rect l="0" t="0" r="r" b="b"/>
              <a:pathLst>
                <a:path w="8987" h="8271">
                  <a:moveTo>
                    <a:pt x="7027" y="0"/>
                  </a:moveTo>
                  <a:lnTo>
                    <a:pt x="0" y="4585"/>
                  </a:lnTo>
                  <a:lnTo>
                    <a:pt x="0" y="8271"/>
                  </a:lnTo>
                  <a:lnTo>
                    <a:pt x="911" y="8271"/>
                  </a:lnTo>
                  <a:lnTo>
                    <a:pt x="8987" y="3002"/>
                  </a:lnTo>
                  <a:lnTo>
                    <a:pt x="7027" y="0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277560" y="4977000"/>
              <a:ext cx="1568160" cy="717480"/>
            </a:xfrm>
            <a:custGeom>
              <a:avLst/>
              <a:gdLst/>
              <a:ahLst/>
              <a:rect l="0" t="0" r="r" b="b"/>
              <a:pathLst>
                <a:path w="4356" h="1993">
                  <a:moveTo>
                    <a:pt x="3055" y="0"/>
                  </a:moveTo>
                  <a:lnTo>
                    <a:pt x="0" y="1993"/>
                  </a:lnTo>
                  <a:lnTo>
                    <a:pt x="4356" y="1993"/>
                  </a:lnTo>
                  <a:lnTo>
                    <a:pt x="3055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10800" y="360"/>
              <a:ext cx="1398960" cy="912960"/>
            </a:xfrm>
            <a:custGeom>
              <a:avLst/>
              <a:gdLst/>
              <a:ahLst/>
              <a:rect l="0" t="0" r="r" b="b"/>
              <a:pathLst>
                <a:path w="3886" h="2536">
                  <a:moveTo>
                    <a:pt x="0" y="0"/>
                  </a:moveTo>
                  <a:lnTo>
                    <a:pt x="0" y="2536"/>
                  </a:lnTo>
                  <a:lnTo>
                    <a:pt x="38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80000" y="260280"/>
            <a:ext cx="9720000" cy="6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40000" y="1374480"/>
            <a:ext cx="93600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5" name=""/>
          <p:cNvSpPr/>
          <p:nvPr/>
        </p:nvSpPr>
        <p:spPr>
          <a:xfrm>
            <a:off x="10800" y="5669640"/>
            <a:ext cx="10068840" cy="10440"/>
          </a:xfrm>
          <a:custGeom>
            <a:avLst/>
            <a:gdLst/>
            <a:ahLst/>
            <a:rect l="0" t="0" r="r" b="b"/>
            <a:pathLst>
              <a:path w="27969" h="29">
                <a:moveTo>
                  <a:pt x="0" y="0"/>
                </a:moveTo>
                <a:lnTo>
                  <a:pt x="27969" y="0"/>
                </a:lnTo>
                <a:lnTo>
                  <a:pt x="27969" y="29"/>
                </a:ln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90000" rIns="90000" tIns="-34560" bIns="-34560" anchor="ctr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title"/>
          </p:nvPr>
        </p:nvSpPr>
        <p:spPr>
          <a:xfrm rot="5391000">
            <a:off x="6879600" y="2340720"/>
            <a:ext cx="4343760" cy="112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6500" spc="-1" strike="noStrike">
                <a:solidFill>
                  <a:srgbClr val="fe7130"/>
                </a:solidFill>
                <a:latin typeface="Noto Sans"/>
              </a:rPr>
              <a:t>CONTENT</a:t>
            </a:r>
            <a:endParaRPr b="0" lang="fr-FR" sz="65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427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dt" idx="2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&lt;date/heure&gt;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ftr" idx="2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&lt;pied de page&gt;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sldNum" idx="2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2AA49067-0CAF-4E16-9DF5-159B32137C0A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222" name=""/>
          <p:cNvGrpSpPr/>
          <p:nvPr/>
        </p:nvGrpSpPr>
        <p:grpSpPr>
          <a:xfrm>
            <a:off x="2416320" y="215640"/>
            <a:ext cx="5248800" cy="80640"/>
            <a:chOff x="2416320" y="215640"/>
            <a:chExt cx="5248800" cy="80640"/>
          </a:xfrm>
        </p:grpSpPr>
        <p:sp>
          <p:nvSpPr>
            <p:cNvPr id="223" name=""/>
            <p:cNvSpPr/>
            <p:nvPr/>
          </p:nvSpPr>
          <p:spPr>
            <a:xfrm>
              <a:off x="509832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528984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4710960" y="215640"/>
              <a:ext cx="80280" cy="80640"/>
            </a:xfrm>
            <a:custGeom>
              <a:avLst/>
              <a:gdLst/>
              <a:ahLst/>
              <a:rect l="0" t="0" r="r" b="b"/>
              <a:pathLst>
                <a:path w="223" h="224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4902120" y="21564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5330160" y="25596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416320" y="25596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9" name=""/>
          <p:cNvGrpSpPr/>
          <p:nvPr/>
        </p:nvGrpSpPr>
        <p:grpSpPr>
          <a:xfrm>
            <a:off x="2383560" y="5446080"/>
            <a:ext cx="5248800" cy="80640"/>
            <a:chOff x="2383560" y="5446080"/>
            <a:chExt cx="5248800" cy="80640"/>
          </a:xfrm>
        </p:grpSpPr>
        <p:sp>
          <p:nvSpPr>
            <p:cNvPr id="230" name=""/>
            <p:cNvSpPr/>
            <p:nvPr/>
          </p:nvSpPr>
          <p:spPr>
            <a:xfrm>
              <a:off x="490212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4710960" y="5446080"/>
              <a:ext cx="80280" cy="80640"/>
            </a:xfrm>
            <a:custGeom>
              <a:avLst/>
              <a:gdLst/>
              <a:ahLst/>
              <a:rect l="0" t="0" r="r" b="b"/>
              <a:pathLst>
                <a:path w="223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528984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5098320" y="5446080"/>
              <a:ext cx="80640" cy="80640"/>
            </a:xfrm>
            <a:custGeom>
              <a:avLst/>
              <a:gdLst/>
              <a:ahLst/>
              <a:rect l="0" t="0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640" bIns="356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2383560" y="548640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5297400" y="5486400"/>
              <a:ext cx="2334960" cy="0"/>
            </a:xfrm>
            <a:custGeom>
              <a:avLst/>
              <a:gdLst/>
              <a:ahLst/>
              <a:rect l="0" t="0" r="r" b="b"/>
              <a:pathLst>
                <a:path fill="none"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4176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Noto Sans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816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0931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Noto Sans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Noto Sans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Noto Sans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8" name=""/>
          <p:cNvSpPr/>
          <p:nvPr/>
        </p:nvSpPr>
        <p:spPr>
          <a:xfrm>
            <a:off x="4038480" y="0"/>
            <a:ext cx="6040080" cy="5633280"/>
          </a:xfrm>
          <a:custGeom>
            <a:avLst/>
            <a:gdLst/>
            <a:ahLst/>
            <a:rect l="0" t="0" r="r" b="b"/>
            <a:pathLst>
              <a:path w="16778" h="15648">
                <a:moveTo>
                  <a:pt x="16778" y="0"/>
                </a:moveTo>
                <a:cubicBezTo>
                  <a:pt x="16778" y="5216"/>
                  <a:pt x="16778" y="10432"/>
                  <a:pt x="16778" y="15648"/>
                </a:cubicBezTo>
                <a:cubicBezTo>
                  <a:pt x="11186" y="15648"/>
                  <a:pt x="5593" y="15648"/>
                  <a:pt x="0" y="15648"/>
                </a:cubicBezTo>
                <a:cubicBezTo>
                  <a:pt x="0" y="3267"/>
                  <a:pt x="11861" y="0"/>
                  <a:pt x="16778" y="0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39" name=""/>
          <p:cNvGrpSpPr/>
          <p:nvPr/>
        </p:nvGrpSpPr>
        <p:grpSpPr>
          <a:xfrm>
            <a:off x="2452320" y="144000"/>
            <a:ext cx="5224320" cy="80280"/>
            <a:chOff x="2452320" y="144000"/>
            <a:chExt cx="5224320" cy="80280"/>
          </a:xfrm>
        </p:grpSpPr>
        <p:sp>
          <p:nvSpPr>
            <p:cNvPr id="240" name=""/>
            <p:cNvSpPr/>
            <p:nvPr/>
          </p:nvSpPr>
          <p:spPr>
            <a:xfrm>
              <a:off x="5122080" y="14400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5312520" y="14400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4736160" y="144000"/>
              <a:ext cx="80280" cy="80280"/>
            </a:xfrm>
            <a:custGeom>
              <a:avLst/>
              <a:gdLst/>
              <a:ahLst/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4926960" y="144000"/>
              <a:ext cx="79920" cy="80280"/>
            </a:xfrm>
            <a:custGeom>
              <a:avLst/>
              <a:gdLst/>
              <a:ahLst/>
              <a:rect l="0" t="0" r="r" b="b"/>
              <a:pathLst>
                <a:path w="222" h="223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txBody>
            <a:bodyPr lIns="90000" rIns="90000" tIns="35280" bIns="3528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5352840" y="183960"/>
              <a:ext cx="2323800" cy="0"/>
            </a:xfrm>
            <a:custGeom>
              <a:avLst/>
              <a:gdLst/>
              <a:ahLst/>
              <a:rect l="0" t="0" r="r" b="b"/>
              <a:pathLst>
                <a:path fill="none" w="6455" h="0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ln cap="rnd" w="10440">
              <a:solidFill>
                <a:srgbClr val="f8b621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2452320" y="183960"/>
              <a:ext cx="2324160" cy="0"/>
            </a:xfrm>
            <a:custGeom>
              <a:avLst/>
              <a:gdLst/>
              <a:ahLst/>
              <a:rect l="0" t="0" r="r" b="b"/>
              <a:pathLst>
                <a:path fill="none" w="6456" h="0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ln cap="rnd" w="10440">
              <a:solidFill>
                <a:srgbClr val="7f59ae"/>
              </a:solidFill>
              <a:round/>
            </a:ln>
          </p:spPr>
          <p:txBody>
            <a:bodyPr lIns="95040" rIns="95040" tIns="-50040" bIns="-500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6" name=""/>
          <p:cNvGrpSpPr/>
          <p:nvPr/>
        </p:nvGrpSpPr>
        <p:grpSpPr>
          <a:xfrm>
            <a:off x="4706280" y="393480"/>
            <a:ext cx="4761720" cy="4761360"/>
            <a:chOff x="4706280" y="393480"/>
            <a:chExt cx="4761720" cy="4761360"/>
          </a:xfrm>
        </p:grpSpPr>
        <p:sp>
          <p:nvSpPr>
            <p:cNvPr id="247" name=""/>
            <p:cNvSpPr/>
            <p:nvPr/>
          </p:nvSpPr>
          <p:spPr>
            <a:xfrm>
              <a:off x="4706280" y="393480"/>
              <a:ext cx="4761720" cy="4761360"/>
            </a:xfrm>
            <a:custGeom>
              <a:avLst/>
              <a:gdLst/>
              <a:ahLst/>
              <a:rect l="0" t="0" r="r" b="b"/>
              <a:pathLst>
                <a:path w="13227" h="13226">
                  <a:moveTo>
                    <a:pt x="0" y="0"/>
                  </a:moveTo>
                  <a:cubicBezTo>
                    <a:pt x="4409" y="0"/>
                    <a:pt x="8818" y="0"/>
                    <a:pt x="13227" y="0"/>
                  </a:cubicBezTo>
                  <a:cubicBezTo>
                    <a:pt x="13227" y="4409"/>
                    <a:pt x="13227" y="8817"/>
                    <a:pt x="13227" y="13226"/>
                  </a:cubicBezTo>
                  <a:cubicBezTo>
                    <a:pt x="8818" y="13226"/>
                    <a:pt x="4409" y="13226"/>
                    <a:pt x="0" y="13226"/>
                  </a:cubicBezTo>
                  <a:cubicBezTo>
                    <a:pt x="0" y="8817"/>
                    <a:pt x="0" y="4409"/>
                    <a:pt x="0" y="0"/>
                  </a:cubicBezTo>
                  <a:close/>
                </a:path>
              </a:pathLst>
            </a:custGeom>
            <a:noFill/>
            <a:ln cap="rnd" w="56880">
              <a:solidFill>
                <a:srgbClr val="60c4e4"/>
              </a:solidFill>
              <a:round/>
            </a:ln>
          </p:spPr>
          <p:txBody>
            <a:bodyPr lIns="118440" rIns="118440" tIns="73440" bIns="734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4989960" y="677520"/>
              <a:ext cx="4194000" cy="4193280"/>
            </a:xfrm>
            <a:custGeom>
              <a:avLst/>
              <a:gdLst/>
              <a:ahLst/>
              <a:rect l="0" t="0" r="r" b="b"/>
              <a:pathLst>
                <a:path w="11650" h="11648">
                  <a:moveTo>
                    <a:pt x="0" y="0"/>
                  </a:moveTo>
                  <a:cubicBezTo>
                    <a:pt x="3883" y="0"/>
                    <a:pt x="7766" y="0"/>
                    <a:pt x="11650" y="0"/>
                  </a:cubicBezTo>
                  <a:cubicBezTo>
                    <a:pt x="11650" y="3883"/>
                    <a:pt x="11650" y="7766"/>
                    <a:pt x="11650" y="11648"/>
                  </a:cubicBezTo>
                  <a:cubicBezTo>
                    <a:pt x="7766" y="11648"/>
                    <a:pt x="3883" y="11648"/>
                    <a:pt x="0" y="11648"/>
                  </a:cubicBezTo>
                  <a:cubicBezTo>
                    <a:pt x="0" y="7766"/>
                    <a:pt x="0" y="3883"/>
                    <a:pt x="0" y="0"/>
                  </a:cubicBezTo>
                  <a:close/>
                </a:path>
              </a:pathLst>
            </a:custGeom>
            <a:noFill/>
            <a:ln cap="rnd" w="56880">
              <a:solidFill>
                <a:srgbClr val="60c4e4"/>
              </a:solidFill>
              <a:round/>
            </a:ln>
          </p:spPr>
          <p:txBody>
            <a:bodyPr lIns="118440" rIns="118440" tIns="73440" bIns="73440" anchor="ctr" anchorCtr="1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9" name="PlaceHolder 3"/>
          <p:cNvSpPr>
            <a:spLocks noGrp="1"/>
          </p:cNvSpPr>
          <p:nvPr>
            <p:ph type="dt" idx="24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&lt;date/heure&gt;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ftr" idx="25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&lt;pied de page&gt;</a:t>
            </a:r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sldNum" idx="26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40055B19-0A68-4572-8976-FD4672C7D16A}" type="slidenum">
              <a:rPr b="0" lang="fr-FR" sz="14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r>
              <a:rPr b="0" lang="fr-FR" sz="14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10;p2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96;p13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Google Shape;116;p13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Google Shape;117;p13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Google Shape;118;p13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Google Shape;119;p13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Google Shape;121;p13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1"/>
          <p:cNvSpPr>
            <a:spLocks noGrp="1"/>
          </p:cNvSpPr>
          <p:nvPr>
            <p:ph type="sldNum" idx="27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A33B849-37EC-43D8-AC64-56559AA62FFD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4;p3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Google Shape;18;p3"/>
          <p:cNvSpPr/>
          <p:nvPr/>
        </p:nvSpPr>
        <p:spPr>
          <a:xfrm rot="10800000">
            <a:off x="8760960" y="2080800"/>
            <a:ext cx="360" cy="983520"/>
          </a:xfrm>
          <a:custGeom>
            <a:avLst/>
            <a:gdLst>
              <a:gd name="textAreaLeft" fmla="*/ 0 w 360"/>
              <a:gd name="textAreaRight" fmla="*/ 720 w 360"/>
              <a:gd name="textAreaTop" fmla="*/ 0 h 983520"/>
              <a:gd name="textAreaBottom" fmla="*/ 983880 h 98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Google Shape;19;p3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Google Shape;20;p3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Google Shape;21;p3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Google Shape;22;p3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Google Shape;24;p3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Google Shape;25;p3"/>
          <p:cNvSpPr/>
          <p:nvPr/>
        </p:nvSpPr>
        <p:spPr>
          <a:xfrm rot="10800000">
            <a:off x="393840" y="2080800"/>
            <a:ext cx="360" cy="983520"/>
          </a:xfrm>
          <a:custGeom>
            <a:avLst/>
            <a:gdLst>
              <a:gd name="textAreaLeft" fmla="*/ 0 w 360"/>
              <a:gd name="textAreaRight" fmla="*/ 720 w 360"/>
              <a:gd name="textAreaTop" fmla="*/ 0 h 983520"/>
              <a:gd name="textAreaBottom" fmla="*/ 983880 h 98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1"/>
          <p:cNvSpPr>
            <a:spLocks noGrp="1"/>
          </p:cNvSpPr>
          <p:nvPr>
            <p:ph type="sldNum" idx="28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8B2E3DB-4634-41A8-A50D-2B752D1B0C6F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6;p13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Google Shape;116;p13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Google Shape;117;p13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Google Shape;118;p13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Google Shape;119;p13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Google Shape;121;p13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sldNum" idx="2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C255957-52E4-49BA-A2C1-729D0AF5633D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ite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4;p3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Google Shape;18;p3"/>
          <p:cNvSpPr/>
          <p:nvPr/>
        </p:nvSpPr>
        <p:spPr>
          <a:xfrm rot="10800000">
            <a:off x="8760960" y="2080800"/>
            <a:ext cx="360" cy="983520"/>
          </a:xfrm>
          <a:custGeom>
            <a:avLst/>
            <a:gdLst>
              <a:gd name="textAreaLeft" fmla="*/ 0 w 360"/>
              <a:gd name="textAreaRight" fmla="*/ 720 w 360"/>
              <a:gd name="textAreaTop" fmla="*/ 0 h 983520"/>
              <a:gd name="textAreaBottom" fmla="*/ 983880 h 98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Google Shape;19;p3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Google Shape;20;p3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Google Shape;21;p3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Google Shape;22;p3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Google Shape;24;p3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Google Shape;25;p3"/>
          <p:cNvSpPr/>
          <p:nvPr/>
        </p:nvSpPr>
        <p:spPr>
          <a:xfrm rot="10800000">
            <a:off x="393840" y="2080800"/>
            <a:ext cx="360" cy="983520"/>
          </a:xfrm>
          <a:custGeom>
            <a:avLst/>
            <a:gdLst>
              <a:gd name="textAreaLeft" fmla="*/ 0 w 360"/>
              <a:gd name="textAreaRight" fmla="*/ 720 w 360"/>
              <a:gd name="textAreaTop" fmla="*/ 0 h 983520"/>
              <a:gd name="textAreaBottom" fmla="*/ 983880 h 98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sldNum" idx="3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7A987C9-BE1E-4E71-82BA-7403C868706F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tex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169;p18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Google Shape;170;p18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Google Shape;171;p18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Google Shape;172;p18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Google Shape;173;p18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Google Shape;175;p18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sldNum" idx="4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DE79036-802D-48C7-BF10-C441C3077E54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  <p:sldLayoutId id="2147483660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23;p14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Google Shape;124;p14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Google Shape;125;p14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Google Shape;126;p14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Google Shape;127;p14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Google Shape;129;p14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sldNum" idx="5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140C0FA-C99C-4205-BF15-3797DD4FB4C5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85;p11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Google Shape;86;p11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Google Shape;87;p11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Google Shape;88;p11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Google Shape;89;p11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Google Shape;91;p11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sldNum" idx="6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894F66E-BBD0-4D98-8258-E737EBAABE87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4" r:id="rId2"/>
    <p:sldLayoutId id="2147483665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237;p22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Google Shape;238;p22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Google Shape;239;p22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Google Shape;240;p22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Google Shape;241;p22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Google Shape;243;p22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sldNum" idx="7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79EEF0B-A578-4AE2-BD16-5C4DA11BE4EA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xt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  <p:sldLayoutId id="2147483668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133;p15"/>
          <p:cNvSpPr/>
          <p:nvPr/>
        </p:nvSpPr>
        <p:spPr>
          <a:xfrm>
            <a:off x="145800" y="149040"/>
            <a:ext cx="8850600" cy="4843800"/>
          </a:xfrm>
          <a:prstGeom prst="rect">
            <a:avLst/>
          </a:pr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Google Shape;134;p15"/>
          <p:cNvSpPr/>
          <p:nvPr/>
        </p:nvSpPr>
        <p:spPr>
          <a:xfrm>
            <a:off x="38268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Google Shape;135;p15"/>
          <p:cNvSpPr/>
          <p:nvPr/>
        </p:nvSpPr>
        <p:spPr>
          <a:xfrm>
            <a:off x="4452480" y="21996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Google Shape;136;p15"/>
          <p:cNvSpPr/>
          <p:nvPr/>
        </p:nvSpPr>
        <p:spPr>
          <a:xfrm>
            <a:off x="4957920" y="33948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Google Shape;137;p15"/>
          <p:cNvSpPr/>
          <p:nvPr/>
        </p:nvSpPr>
        <p:spPr>
          <a:xfrm>
            <a:off x="38268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Google Shape;139;p15"/>
          <p:cNvSpPr/>
          <p:nvPr/>
        </p:nvSpPr>
        <p:spPr>
          <a:xfrm>
            <a:off x="4957920" y="4798800"/>
            <a:ext cx="3801960" cy="36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sldNum" idx="8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FE2A2BA-2F01-4DAE-A181-5D5158E13DEC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ez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pour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éditer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forma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 du 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texte-</a:t>
            </a: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8ce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87;p29"/>
          <p:cNvSpPr/>
          <p:nvPr/>
        </p:nvSpPr>
        <p:spPr>
          <a:xfrm flipH="1" rot="10800000">
            <a:off x="5040000" y="324720"/>
            <a:ext cx="3798720" cy="30600"/>
          </a:xfrm>
          <a:custGeom>
            <a:avLst/>
            <a:gdLst>
              <a:gd name="textAreaLeft" fmla="*/ 360 w 3798720"/>
              <a:gd name="textAreaRight" fmla="*/ 3799440 w 3798720"/>
              <a:gd name="textAreaTop" fmla="*/ 0 h 30600"/>
              <a:gd name="textAreaBottom" fmla="*/ 30960 h 30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14040" bIns="-1404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Google Shape;288;p29"/>
          <p:cNvSpPr/>
          <p:nvPr/>
        </p:nvSpPr>
        <p:spPr>
          <a:xfrm flipH="1" rot="10800000">
            <a:off x="360000" y="360000"/>
            <a:ext cx="4139280" cy="360"/>
          </a:xfrm>
          <a:custGeom>
            <a:avLst/>
            <a:gdLst>
              <a:gd name="textAreaLeft" fmla="*/ 360 w 4139280"/>
              <a:gd name="textAreaRight" fmla="*/ 4140000 w 413928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Google Shape;290;p29"/>
          <p:cNvSpPr/>
          <p:nvPr/>
        </p:nvSpPr>
        <p:spPr>
          <a:xfrm>
            <a:off x="4657320" y="22932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Google Shape;288;p 1"/>
          <p:cNvSpPr/>
          <p:nvPr/>
        </p:nvSpPr>
        <p:spPr>
          <a:xfrm flipH="1" rot="10800000">
            <a:off x="360360" y="4860000"/>
            <a:ext cx="4139280" cy="360"/>
          </a:xfrm>
          <a:custGeom>
            <a:avLst/>
            <a:gdLst>
              <a:gd name="textAreaLeft" fmla="*/ 360 w 4139280"/>
              <a:gd name="textAreaRight" fmla="*/ 4140000 w 413928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Google Shape;290;p 1"/>
          <p:cNvSpPr/>
          <p:nvPr/>
        </p:nvSpPr>
        <p:spPr>
          <a:xfrm>
            <a:off x="4657320" y="4729320"/>
            <a:ext cx="237960" cy="23796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920" bIns="792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Google Shape;287;p 1"/>
          <p:cNvSpPr/>
          <p:nvPr/>
        </p:nvSpPr>
        <p:spPr>
          <a:xfrm flipH="1" rot="10800000">
            <a:off x="5040360" y="4825080"/>
            <a:ext cx="3798720" cy="30600"/>
          </a:xfrm>
          <a:custGeom>
            <a:avLst/>
            <a:gdLst>
              <a:gd name="textAreaLeft" fmla="*/ 360 w 3798720"/>
              <a:gd name="textAreaRight" fmla="*/ 3799440 w 3798720"/>
              <a:gd name="textAreaTop" fmla="*/ 0 h 30600"/>
              <a:gd name="textAreaBottom" fmla="*/ 30960 h 30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14040" bIns="-1404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5112000" y="377280"/>
            <a:ext cx="3551760" cy="1608480"/>
          </a:xfrm>
          <a:prstGeom prst="rect">
            <a:avLst/>
          </a:prstGeom>
          <a:ln w="0">
            <a:noFill/>
          </a:ln>
        </p:spPr>
      </p:pic>
      <p:pic>
        <p:nvPicPr>
          <p:cNvPr id="282" name="" descr=""/>
          <p:cNvPicPr/>
          <p:nvPr/>
        </p:nvPicPr>
        <p:blipFill>
          <a:blip r:embed="rId2"/>
          <a:stretch/>
        </p:blipFill>
        <p:spPr>
          <a:xfrm>
            <a:off x="468360" y="380880"/>
            <a:ext cx="3808800" cy="1646640"/>
          </a:xfrm>
          <a:prstGeom prst="rect">
            <a:avLst/>
          </a:prstGeom>
          <a:ln w="0">
            <a:noFill/>
          </a:ln>
        </p:spPr>
      </p:pic>
      <p:sp>
        <p:nvSpPr>
          <p:cNvPr id="283" name=""/>
          <p:cNvSpPr/>
          <p:nvPr/>
        </p:nvSpPr>
        <p:spPr>
          <a:xfrm>
            <a:off x="400680" y="3952440"/>
            <a:ext cx="17586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b47804"/>
                </a:solidFill>
                <a:latin typeface="TeX Gyre DejaVu Math"/>
                <a:ea typeface="DejaVu Sans"/>
              </a:rPr>
              <a:t>Presenté par: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DejaVu Sans"/>
              </a:rPr>
              <a:t> Wiem Chebbi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6120000" y="3446280"/>
            <a:ext cx="2505600" cy="12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b47804"/>
                </a:solidFill>
                <a:latin typeface="TeX Gyre DejaVu Math"/>
                <a:ea typeface="DejaVu Sans"/>
              </a:rPr>
              <a:t>Dirigé par: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DejaVu Sans"/>
              </a:rPr>
              <a:t>Pr. Alexander Alijah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DejaVu Sans"/>
              </a:rPr>
              <a:t>Pr. Najoua Derbel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b47804"/>
                </a:solidFill>
                <a:latin typeface="TeX Gyre DejaVu Math"/>
                <a:ea typeface="DejaVu Sans"/>
              </a:rPr>
              <a:t>Co-encadré par: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DejaVu Sans"/>
              </a:rPr>
              <a:t>Dr. Thibaud Cours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180000" y="2300400"/>
            <a:ext cx="8819280" cy="115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b47804"/>
                </a:solidFill>
                <a:latin typeface="TeX Gyre DejaVu Math"/>
                <a:ea typeface="Noto Sans CJK SC"/>
              </a:rPr>
              <a:t>Spectre UV et photodécomposition de peroxyde  BrOOBr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"/>
          <p:cNvSpPr txBox="1"/>
          <p:nvPr/>
        </p:nvSpPr>
        <p:spPr>
          <a:xfrm>
            <a:off x="8388000" y="483408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24D643B0-AB61-4291-868D-98AF12EA661E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7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"/>
          <p:cNvSpPr txBox="1"/>
          <p:nvPr/>
        </p:nvSpPr>
        <p:spPr>
          <a:xfrm>
            <a:off x="4457520" y="4645080"/>
            <a:ext cx="1087560" cy="3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F5D9CE53-658D-4742-A442-CBBA22A061C3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4" name="" descr=""/>
          <p:cNvPicPr/>
          <p:nvPr/>
        </p:nvPicPr>
        <p:blipFill>
          <a:blip r:embed="rId1"/>
          <a:stretch/>
        </p:blipFill>
        <p:spPr>
          <a:xfrm>
            <a:off x="124920" y="192960"/>
            <a:ext cx="5561640" cy="4232880"/>
          </a:xfrm>
          <a:prstGeom prst="rect">
            <a:avLst/>
          </a:prstGeom>
          <a:ln w="0">
            <a:noFill/>
          </a:ln>
        </p:spPr>
      </p:pic>
      <p:sp>
        <p:nvSpPr>
          <p:cNvPr id="445" name=""/>
          <p:cNvSpPr txBox="1"/>
          <p:nvPr/>
        </p:nvSpPr>
        <p:spPr>
          <a:xfrm>
            <a:off x="5677920" y="3139560"/>
            <a:ext cx="231804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5ème état excite 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6" name="" descr=""/>
          <p:cNvPicPr/>
          <p:nvPr/>
        </p:nvPicPr>
        <p:blipFill>
          <a:blip r:embed="rId2"/>
          <a:stretch/>
        </p:blipFill>
        <p:spPr>
          <a:xfrm>
            <a:off x="5754600" y="3900600"/>
            <a:ext cx="3184200" cy="240120"/>
          </a:xfrm>
          <a:prstGeom prst="rect">
            <a:avLst/>
          </a:prstGeom>
          <a:ln w="0">
            <a:noFill/>
          </a:ln>
        </p:spPr>
      </p:pic>
      <p:pic>
        <p:nvPicPr>
          <p:cNvPr id="447" name="" descr=""/>
          <p:cNvPicPr/>
          <p:nvPr/>
        </p:nvPicPr>
        <p:blipFill>
          <a:blip r:embed="rId3"/>
          <a:stretch/>
        </p:blipFill>
        <p:spPr>
          <a:xfrm>
            <a:off x="5710320" y="3435120"/>
            <a:ext cx="3196800" cy="500040"/>
          </a:xfrm>
          <a:prstGeom prst="rect">
            <a:avLst/>
          </a:prstGeom>
          <a:ln w="0">
            <a:noFill/>
          </a:ln>
        </p:spPr>
      </p:pic>
      <p:sp>
        <p:nvSpPr>
          <p:cNvPr id="448" name=""/>
          <p:cNvSpPr/>
          <p:nvPr/>
        </p:nvSpPr>
        <p:spPr>
          <a:xfrm>
            <a:off x="1330920" y="993240"/>
            <a:ext cx="514080" cy="1070640"/>
          </a:xfrm>
          <a:custGeom>
            <a:avLst/>
            <a:gdLst/>
            <a:ahLst/>
            <a:rect l="0" t="0" r="r" b="b"/>
            <a:pathLst>
              <a:path fill="none" w="1428" h="2974">
                <a:moveTo>
                  <a:pt x="0" y="0"/>
                </a:moveTo>
                <a:lnTo>
                  <a:pt x="1428" y="2974"/>
                </a:lnTo>
              </a:path>
            </a:pathLst>
          </a:custGeom>
          <a:ln w="0">
            <a:solidFill>
              <a:srgbClr val="492300"/>
            </a:solidFill>
            <a:tailEnd len="med" type="triangle" w="med"/>
          </a:ln>
        </p:spPr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8222760" y="3361320"/>
            <a:ext cx="817920" cy="893520"/>
          </a:xfrm>
          <a:prstGeom prst="ellipse">
            <a:avLst/>
          </a:prstGeom>
          <a:noFill/>
          <a:ln w="0">
            <a:solidFill>
              <a:srgbClr val="47270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E01C6C46-8A4D-41C9-BEC8-F95E4025AD90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1" name=""/>
          <p:cNvSpPr txBox="1"/>
          <p:nvPr/>
        </p:nvSpPr>
        <p:spPr>
          <a:xfrm>
            <a:off x="347040" y="4335120"/>
            <a:ext cx="434520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Spectre UV calculé au niveau TDA(B3PW91)/AVTZ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"/>
          <p:cNvSpPr txBox="1"/>
          <p:nvPr/>
        </p:nvSpPr>
        <p:spPr>
          <a:xfrm>
            <a:off x="5639040" y="335160"/>
            <a:ext cx="3490560" cy="56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DejaVu Math TeX Gyre"/>
              </a:rPr>
              <a:t>La constante de vitesse de photodécomposition J :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4" name="" descr=""/>
          <p:cNvPicPr/>
          <p:nvPr/>
        </p:nvPicPr>
        <p:blipFill>
          <a:blip r:embed="rId4"/>
          <a:stretch/>
        </p:blipFill>
        <p:spPr>
          <a:xfrm>
            <a:off x="5753160" y="903600"/>
            <a:ext cx="3104640" cy="904680"/>
          </a:xfrm>
          <a:prstGeom prst="rect">
            <a:avLst/>
          </a:prstGeom>
          <a:ln w="0">
            <a:noFill/>
          </a:ln>
        </p:spPr>
      </p:pic>
      <p:sp>
        <p:nvSpPr>
          <p:cNvPr id="455" name=""/>
          <p:cNvSpPr/>
          <p:nvPr/>
        </p:nvSpPr>
        <p:spPr>
          <a:xfrm flipH="1">
            <a:off x="6578640" y="1485360"/>
            <a:ext cx="419760" cy="5972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"/>
          <p:cNvSpPr/>
          <p:nvPr/>
        </p:nvSpPr>
        <p:spPr>
          <a:xfrm>
            <a:off x="7611840" y="1477440"/>
            <a:ext cx="193680" cy="6537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"/>
          <p:cNvSpPr txBox="1"/>
          <p:nvPr/>
        </p:nvSpPr>
        <p:spPr>
          <a:xfrm>
            <a:off x="5755320" y="2130840"/>
            <a:ext cx="1380240" cy="41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Flux actinique 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"/>
          <p:cNvSpPr txBox="1"/>
          <p:nvPr/>
        </p:nvSpPr>
        <p:spPr>
          <a:xfrm>
            <a:off x="7224840" y="2155320"/>
            <a:ext cx="1517400" cy="31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Section efficace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Num" idx="29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136A9B6-5B22-4F94-92A3-3B7CAAA8A4ED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"/>
          <p:cNvSpPr txBox="1"/>
          <p:nvPr/>
        </p:nvSpPr>
        <p:spPr>
          <a:xfrm>
            <a:off x="180000" y="360360"/>
            <a:ext cx="8784000" cy="75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Dynamique non-adiabatique et photodécomposition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"/>
          <p:cNvSpPr txBox="1"/>
          <p:nvPr/>
        </p:nvSpPr>
        <p:spPr>
          <a:xfrm>
            <a:off x="429480" y="775440"/>
            <a:ext cx="8280000" cy="397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Après avoir testé différentes méthodes (MCSCF, TDDFT, TDA), nous avons opté pour l'approximation TDA (Tamm-Dancoff Approximation) afin d'étudier la dynamique non-adiabatique.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Google Shape;336;p 6"/>
          <p:cNvSpPr/>
          <p:nvPr/>
        </p:nvSpPr>
        <p:spPr>
          <a:xfrm>
            <a:off x="266040" y="2485080"/>
            <a:ext cx="239040" cy="23904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6640" bIns="2664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4C4D123B-917E-483F-8611-30699C4CF40C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64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Num" idx="30"/>
          </p:nvPr>
        </p:nvSpPr>
        <p:spPr>
          <a:xfrm>
            <a:off x="4297680" y="4602960"/>
            <a:ext cx="547200" cy="3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927c71"/>
                </a:solidFill>
                <a:latin typeface="Mulish"/>
                <a:ea typeface="Mulish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2FEAD1B-97CD-4CC0-A4D3-175EA6F46315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6" name=""/>
          <p:cNvSpPr txBox="1"/>
          <p:nvPr/>
        </p:nvSpPr>
        <p:spPr>
          <a:xfrm>
            <a:off x="180000" y="360720"/>
            <a:ext cx="8784000" cy="75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Dynamique non-adiabatique et photodécomposition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"/>
          <p:cNvSpPr txBox="1"/>
          <p:nvPr/>
        </p:nvSpPr>
        <p:spPr>
          <a:xfrm>
            <a:off x="360000" y="900000"/>
            <a:ext cx="558000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800" spc="-1" strike="noStrike">
                <a:solidFill>
                  <a:srgbClr val="000000"/>
                </a:solidFill>
                <a:latin typeface="TeX Gyre DejaVu Math"/>
              </a:rPr>
              <a:t>Dynamique sur le 2éme état excité :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"/>
          <p:cNvSpPr txBox="1"/>
          <p:nvPr/>
        </p:nvSpPr>
        <p:spPr>
          <a:xfrm>
            <a:off x="144000" y="2340000"/>
            <a:ext cx="252000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150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trajectoires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"/>
          <p:cNvSpPr/>
          <p:nvPr/>
        </p:nvSpPr>
        <p:spPr>
          <a:xfrm flipV="1">
            <a:off x="2520000" y="1620000"/>
            <a:ext cx="1440000" cy="72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"/>
          <p:cNvSpPr/>
          <p:nvPr/>
        </p:nvSpPr>
        <p:spPr>
          <a:xfrm>
            <a:off x="2520000" y="2520000"/>
            <a:ext cx="162000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"/>
          <p:cNvSpPr/>
          <p:nvPr/>
        </p:nvSpPr>
        <p:spPr>
          <a:xfrm>
            <a:off x="2520000" y="2700000"/>
            <a:ext cx="1440000" cy="90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"/>
          <p:cNvSpPr txBox="1"/>
          <p:nvPr/>
        </p:nvSpPr>
        <p:spPr>
          <a:xfrm>
            <a:off x="4140000" y="1260000"/>
            <a:ext cx="4140000" cy="31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40 %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des trajectoires : </a:t>
            </a:r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2 Br + O</a:t>
            </a:r>
            <a:r>
              <a:rPr b="0" lang="fr-FR" sz="1800" spc="-1" strike="noStrike" baseline="-8000">
                <a:solidFill>
                  <a:srgbClr val="c9211e"/>
                </a:solidFill>
                <a:latin typeface="TeX Gyre DejaVu Math"/>
              </a:rPr>
              <a:t>2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"/>
          <p:cNvSpPr txBox="1"/>
          <p:nvPr/>
        </p:nvSpPr>
        <p:spPr>
          <a:xfrm>
            <a:off x="4140000" y="2304000"/>
            <a:ext cx="432000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</a:t>
            </a:r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59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</a:t>
            </a:r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%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des trajectoires : </a:t>
            </a:r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BrOO + Br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"/>
          <p:cNvSpPr txBox="1"/>
          <p:nvPr/>
        </p:nvSpPr>
        <p:spPr>
          <a:xfrm>
            <a:off x="4140000" y="3420000"/>
            <a:ext cx="486000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1 %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des trajectoires : </a:t>
            </a:r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BrO + BrO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0173B0DB-575E-43D4-903B-CB0E4DAD37B6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76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97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Dynamique non-adiabatique et photodécomposition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"/>
          <p:cNvSpPr txBox="1"/>
          <p:nvPr/>
        </p:nvSpPr>
        <p:spPr>
          <a:xfrm>
            <a:off x="180000" y="900000"/>
            <a:ext cx="1800720" cy="69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Exemple d’une trajectoire :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"/>
          <p:cNvSpPr txBox="1"/>
          <p:nvPr/>
        </p:nvSpPr>
        <p:spPr>
          <a:xfrm>
            <a:off x="4457520" y="4645080"/>
            <a:ext cx="1087560" cy="3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CC95FAC8-D947-4FEF-83F4-E755ABFD5656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F4A42E26-60F6-467C-84C0-DBE4F27C8661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1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2" name="" descr=""/>
          <p:cNvPicPr/>
          <p:nvPr/>
        </p:nvPicPr>
        <p:blipFill>
          <a:blip r:embed="rId1"/>
          <a:stretch/>
        </p:blipFill>
        <p:spPr>
          <a:xfrm>
            <a:off x="1886040" y="745560"/>
            <a:ext cx="5564520" cy="3901680"/>
          </a:xfrm>
          <a:prstGeom prst="rect">
            <a:avLst/>
          </a:prstGeom>
          <a:ln w="0">
            <a:noFill/>
          </a:ln>
        </p:spPr>
      </p:pic>
      <p:sp>
        <p:nvSpPr>
          <p:cNvPr id="483" name=""/>
          <p:cNvSpPr/>
          <p:nvPr/>
        </p:nvSpPr>
        <p:spPr>
          <a:xfrm>
            <a:off x="6885360" y="2529000"/>
            <a:ext cx="1461240" cy="21600"/>
          </a:xfrm>
          <a:prstGeom prst="line">
            <a:avLst/>
          </a:prstGeom>
          <a:ln w="0">
            <a:solidFill>
              <a:srgbClr val="47270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"/>
          <p:cNvSpPr txBox="1"/>
          <p:nvPr/>
        </p:nvSpPr>
        <p:spPr>
          <a:xfrm>
            <a:off x="7023240" y="2247480"/>
            <a:ext cx="1778400" cy="31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BrOO+Br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"/>
          <p:cNvSpPr txBox="1"/>
          <p:nvPr/>
        </p:nvSpPr>
        <p:spPr>
          <a:xfrm>
            <a:off x="360360" y="288720"/>
            <a:ext cx="82486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Dynamique non-adiabatique et photodécomposition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"/>
          <p:cNvSpPr txBox="1"/>
          <p:nvPr/>
        </p:nvSpPr>
        <p:spPr>
          <a:xfrm>
            <a:off x="860400" y="4362120"/>
            <a:ext cx="475452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Variation des distances interatomiques en fonction du temps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7" name="" descr=""/>
          <p:cNvPicPr/>
          <p:nvPr/>
        </p:nvPicPr>
        <p:blipFill>
          <a:blip r:embed="rId1"/>
          <a:stretch/>
        </p:blipFill>
        <p:spPr>
          <a:xfrm>
            <a:off x="284040" y="713160"/>
            <a:ext cx="5381640" cy="3604680"/>
          </a:xfrm>
          <a:prstGeom prst="rect">
            <a:avLst/>
          </a:prstGeom>
          <a:ln w="0">
            <a:noFill/>
          </a:ln>
        </p:spPr>
      </p:pic>
      <p:sp>
        <p:nvSpPr>
          <p:cNvPr id="488" name=""/>
          <p:cNvSpPr txBox="1"/>
          <p:nvPr/>
        </p:nvSpPr>
        <p:spPr>
          <a:xfrm>
            <a:off x="5562360" y="727200"/>
            <a:ext cx="3484080" cy="252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La liaison O-O oscille à une fréquence de 1668 cm⁻¹, qui est comparable à celle de la molécule de dioxygène, qui est de 1580 cm⁻¹.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La molécule BrOOBr est dans un état de résonance dynamique sur une période de 400 fs.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"/>
          <p:cNvSpPr/>
          <p:nvPr/>
        </p:nvSpPr>
        <p:spPr>
          <a:xfrm>
            <a:off x="5301720" y="3609000"/>
            <a:ext cx="1461240" cy="0"/>
          </a:xfrm>
          <a:prstGeom prst="line">
            <a:avLst/>
          </a:prstGeom>
          <a:ln w="0">
            <a:solidFill>
              <a:srgbClr val="47270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"/>
          <p:cNvSpPr txBox="1"/>
          <p:nvPr/>
        </p:nvSpPr>
        <p:spPr>
          <a:xfrm>
            <a:off x="5475240" y="3255480"/>
            <a:ext cx="1778400" cy="31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c9211e"/>
                </a:solidFill>
                <a:latin typeface="TeX Gyre DejaVu Math"/>
                <a:ea typeface="Noto Sans CJK SC"/>
              </a:rPr>
              <a:t>BrO+Br</a:t>
            </a:r>
            <a:r>
              <a:rPr b="0" lang="fr-FR" sz="1800" spc="-1" strike="noStrike">
                <a:solidFill>
                  <a:srgbClr val="c9211e"/>
                </a:solidFill>
                <a:latin typeface="TeX Gyre DejaVu Math"/>
              </a:rPr>
              <a:t>O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"/>
          <p:cNvSpPr txBox="1"/>
          <p:nvPr/>
        </p:nvSpPr>
        <p:spPr>
          <a:xfrm>
            <a:off x="360360" y="504720"/>
            <a:ext cx="82486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Conclusion 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"/>
          <p:cNvSpPr txBox="1"/>
          <p:nvPr/>
        </p:nvSpPr>
        <p:spPr>
          <a:xfrm>
            <a:off x="4457520" y="4645080"/>
            <a:ext cx="1087560" cy="3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CFA6E90A-836D-4C6E-92B0-9E1E2FE5F342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"/>
          <p:cNvSpPr txBox="1"/>
          <p:nvPr/>
        </p:nvSpPr>
        <p:spPr>
          <a:xfrm>
            <a:off x="4457520" y="4645080"/>
            <a:ext cx="1087560" cy="3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22BD1C1B-D1C2-4E05-82A2-77C78E947E69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Google Shape;336;p 3"/>
          <p:cNvSpPr/>
          <p:nvPr/>
        </p:nvSpPr>
        <p:spPr>
          <a:xfrm>
            <a:off x="337680" y="1021320"/>
            <a:ext cx="239040" cy="23904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6640" bIns="2664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Google Shape;336;p 5"/>
          <p:cNvSpPr/>
          <p:nvPr/>
        </p:nvSpPr>
        <p:spPr>
          <a:xfrm>
            <a:off x="338040" y="1921680"/>
            <a:ext cx="239040" cy="23904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6640" bIns="2664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Google Shape;336;p 7"/>
          <p:cNvSpPr/>
          <p:nvPr/>
        </p:nvSpPr>
        <p:spPr>
          <a:xfrm>
            <a:off x="338400" y="2858040"/>
            <a:ext cx="239040" cy="23904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6640" bIns="2664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Google Shape;336;p 8"/>
          <p:cNvSpPr/>
          <p:nvPr/>
        </p:nvSpPr>
        <p:spPr>
          <a:xfrm>
            <a:off x="338760" y="4118400"/>
            <a:ext cx="239040" cy="239040"/>
          </a:xfrm>
          <a:prstGeom prst="star4">
            <a:avLst>
              <a:gd name="adj" fmla="val 15727"/>
            </a:avLst>
          </a:prstGeom>
          <a:noFill/>
          <a:ln w="19080">
            <a:solidFill>
              <a:srgbClr val="d8cec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6640" bIns="2664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"/>
          <p:cNvSpPr txBox="1"/>
          <p:nvPr/>
        </p:nvSpPr>
        <p:spPr>
          <a:xfrm>
            <a:off x="311760" y="528120"/>
            <a:ext cx="8832240" cy="283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Analyse et interprétation du spectre UV.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Etude du mécanisme de photodécomposition de la molécule BrOOBr.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Analyse du comportement de la molécule lors de la  photodécomposition sur un intervalle de 1000fs : complexes intermédiaires métastables.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"/>
          <p:cNvSpPr txBox="1"/>
          <p:nvPr/>
        </p:nvSpPr>
        <p:spPr>
          <a:xfrm>
            <a:off x="425520" y="3182760"/>
            <a:ext cx="220500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Perspective 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7A7A79C0-8BD0-450B-99D4-1D28599574BE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1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"/>
          <p:cNvSpPr txBox="1"/>
          <p:nvPr/>
        </p:nvSpPr>
        <p:spPr>
          <a:xfrm>
            <a:off x="311400" y="3690000"/>
            <a:ext cx="9588600" cy="88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fr-FR" sz="1800" spc="-1" strike="noStrike">
                <a:solidFill>
                  <a:srgbClr val="000000"/>
                </a:solidFill>
                <a:latin typeface="DejaVu Math TeX Gyre"/>
              </a:rPr>
              <a:t>Comprendre le rôle de BrOOBr dans l’atmosphère en calculant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fr-FR" sz="1800" spc="-1" strike="noStrike">
                <a:solidFill>
                  <a:srgbClr val="000000"/>
                </a:solidFill>
                <a:latin typeface="DejaVu Math TeX Gyre"/>
              </a:rPr>
              <a:t>sa constante de vitesse de photodecomposition J.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11120" y="184176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Latin Modern Roman Unslanted"/>
              </a:rPr>
              <a:t>Merci pour votre attention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07E60E47-1052-42C0-B0CF-B56794A287AE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5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523800" y="908280"/>
            <a:ext cx="2443320" cy="2518200"/>
          </a:xfrm>
          <a:prstGeom prst="rect">
            <a:avLst/>
          </a:prstGeom>
          <a:ln w="0">
            <a:noFill/>
          </a:ln>
        </p:spPr>
      </p:pic>
      <p:sp>
        <p:nvSpPr>
          <p:cNvPr id="289" name=""/>
          <p:cNvSpPr txBox="1"/>
          <p:nvPr/>
        </p:nvSpPr>
        <p:spPr>
          <a:xfrm>
            <a:off x="3468960" y="383760"/>
            <a:ext cx="208116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400" spc="-1" strike="noStrike">
                <a:solidFill>
                  <a:srgbClr val="472702"/>
                </a:solidFill>
                <a:latin typeface="TeX Gyre DejaVu Math"/>
              </a:rPr>
              <a:t>Le contexte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2"/>
          <a:stretch/>
        </p:blipFill>
        <p:spPr>
          <a:xfrm>
            <a:off x="4242240" y="748080"/>
            <a:ext cx="4051800" cy="2882880"/>
          </a:xfrm>
          <a:prstGeom prst="rect">
            <a:avLst/>
          </a:prstGeom>
          <a:ln w="0">
            <a:noFill/>
          </a:ln>
        </p:spPr>
      </p:pic>
      <p:sp>
        <p:nvSpPr>
          <p:cNvPr id="291" name=""/>
          <p:cNvSpPr txBox="1"/>
          <p:nvPr/>
        </p:nvSpPr>
        <p:spPr>
          <a:xfrm>
            <a:off x="68760" y="4539240"/>
            <a:ext cx="4022640" cy="34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000" spc="-1" strike="noStrike">
                <a:solidFill>
                  <a:srgbClr val="000000"/>
                </a:solidFill>
                <a:latin typeface="TeX Gyre DejaVu Math"/>
              </a:rPr>
              <a:t>[1] P. J. Crutzen, Q. J. R. Meteorol. Soc., 1970, 96, 320–325.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"/>
          <p:cNvSpPr txBox="1"/>
          <p:nvPr/>
        </p:nvSpPr>
        <p:spPr>
          <a:xfrm>
            <a:off x="42120" y="4751640"/>
            <a:ext cx="9303480" cy="62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000" spc="-1" strike="noStrike">
                <a:solidFill>
                  <a:srgbClr val="000000"/>
                </a:solidFill>
                <a:latin typeface="TeX Gyre DejaVu Math"/>
              </a:rPr>
              <a:t>[2] M. J. Molina and F. S. Rowland. Stratospheric sink for chlorofluoromethanes : chlorine atom-catalysed destruction of ozone. Nature, 249 :810–812, 1974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"/>
          <p:cNvSpPr txBox="1"/>
          <p:nvPr/>
        </p:nvSpPr>
        <p:spPr>
          <a:xfrm>
            <a:off x="360000" y="821160"/>
            <a:ext cx="432900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le cycle catalytique des halogènes 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"/>
          <p:cNvSpPr txBox="1"/>
          <p:nvPr/>
        </p:nvSpPr>
        <p:spPr>
          <a:xfrm>
            <a:off x="900000" y="1712880"/>
            <a:ext cx="2236680" cy="69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X+ 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</a:rPr>
              <a:t>3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→ X</a:t>
            </a:r>
            <a:r>
              <a:rPr b="0" lang="fr-FR" sz="1600" spc="-1" strike="noStrike">
                <a:solidFill>
                  <a:srgbClr val="c9211e"/>
                </a:solidFill>
                <a:latin typeface="TeX Gyre DejaVu Math"/>
                <a:ea typeface="Times New Roman"/>
              </a:rPr>
              <a:t>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+ 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2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c9211e"/>
                </a:solidFill>
                <a:latin typeface="TeX Gyre DejaVu Math"/>
              </a:rPr>
              <a:t>XO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+ O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→ X +O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2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Net : O + 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3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→ 2 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2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"/>
          <p:cNvSpPr txBox="1"/>
          <p:nvPr/>
        </p:nvSpPr>
        <p:spPr>
          <a:xfrm>
            <a:off x="455040" y="3531960"/>
            <a:ext cx="2739600" cy="29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600" spc="-1" strike="noStrike">
                <a:solidFill>
                  <a:srgbClr val="000000"/>
                </a:solidFill>
                <a:latin typeface="TeX Gyre DejaVu Math"/>
              </a:rPr>
              <a:t>Paul J. Crutzen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"/>
          <p:cNvSpPr txBox="1"/>
          <p:nvPr/>
        </p:nvSpPr>
        <p:spPr>
          <a:xfrm>
            <a:off x="4197600" y="3683520"/>
            <a:ext cx="4653000" cy="49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600" spc="-1" strike="noStrike">
                <a:solidFill>
                  <a:srgbClr val="000000"/>
                </a:solidFill>
                <a:latin typeface="TeX Gyre DejaVu Math"/>
              </a:rPr>
              <a:t>Mario J. Molina        F. Sherwood Rowland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 flipH="1" rot="21481800">
            <a:off x="3532320" y="1076400"/>
            <a:ext cx="5708880" cy="2467080"/>
          </a:xfrm>
          <a:prstGeom prst="cloudCallout">
            <a:avLst>
              <a:gd name="adj1" fmla="val 7976"/>
              <a:gd name="adj2" fmla="val 14527"/>
            </a:avLst>
          </a:prstGeom>
          <a:solidFill>
            <a:srgbClr val="b2b2b2"/>
          </a:solidFill>
          <a:ln w="0">
            <a:solidFill>
              <a:srgbClr val="b2b2b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"/>
          <p:cNvSpPr txBox="1"/>
          <p:nvPr/>
        </p:nvSpPr>
        <p:spPr>
          <a:xfrm>
            <a:off x="3744000" y="1584720"/>
            <a:ext cx="5328000" cy="170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500" spc="-1" strike="noStrike">
                <a:solidFill>
                  <a:srgbClr val="000000"/>
                </a:solidFill>
                <a:latin typeface="DejaVu Math TeX Gyre"/>
                <a:ea typeface="Noto Sans CJK SC"/>
              </a:rPr>
              <a:t>Bien que le chlore soit l’halogène le plus important, le brome a été négligé en raison de sa faible abondance dans l’atmosphère (</a:t>
            </a:r>
            <a:r>
              <a:rPr b="0" lang="fr-FR" sz="1500" spc="-1" strike="noStrike">
                <a:solidFill>
                  <a:srgbClr val="000000"/>
                </a:solidFill>
                <a:latin typeface="DejaVu Math TeX Gyre"/>
              </a:rPr>
              <a:t>Br/Cl </a:t>
            </a:r>
            <a:r>
              <a:rPr b="0" lang="fr-FR" sz="15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≈</a:t>
            </a:r>
            <a:r>
              <a:rPr b="0" lang="fr-FR" sz="1500" spc="-1" strike="noStrike">
                <a:solidFill>
                  <a:srgbClr val="000000"/>
                </a:solidFill>
                <a:latin typeface="DejaVu Math TeX Gyre"/>
              </a:rPr>
              <a:t> 10</a:t>
            </a:r>
            <a:r>
              <a:rPr b="0" lang="fr-FR" sz="1500" spc="-1" strike="noStrike" baseline="33000">
                <a:solidFill>
                  <a:srgbClr val="000000"/>
                </a:solidFill>
                <a:latin typeface="DejaVu Math TeX Gyre"/>
              </a:rPr>
              <a:t>-3</a:t>
            </a:r>
            <a:r>
              <a:rPr b="0" lang="fr-FR" sz="1500" spc="-1" strike="noStrike">
                <a:solidFill>
                  <a:srgbClr val="000000"/>
                </a:solidFill>
                <a:latin typeface="DejaVu Math TeX Gyre"/>
              </a:rPr>
              <a:t>)</a:t>
            </a:r>
            <a:r>
              <a:rPr b="0" lang="fr-FR" sz="1500" spc="-1" strike="noStrike">
                <a:solidFill>
                  <a:srgbClr val="000000"/>
                </a:solidFill>
                <a:latin typeface="DejaVu Math TeX Gyre"/>
              </a:rPr>
              <a:t>. Cependant, des études récentes ont montré que le brome est 45 fois plus efficace que le chlore dans la destruction de la couche d’ozone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500" spc="-1" strike="noStrike">
                <a:solidFill>
                  <a:srgbClr val="000000"/>
                </a:solidFill>
                <a:latin typeface="DejaVu Math TeX Gyre"/>
              </a:rPr>
              <a:t>                               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"/>
          <p:cNvSpPr txBox="1"/>
          <p:nvPr/>
        </p:nvSpPr>
        <p:spPr>
          <a:xfrm>
            <a:off x="1800000" y="4140000"/>
            <a:ext cx="504000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100" spc="-1" strike="noStrike">
                <a:solidFill>
                  <a:srgbClr val="c9211e"/>
                </a:solidFill>
                <a:latin typeface="DejaVu Math TeX Gyre"/>
              </a:rPr>
              <a:t>Prix nobel de chimie en 1995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008000" y="121320"/>
            <a:ext cx="7702560" cy="57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Pouquoi la molécule BrOOBr ?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 flipH="1" rot="21481800">
            <a:off x="138960" y="832320"/>
            <a:ext cx="4210200" cy="1658880"/>
          </a:xfrm>
          <a:prstGeom prst="cloudCallout">
            <a:avLst>
              <a:gd name="adj1" fmla="val -6986"/>
              <a:gd name="adj2" fmla="val 22615"/>
            </a:avLst>
          </a:prstGeom>
          <a:solidFill>
            <a:srgbClr val="b2b2b2"/>
          </a:solidFill>
          <a:ln w="0">
            <a:solidFill>
              <a:srgbClr val="b2b2b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"/>
          <p:cNvSpPr txBox="1"/>
          <p:nvPr/>
        </p:nvSpPr>
        <p:spPr>
          <a:xfrm>
            <a:off x="412560" y="916920"/>
            <a:ext cx="3425760" cy="152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Le brome atomique provient de la photodécomposition des halons : CF</a:t>
            </a:r>
            <a:r>
              <a:rPr b="0" lang="fr-FR" sz="1600" spc="-1" strike="noStrike" baseline="-8000">
                <a:solidFill>
                  <a:srgbClr val="000000"/>
                </a:solidFill>
                <a:latin typeface="DejaVu Math TeX Gyre"/>
              </a:rPr>
              <a:t>2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ClBr, CF</a:t>
            </a:r>
            <a:r>
              <a:rPr b="0" lang="fr-FR" sz="1600" spc="-1" strike="noStrike" baseline="-8000">
                <a:solidFill>
                  <a:srgbClr val="000000"/>
                </a:solidFill>
                <a:latin typeface="DejaVu Math TeX Gyre"/>
              </a:rPr>
              <a:t>3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Br..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CF</a:t>
            </a:r>
            <a:r>
              <a:rPr b="0" lang="fr-FR" sz="1600" spc="-1" strike="noStrike" baseline="-8000">
                <a:solidFill>
                  <a:srgbClr val="000000"/>
                </a:solidFill>
                <a:latin typeface="DejaVu Math TeX Gyre"/>
              </a:rPr>
              <a:t>2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ClBr       CF</a:t>
            </a:r>
            <a:r>
              <a:rPr b="0" lang="fr-FR" sz="1600" spc="-1" strike="noStrike" baseline="-8000">
                <a:solidFill>
                  <a:srgbClr val="000000"/>
                </a:solidFill>
                <a:latin typeface="DejaVu Math TeX Gyre"/>
              </a:rPr>
              <a:t>2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Cl+</a:t>
            </a:r>
            <a:r>
              <a:rPr b="0" lang="fr-FR" sz="1600" spc="-1" strike="noStrike">
                <a:solidFill>
                  <a:srgbClr val="c9211e"/>
                </a:solidFill>
                <a:latin typeface="DejaVu Math TeX Gyre"/>
              </a:rPr>
              <a:t>Br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1913040" y="1901160"/>
            <a:ext cx="308160" cy="128160"/>
          </a:xfrm>
          <a:prstGeom prst="rightArrow">
            <a:avLst>
              <a:gd name="adj1" fmla="val 50000"/>
              <a:gd name="adj2" fmla="val 60112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080" bIns="19080" anchor="ctr">
            <a:noAutofit/>
          </a:bodyPr>
          <a:p>
            <a:endParaRPr b="1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"/>
          <p:cNvSpPr txBox="1"/>
          <p:nvPr/>
        </p:nvSpPr>
        <p:spPr>
          <a:xfrm>
            <a:off x="1864800" y="1609200"/>
            <a:ext cx="44028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ℎ</a:t>
            </a:r>
            <a:r>
              <a:rPr b="0" lang="fr-FR" sz="1600" spc="-1" strike="noStrike">
                <a:solidFill>
                  <a:srgbClr val="000000"/>
                </a:solidFill>
                <a:latin typeface="Liberation Serif;Times New Roman"/>
                <a:ea typeface="Noto Sans CJK SC"/>
              </a:rPr>
              <a:t>ν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 flipH="1" rot="21481800">
            <a:off x="123480" y="2630160"/>
            <a:ext cx="4210200" cy="1658880"/>
          </a:xfrm>
          <a:prstGeom prst="cloudCallout">
            <a:avLst>
              <a:gd name="adj1" fmla="val -6986"/>
              <a:gd name="adj2" fmla="val 22615"/>
            </a:avLst>
          </a:prstGeom>
          <a:solidFill>
            <a:srgbClr val="b2b2b2"/>
          </a:solidFill>
          <a:ln w="0">
            <a:solidFill>
              <a:srgbClr val="b2b2b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"/>
          <p:cNvSpPr txBox="1"/>
          <p:nvPr/>
        </p:nvSpPr>
        <p:spPr>
          <a:xfrm>
            <a:off x="604080" y="2757240"/>
            <a:ext cx="313380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Le cycle de destruction  d’ozone par le brome: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"/>
          <p:cNvSpPr txBox="1"/>
          <p:nvPr/>
        </p:nvSpPr>
        <p:spPr>
          <a:xfrm>
            <a:off x="972720" y="3312000"/>
            <a:ext cx="2519280" cy="110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c9211e"/>
                </a:solidFill>
                <a:latin typeface="TeX Gyre DejaVu Math"/>
              </a:rPr>
              <a:t>Br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+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3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     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Br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O +O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2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BrO + 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3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      </a:t>
            </a:r>
            <a:r>
              <a:rPr b="0" lang="fr-FR" sz="1600" spc="-1" strike="noStrike">
                <a:solidFill>
                  <a:srgbClr val="c9211e"/>
                </a:solidFill>
                <a:latin typeface="TeX Gyre DejaVu Math"/>
                <a:ea typeface="Times New Roman"/>
              </a:rPr>
              <a:t>Br</a:t>
            </a:r>
            <a:r>
              <a:rPr b="0" lang="fr-FR" sz="1600" spc="-1" strike="noStrike" baseline="-8000">
                <a:solidFill>
                  <a:srgbClr val="c9211e"/>
                </a:solidFill>
                <a:latin typeface="TeX Gyre DejaVu Math"/>
                <a:ea typeface="Times New Roman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+ 2O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2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Net : 2O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3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Times New Roman"/>
              </a:rPr>
              <a:t>     3O</a:t>
            </a:r>
            <a:r>
              <a:rPr b="0" lang="fr-FR" sz="1600" spc="-1" strike="noStrike" baseline="-8000">
                <a:solidFill>
                  <a:srgbClr val="000000"/>
                </a:solidFill>
                <a:latin typeface="TeX Gyre DejaVu Math"/>
                <a:ea typeface="Times New Roman"/>
              </a:rPr>
              <a:t>2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 flipH="1" rot="21481800">
            <a:off x="4431240" y="668520"/>
            <a:ext cx="4452120" cy="1895760"/>
          </a:xfrm>
          <a:prstGeom prst="cloudCallout">
            <a:avLst>
              <a:gd name="adj1" fmla="val -3893"/>
              <a:gd name="adj2" fmla="val 18652"/>
            </a:avLst>
          </a:prstGeom>
          <a:solidFill>
            <a:srgbClr val="b2b2b2"/>
          </a:solidFill>
          <a:ln w="0">
            <a:solidFill>
              <a:srgbClr val="b2b2b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"/>
          <p:cNvSpPr txBox="1"/>
          <p:nvPr/>
        </p:nvSpPr>
        <p:spPr>
          <a:xfrm>
            <a:off x="4490280" y="908640"/>
            <a:ext cx="4138200" cy="1737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  <a:ea typeface="Noto Sans CJK SC"/>
              </a:rPr>
              <a:t>Le radical BrO fait l’objet de plusieurs  récentes 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études [1] et [2]. Il peut se recombiner pour former :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               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BrO+BrO       BrOOBr</a:t>
            </a:r>
            <a:r>
              <a:rPr b="0" lang="fr-FR" sz="1600" spc="-1" strike="noStrike" baseline="33000">
                <a:solidFill>
                  <a:srgbClr val="000000"/>
                </a:solidFill>
                <a:latin typeface="DejaVu Math TeX Gyre"/>
                <a:ea typeface="Times New Roman"/>
              </a:rPr>
              <a:t>*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6593400" y="1721520"/>
            <a:ext cx="308160" cy="128160"/>
          </a:xfrm>
          <a:prstGeom prst="rightArrow">
            <a:avLst>
              <a:gd name="adj1" fmla="val 50000"/>
              <a:gd name="adj2" fmla="val 60112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080" bIns="19080" anchor="ctr">
            <a:noAutofit/>
          </a:bodyPr>
          <a:p>
            <a:endParaRPr b="1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>
            <a:off x="6593760" y="2045880"/>
            <a:ext cx="308160" cy="128160"/>
          </a:xfrm>
          <a:prstGeom prst="rightArrow">
            <a:avLst>
              <a:gd name="adj1" fmla="val 50000"/>
              <a:gd name="adj2" fmla="val 60112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9080" bIns="19080" anchor="ctr">
            <a:noAutofit/>
          </a:bodyPr>
          <a:p>
            <a:endParaRPr b="1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"/>
          <p:cNvSpPr txBox="1"/>
          <p:nvPr/>
        </p:nvSpPr>
        <p:spPr>
          <a:xfrm>
            <a:off x="5991120" y="1983600"/>
            <a:ext cx="560160" cy="28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500" spc="-1" strike="noStrike">
                <a:solidFill>
                  <a:srgbClr val="000000"/>
                </a:solidFill>
                <a:latin typeface="DejaVu Math TeX Gyre"/>
              </a:rPr>
              <a:t>+M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"/>
          <p:cNvSpPr txBox="1"/>
          <p:nvPr/>
        </p:nvSpPr>
        <p:spPr>
          <a:xfrm>
            <a:off x="6899400" y="1932840"/>
            <a:ext cx="101664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BrOOBr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1769760" y="3413880"/>
            <a:ext cx="308160" cy="96120"/>
          </a:xfrm>
          <a:prstGeom prst="rightArrow">
            <a:avLst>
              <a:gd name="adj1" fmla="val 50000"/>
              <a:gd name="adj2" fmla="val 80150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40" bIns="3240" anchor="ctr">
            <a:noAutofit/>
          </a:bodyPr>
          <a:p>
            <a:endParaRPr b="1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>
            <a:off x="2022120" y="3629880"/>
            <a:ext cx="308160" cy="96120"/>
          </a:xfrm>
          <a:prstGeom prst="rightArrow">
            <a:avLst>
              <a:gd name="adj1" fmla="val 50000"/>
              <a:gd name="adj2" fmla="val 80150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40" bIns="3240" anchor="ctr">
            <a:noAutofit/>
          </a:bodyPr>
          <a:p>
            <a:endParaRPr b="1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2022480" y="3809880"/>
            <a:ext cx="308160" cy="96120"/>
          </a:xfrm>
          <a:prstGeom prst="rightArrow">
            <a:avLst>
              <a:gd name="adj1" fmla="val 50000"/>
              <a:gd name="adj2" fmla="val 80150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40" bIns="3240" anchor="ctr">
            <a:noAutofit/>
          </a:bodyPr>
          <a:p>
            <a:endParaRPr b="1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 flipH="1" rot="21481800">
            <a:off x="4417560" y="2590920"/>
            <a:ext cx="4341240" cy="1951200"/>
          </a:xfrm>
          <a:prstGeom prst="cloudCallout">
            <a:avLst>
              <a:gd name="adj1" fmla="val -8287"/>
              <a:gd name="adj2" fmla="val 23490"/>
            </a:avLst>
          </a:prstGeom>
          <a:solidFill>
            <a:srgbClr val="b2b2b2"/>
          </a:solidFill>
          <a:ln w="0">
            <a:solidFill>
              <a:srgbClr val="b2b2b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"/>
          <p:cNvSpPr txBox="1"/>
          <p:nvPr/>
        </p:nvSpPr>
        <p:spPr>
          <a:xfrm>
            <a:off x="4669560" y="2632320"/>
            <a:ext cx="3867120" cy="151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fr-FR" sz="1600" spc="-1" strike="noStrike">
                <a:solidFill>
                  <a:srgbClr val="000000"/>
                </a:solidFill>
                <a:latin typeface="DejaVu Math TeX Gyre"/>
                <a:ea typeface="Noto Sans CJK SC"/>
              </a:rPr>
              <a:t>La molécule BrOOBr a été observée par Mauldin[3] en examinant la réaction BrO + BrO à 220 K. Ils lui ont attribué un pic d'absorption à 312 nm dans la  région UV, 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et son spectre UV a été enregistré par Harwood[4] en 1998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"/>
          <p:cNvSpPr txBox="1"/>
          <p:nvPr/>
        </p:nvSpPr>
        <p:spPr>
          <a:xfrm>
            <a:off x="-56520" y="4428000"/>
            <a:ext cx="9596520" cy="80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TeX Gyre DejaVu Math"/>
              </a:rPr>
              <a:t>[1] </a:t>
            </a:r>
            <a:r>
              <a:rPr b="0" lang="fr-FR" sz="800" spc="-1" strike="noStrike">
                <a:solidFill>
                  <a:srgbClr val="000000"/>
                </a:solidFill>
                <a:latin typeface="TeX Gyre DejaVu Math"/>
                <a:ea typeface="Noto Sans CJK SC"/>
              </a:rPr>
              <a:t>Y. Zhang, X. Chen, T. Wang, Q. Li, M. Xia, M. Li, J. Mu, H. Shen, H. Herrmann, and L. Xue. Dual role of aerosols on reactive bromine recycling in extrapolar marine and continental regions. Journal of Geophysical Research : Atmospheres, 129(23)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TeX Gyre DejaVu Math"/>
              </a:rPr>
              <a:t>[2] T. K. Koenig, F. Hendrick, D. Kinnison, C. F. Lee, M. Van Roozendael, and R. Vol-kamer. Troposphere–stratosphere-integrated bromine monoxide (bro) profile retrieval over the central pacific ocean. Atmospheric Measurement Techniques, 17(19) :5911–5934, 2024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TeX Gyre DejaVu Math"/>
              </a:rPr>
              <a:t>[3] RL Mauldin III </a:t>
            </a:r>
            <a:r>
              <a:rPr b="0" i="1" lang="fr-FR" sz="800" spc="-1" strike="noStrike">
                <a:solidFill>
                  <a:srgbClr val="000000"/>
                </a:solidFill>
                <a:latin typeface="TeX Gyre DejaVu Math"/>
              </a:rPr>
              <a:t>et al</a:t>
            </a:r>
            <a:r>
              <a:rPr b="0" lang="fr-FR" sz="800" spc="-1" strike="noStrike">
                <a:solidFill>
                  <a:srgbClr val="000000"/>
                </a:solidFill>
                <a:latin typeface="TeX Gyre DejaVu Math"/>
              </a:rPr>
              <a:t>. Kinetics and mechanism of the self-reaction of the bromine oxide radical. The Journal of Physical Chemistry,97(29):7585–77596, 1993.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TeX Gyre DejaVu Math"/>
              </a:rPr>
              <a:t>[4] Matthew H Harwood </a:t>
            </a:r>
            <a:r>
              <a:rPr b="0" i="1" lang="fr-FR" sz="800" spc="-1" strike="noStrike">
                <a:solidFill>
                  <a:srgbClr val="000000"/>
                </a:solidFill>
                <a:latin typeface="TeX Gyre DejaVu Math"/>
              </a:rPr>
              <a:t>et al</a:t>
            </a:r>
            <a:r>
              <a:rPr b="0" lang="fr-FR" sz="800" spc="-1" strike="noStrike">
                <a:solidFill>
                  <a:srgbClr val="000000"/>
                </a:solidFill>
                <a:latin typeface="TeX Gyre DejaVu Math"/>
              </a:rPr>
              <a:t>. Kinetics and mechanism of the bro self-reaction: Temperature-and pressure-dependent studies. The Journal of Physical Chemistry A, 102(10):1790–1802, 1998.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"/>
          <p:cNvSpPr txBox="1"/>
          <p:nvPr/>
        </p:nvSpPr>
        <p:spPr>
          <a:xfrm>
            <a:off x="344880" y="371880"/>
            <a:ext cx="8619120" cy="8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Structure géométrique de la molécule BrOOBr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2052000" y="900000"/>
            <a:ext cx="0" cy="378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2" name="" descr=""/>
          <p:cNvPicPr/>
          <p:nvPr/>
        </p:nvPicPr>
        <p:blipFill>
          <a:blip r:embed="rId1"/>
          <a:stretch/>
        </p:blipFill>
        <p:spPr>
          <a:xfrm>
            <a:off x="2149560" y="3100680"/>
            <a:ext cx="1424160" cy="1160640"/>
          </a:xfrm>
          <a:prstGeom prst="rect">
            <a:avLst/>
          </a:prstGeom>
          <a:ln w="0">
            <a:noFill/>
          </a:ln>
        </p:spPr>
      </p:pic>
      <p:sp>
        <p:nvSpPr>
          <p:cNvPr id="323" name=""/>
          <p:cNvSpPr/>
          <p:nvPr/>
        </p:nvSpPr>
        <p:spPr>
          <a:xfrm>
            <a:off x="2232000" y="2772000"/>
            <a:ext cx="720000" cy="0"/>
          </a:xfrm>
          <a:prstGeom prst="line">
            <a:avLst/>
          </a:prstGeom>
          <a:ln w="0">
            <a:solidFill>
              <a:srgbClr val="b4780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"/>
          <p:cNvSpPr txBox="1"/>
          <p:nvPr/>
        </p:nvSpPr>
        <p:spPr>
          <a:xfrm>
            <a:off x="2052000" y="2844000"/>
            <a:ext cx="2880000" cy="26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vdW-BrOOBr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2"/>
          <a:stretch/>
        </p:blipFill>
        <p:spPr>
          <a:xfrm>
            <a:off x="3816000" y="1765080"/>
            <a:ext cx="1440000" cy="678240"/>
          </a:xfrm>
          <a:prstGeom prst="rect">
            <a:avLst/>
          </a:prstGeom>
          <a:ln w="0">
            <a:noFill/>
          </a:ln>
        </p:spPr>
      </p:pic>
      <p:pic>
        <p:nvPicPr>
          <p:cNvPr id="326" name="" descr=""/>
          <p:cNvPicPr/>
          <p:nvPr/>
        </p:nvPicPr>
        <p:blipFill>
          <a:blip r:embed="rId3"/>
          <a:stretch/>
        </p:blipFill>
        <p:spPr>
          <a:xfrm>
            <a:off x="5832000" y="2440440"/>
            <a:ext cx="1348200" cy="871560"/>
          </a:xfrm>
          <a:prstGeom prst="rect">
            <a:avLst/>
          </a:prstGeom>
          <a:ln w="0">
            <a:noFill/>
          </a:ln>
        </p:spPr>
      </p:pic>
      <p:sp>
        <p:nvSpPr>
          <p:cNvPr id="327" name=""/>
          <p:cNvSpPr/>
          <p:nvPr/>
        </p:nvSpPr>
        <p:spPr>
          <a:xfrm>
            <a:off x="5904000" y="2196000"/>
            <a:ext cx="1008000" cy="0"/>
          </a:xfrm>
          <a:prstGeom prst="line">
            <a:avLst/>
          </a:prstGeom>
          <a:ln w="0">
            <a:solidFill>
              <a:srgbClr val="b4780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" descr=""/>
          <p:cNvPicPr/>
          <p:nvPr/>
        </p:nvPicPr>
        <p:blipFill>
          <a:blip r:embed="rId4"/>
          <a:stretch/>
        </p:blipFill>
        <p:spPr>
          <a:xfrm>
            <a:off x="7548120" y="1032120"/>
            <a:ext cx="1199880" cy="768960"/>
          </a:xfrm>
          <a:prstGeom prst="rect">
            <a:avLst/>
          </a:prstGeom>
          <a:ln w="0">
            <a:noFill/>
          </a:ln>
        </p:spPr>
      </p:pic>
      <p:sp>
        <p:nvSpPr>
          <p:cNvPr id="329" name=""/>
          <p:cNvSpPr/>
          <p:nvPr/>
        </p:nvSpPr>
        <p:spPr>
          <a:xfrm>
            <a:off x="7596000" y="792000"/>
            <a:ext cx="720000" cy="0"/>
          </a:xfrm>
          <a:prstGeom prst="line">
            <a:avLst/>
          </a:prstGeom>
          <a:ln w="0">
            <a:solidFill>
              <a:srgbClr val="b4780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"/>
          <p:cNvSpPr txBox="1"/>
          <p:nvPr/>
        </p:nvSpPr>
        <p:spPr>
          <a:xfrm>
            <a:off x="5688000" y="2252520"/>
            <a:ext cx="1872000" cy="44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twisted BrOOBr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"/>
          <p:cNvSpPr txBox="1"/>
          <p:nvPr/>
        </p:nvSpPr>
        <p:spPr>
          <a:xfrm>
            <a:off x="7524000" y="756000"/>
            <a:ext cx="1656000" cy="26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cis-BrOOBr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3996000" y="1656000"/>
            <a:ext cx="1044000" cy="0"/>
          </a:xfrm>
          <a:prstGeom prst="line">
            <a:avLst/>
          </a:prstGeom>
          <a:ln w="0">
            <a:solidFill>
              <a:srgbClr val="b4780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 flipH="1">
            <a:off x="2952000" y="1656000"/>
            <a:ext cx="1044000" cy="1116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5040000" y="1656000"/>
            <a:ext cx="864000" cy="54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 flipH="1">
            <a:off x="6912000" y="792000"/>
            <a:ext cx="684000" cy="1404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"/>
          <p:cNvSpPr txBox="1"/>
          <p:nvPr/>
        </p:nvSpPr>
        <p:spPr>
          <a:xfrm>
            <a:off x="3852000" y="1316520"/>
            <a:ext cx="1656000" cy="26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trans-BrOOBr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1944000" y="2772000"/>
            <a:ext cx="108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 flipH="1">
            <a:off x="1944000" y="2268000"/>
            <a:ext cx="108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 flipH="1">
            <a:off x="1944000" y="1584000"/>
            <a:ext cx="108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 flipH="1">
            <a:off x="1944000" y="972000"/>
            <a:ext cx="108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"/>
          <p:cNvSpPr txBox="1"/>
          <p:nvPr/>
        </p:nvSpPr>
        <p:spPr>
          <a:xfrm>
            <a:off x="1483920" y="2661480"/>
            <a:ext cx="18388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0.0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"/>
          <p:cNvSpPr txBox="1"/>
          <p:nvPr/>
        </p:nvSpPr>
        <p:spPr>
          <a:xfrm>
            <a:off x="756000" y="2101320"/>
            <a:ext cx="18388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0.00125308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"/>
          <p:cNvSpPr txBox="1"/>
          <p:nvPr/>
        </p:nvSpPr>
        <p:spPr>
          <a:xfrm>
            <a:off x="720000" y="1453320"/>
            <a:ext cx="18388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0.00840128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"/>
          <p:cNvSpPr txBox="1"/>
          <p:nvPr/>
        </p:nvSpPr>
        <p:spPr>
          <a:xfrm>
            <a:off x="720000" y="792000"/>
            <a:ext cx="18388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0.01692128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"/>
          <p:cNvSpPr txBox="1"/>
          <p:nvPr/>
        </p:nvSpPr>
        <p:spPr>
          <a:xfrm>
            <a:off x="4456800" y="4644360"/>
            <a:ext cx="1087560" cy="3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6D662409-E377-4D63-971C-08DAEF300A90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"/>
          <p:cNvSpPr txBox="1"/>
          <p:nvPr/>
        </p:nvSpPr>
        <p:spPr>
          <a:xfrm>
            <a:off x="4957560" y="4136400"/>
            <a:ext cx="4680000" cy="77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Calcul au niveau CCSD(T)/AVTZ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"/>
          <p:cNvSpPr txBox="1"/>
          <p:nvPr/>
        </p:nvSpPr>
        <p:spPr>
          <a:xfrm rot="16156200">
            <a:off x="-511560" y="1952640"/>
            <a:ext cx="19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Energie/Hartree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"/>
          <p:cNvSpPr txBox="1"/>
          <p:nvPr/>
        </p:nvSpPr>
        <p:spPr>
          <a:xfrm>
            <a:off x="4549680" y="4505400"/>
            <a:ext cx="4749120" cy="3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c9211e"/>
                </a:solidFill>
                <a:latin typeface="TeX Gyre DejaVu Math"/>
              </a:rPr>
              <a:t>    </a:t>
            </a:r>
            <a:r>
              <a:rPr b="0" lang="fr-FR" sz="1600" spc="-1" strike="noStrike">
                <a:solidFill>
                  <a:srgbClr val="c9211e"/>
                </a:solidFill>
                <a:latin typeface="TeX Gyre DejaVu Math"/>
              </a:rPr>
              <a:t>Calcul au niveau CCSD(T)-DK/AVTZ-DK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"/>
          <p:cNvSpPr txBox="1"/>
          <p:nvPr/>
        </p:nvSpPr>
        <p:spPr>
          <a:xfrm>
            <a:off x="776880" y="2281320"/>
            <a:ext cx="13831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c9211e"/>
                </a:solidFill>
                <a:latin typeface="TeX Gyre DejaVu Math"/>
              </a:rPr>
              <a:t>0.00106106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"/>
          <p:cNvSpPr txBox="1"/>
          <p:nvPr/>
        </p:nvSpPr>
        <p:spPr>
          <a:xfrm>
            <a:off x="752040" y="1686240"/>
            <a:ext cx="13831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c9211e"/>
                </a:solidFill>
                <a:latin typeface="TeX Gyre DejaVu Math"/>
              </a:rPr>
              <a:t>0.00876899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"/>
          <p:cNvSpPr txBox="1"/>
          <p:nvPr/>
        </p:nvSpPr>
        <p:spPr>
          <a:xfrm>
            <a:off x="696960" y="1022760"/>
            <a:ext cx="13831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c9211e"/>
                </a:solidFill>
                <a:latin typeface="TeX Gyre DejaVu Math"/>
              </a:rPr>
              <a:t>0.01733989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"/>
          <p:cNvSpPr txBox="1"/>
          <p:nvPr/>
        </p:nvSpPr>
        <p:spPr>
          <a:xfrm>
            <a:off x="2570760" y="4222080"/>
            <a:ext cx="25675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  </a:t>
            </a:r>
            <a:r>
              <a:rPr b="0" lang="fr-FR" sz="1400" spc="-1" strike="noStrike">
                <a:solidFill>
                  <a:srgbClr val="000000"/>
                </a:solidFill>
                <a:latin typeface="TeX Gyre DejaVu Math"/>
              </a:rPr>
              <a:t>E(VdW)=-5295.384011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"/>
          <p:cNvSpPr txBox="1"/>
          <p:nvPr/>
        </p:nvSpPr>
        <p:spPr>
          <a:xfrm>
            <a:off x="2226960" y="4485240"/>
            <a:ext cx="3059280" cy="34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c9211e"/>
                </a:solidFill>
                <a:latin typeface="TeX Gyre DejaVu Math"/>
                <a:ea typeface="Noto Sans CJK SC"/>
              </a:rPr>
              <a:t>      </a:t>
            </a:r>
            <a:r>
              <a:rPr b="0" lang="fr-FR" sz="1400" spc="-1" strike="noStrike">
                <a:solidFill>
                  <a:srgbClr val="c9211e"/>
                </a:solidFill>
                <a:latin typeface="TeX Gyre DejaVu Math"/>
              </a:rPr>
              <a:t>E(VdW)= -5359.592369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37344D3C-BCB3-492F-8C65-2AFCAA209BAD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5" name=""/>
          <p:cNvSpPr/>
          <p:nvPr/>
        </p:nvSpPr>
        <p:spPr>
          <a:xfrm>
            <a:off x="5276520" y="2183040"/>
            <a:ext cx="2368800" cy="1180080"/>
          </a:xfrm>
          <a:prstGeom prst="ellipse">
            <a:avLst/>
          </a:prstGeom>
          <a:noFill/>
          <a:ln w="0">
            <a:solidFill>
              <a:srgbClr val="784b0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"/>
          <p:cNvSpPr txBox="1"/>
          <p:nvPr/>
        </p:nvSpPr>
        <p:spPr>
          <a:xfrm>
            <a:off x="438120" y="334440"/>
            <a:ext cx="8021880" cy="42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Structure électronique de la molécule BrOOBr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"/>
          <p:cNvSpPr txBox="1"/>
          <p:nvPr/>
        </p:nvSpPr>
        <p:spPr>
          <a:xfrm>
            <a:off x="4457160" y="4644720"/>
            <a:ext cx="1087560" cy="3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CF5767A0-2396-430F-9F62-1FA2770E53D1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1585800" y="1080000"/>
            <a:ext cx="5614200" cy="3614760"/>
          </a:xfrm>
          <a:prstGeom prst="rect">
            <a:avLst/>
          </a:prstGeom>
          <a:ln w="0">
            <a:noFill/>
          </a:ln>
        </p:spPr>
      </p:pic>
      <p:sp>
        <p:nvSpPr>
          <p:cNvPr id="360" name=""/>
          <p:cNvSpPr/>
          <p:nvPr/>
        </p:nvSpPr>
        <p:spPr>
          <a:xfrm>
            <a:off x="977760" y="1086840"/>
            <a:ext cx="505800" cy="1314720"/>
          </a:xfrm>
          <a:custGeom>
            <a:avLst/>
            <a:gdLst>
              <a:gd name="textAreaLeft" fmla="*/ 323280 w 505800"/>
              <a:gd name="textAreaRight" fmla="*/ 506160 w 505800"/>
              <a:gd name="textAreaTop" fmla="*/ 34200 h 1314720"/>
              <a:gd name="textAreaBottom" fmla="*/ 1280520 h 131472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"/>
          <p:cNvSpPr txBox="1"/>
          <p:nvPr/>
        </p:nvSpPr>
        <p:spPr>
          <a:xfrm>
            <a:off x="47520" y="1509120"/>
            <a:ext cx="111312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0.06 E</a:t>
            </a:r>
            <a:r>
              <a:rPr b="0" lang="fr-FR" sz="1800" spc="-1" strike="noStrike" baseline="-8000">
                <a:solidFill>
                  <a:srgbClr val="000000"/>
                </a:solidFill>
                <a:latin typeface="TeX Gyre DejaVu Math"/>
              </a:rPr>
              <a:t>h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26AC90C7-E82D-4506-8962-BF00C8B84A9D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"/>
          <p:cNvSpPr txBox="1"/>
          <p:nvPr/>
        </p:nvSpPr>
        <p:spPr>
          <a:xfrm>
            <a:off x="540000" y="720000"/>
            <a:ext cx="9000000" cy="14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DejaVu Math TeX Gyre"/>
              </a:rPr>
              <a:t>Exemple d’une trajectoire de la dynamique non-adiabatique :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"/>
          <p:cNvSpPr txBox="1"/>
          <p:nvPr/>
        </p:nvSpPr>
        <p:spPr>
          <a:xfrm>
            <a:off x="438480" y="478800"/>
            <a:ext cx="8021880" cy="42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Structure électronique de la molécule BrOOBr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"/>
          <p:cNvSpPr txBox="1"/>
          <p:nvPr/>
        </p:nvSpPr>
        <p:spPr>
          <a:xfrm>
            <a:off x="2045520" y="1096560"/>
            <a:ext cx="2297160" cy="73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000" spc="-1" strike="noStrike">
                <a:solidFill>
                  <a:srgbClr val="000000"/>
                </a:solidFill>
                <a:latin typeface="DejaVu Math TeX Gyre"/>
              </a:rPr>
              <a:t>BrO + BrO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 flipH="1">
            <a:off x="1781280" y="1448640"/>
            <a:ext cx="544320" cy="7524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>
            <a:off x="3277800" y="1488600"/>
            <a:ext cx="472320" cy="7524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"/>
          <p:cNvSpPr txBox="1"/>
          <p:nvPr/>
        </p:nvSpPr>
        <p:spPr>
          <a:xfrm>
            <a:off x="900000" y="2256840"/>
            <a:ext cx="368856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X </a:t>
            </a:r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2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Π (𝚲=1)  +    X </a:t>
            </a:r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2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Π(𝚲=1)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"/>
          <p:cNvSpPr/>
          <p:nvPr/>
        </p:nvSpPr>
        <p:spPr>
          <a:xfrm rot="5358000">
            <a:off x="2578320" y="1467000"/>
            <a:ext cx="428040" cy="3883680"/>
          </a:xfrm>
          <a:custGeom>
            <a:avLst/>
            <a:gdLst>
              <a:gd name="textAreaLeft" fmla="*/ 273600 w 428040"/>
              <a:gd name="textAreaRight" fmla="*/ 428400 w 428040"/>
              <a:gd name="textAreaTop" fmla="*/ 101160 h 3883680"/>
              <a:gd name="textAreaBottom" fmla="*/ 3782520 h 388368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"/>
          <p:cNvSpPr txBox="1"/>
          <p:nvPr/>
        </p:nvSpPr>
        <p:spPr>
          <a:xfrm>
            <a:off x="1714680" y="2542680"/>
            <a:ext cx="1105920" cy="33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(S=1/2)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"/>
          <p:cNvSpPr txBox="1"/>
          <p:nvPr/>
        </p:nvSpPr>
        <p:spPr>
          <a:xfrm>
            <a:off x="3550680" y="2507040"/>
            <a:ext cx="1105920" cy="33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(S=1/2)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"/>
          <p:cNvSpPr txBox="1"/>
          <p:nvPr/>
        </p:nvSpPr>
        <p:spPr>
          <a:xfrm>
            <a:off x="360000" y="3851640"/>
            <a:ext cx="1652040" cy="72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𝚲 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= 0, 1, 2 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  </a:t>
            </a: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S = 0, 1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1960920" y="3481560"/>
            <a:ext cx="193680" cy="1347840"/>
          </a:xfrm>
          <a:custGeom>
            <a:avLst/>
            <a:gdLst>
              <a:gd name="textAreaLeft" fmla="*/ 123840 w 193680"/>
              <a:gd name="textAreaRight" fmla="*/ 194040 w 193680"/>
              <a:gd name="textAreaTop" fmla="*/ 34920 h 1347840"/>
              <a:gd name="textAreaBottom" fmla="*/ 1312920 h 134784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"/>
          <p:cNvSpPr txBox="1"/>
          <p:nvPr/>
        </p:nvSpPr>
        <p:spPr>
          <a:xfrm>
            <a:off x="2215080" y="354492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Σ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"/>
          <p:cNvSpPr txBox="1"/>
          <p:nvPr/>
        </p:nvSpPr>
        <p:spPr>
          <a:xfrm>
            <a:off x="2215440" y="390528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Π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"/>
          <p:cNvSpPr txBox="1"/>
          <p:nvPr/>
        </p:nvSpPr>
        <p:spPr>
          <a:xfrm>
            <a:off x="2215800" y="422964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Δ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"/>
          <p:cNvSpPr txBox="1"/>
          <p:nvPr/>
        </p:nvSpPr>
        <p:spPr>
          <a:xfrm>
            <a:off x="3159360" y="3504600"/>
            <a:ext cx="8802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DejaVu Math TeX Gyre"/>
              </a:rPr>
              <a:t>Et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"/>
          <p:cNvSpPr txBox="1"/>
          <p:nvPr/>
        </p:nvSpPr>
        <p:spPr>
          <a:xfrm>
            <a:off x="4015440" y="350928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3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Σ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"/>
          <p:cNvSpPr txBox="1"/>
          <p:nvPr/>
        </p:nvSpPr>
        <p:spPr>
          <a:xfrm>
            <a:off x="3979800" y="386964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3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Π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"/>
          <p:cNvSpPr txBox="1"/>
          <p:nvPr/>
        </p:nvSpPr>
        <p:spPr>
          <a:xfrm>
            <a:off x="3980160" y="423000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3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Δ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"/>
          <p:cNvSpPr txBox="1"/>
          <p:nvPr/>
        </p:nvSpPr>
        <p:spPr>
          <a:xfrm>
            <a:off x="4843800" y="944640"/>
            <a:ext cx="4264200" cy="282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En raison de la non-linéarité de la molécule, la dégénérescence est levée, conduisant à cinq états singulets :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"/>
          <p:cNvSpPr txBox="1"/>
          <p:nvPr/>
        </p:nvSpPr>
        <p:spPr>
          <a:xfrm>
            <a:off x="5059440" y="192528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Σ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"/>
          <p:cNvSpPr txBox="1"/>
          <p:nvPr/>
        </p:nvSpPr>
        <p:spPr>
          <a:xfrm>
            <a:off x="5059800" y="228564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Π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"/>
          <p:cNvSpPr txBox="1"/>
          <p:nvPr/>
        </p:nvSpPr>
        <p:spPr>
          <a:xfrm>
            <a:off x="5060160" y="261000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Δ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"/>
          <p:cNvSpPr/>
          <p:nvPr/>
        </p:nvSpPr>
        <p:spPr>
          <a:xfrm>
            <a:off x="5481000" y="2063880"/>
            <a:ext cx="46008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"/>
          <p:cNvSpPr txBox="1"/>
          <p:nvPr/>
        </p:nvSpPr>
        <p:spPr>
          <a:xfrm>
            <a:off x="5981400" y="1922400"/>
            <a:ext cx="540720" cy="33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A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5589000" y="4007880"/>
            <a:ext cx="46008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5481000" y="2819880"/>
            <a:ext cx="46008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"/>
          <p:cNvSpPr txBox="1"/>
          <p:nvPr/>
        </p:nvSpPr>
        <p:spPr>
          <a:xfrm>
            <a:off x="5989680" y="2327400"/>
            <a:ext cx="871560" cy="29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A et B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"/>
          <p:cNvSpPr txBox="1"/>
          <p:nvPr/>
        </p:nvSpPr>
        <p:spPr>
          <a:xfrm>
            <a:off x="5990040" y="2651760"/>
            <a:ext cx="871560" cy="29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A et B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"/>
          <p:cNvSpPr/>
          <p:nvPr/>
        </p:nvSpPr>
        <p:spPr>
          <a:xfrm flipH="1" rot="21351000">
            <a:off x="6786720" y="1745280"/>
            <a:ext cx="193680" cy="1190160"/>
          </a:xfrm>
          <a:custGeom>
            <a:avLst/>
            <a:gdLst>
              <a:gd name="textAreaLeft" fmla="*/ 124200 w 193680"/>
              <a:gd name="textAreaRight" fmla="*/ 194400 w 193680"/>
              <a:gd name="textAreaTop" fmla="*/ 30960 h 1190160"/>
              <a:gd name="textAreaBottom" fmla="*/ 1159200 h 119016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136"/>
                </a:lnTo>
                <a:cubicBezTo>
                  <a:pt x="10800" y="10036"/>
                  <a:pt x="5400" y="10936"/>
                  <a:pt x="0" y="10936"/>
                </a:cubicBezTo>
                <a:cubicBezTo>
                  <a:pt x="5400" y="10936"/>
                  <a:pt x="10800" y="11836"/>
                  <a:pt x="10800" y="12736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"/>
          <p:cNvSpPr txBox="1"/>
          <p:nvPr/>
        </p:nvSpPr>
        <p:spPr>
          <a:xfrm>
            <a:off x="7006680" y="2133720"/>
            <a:ext cx="1008720" cy="87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5 états singulet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"/>
          <p:cNvSpPr txBox="1"/>
          <p:nvPr/>
        </p:nvSpPr>
        <p:spPr>
          <a:xfrm>
            <a:off x="2616480" y="2842560"/>
            <a:ext cx="505440" cy="3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+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"/>
          <p:cNvSpPr txBox="1"/>
          <p:nvPr/>
        </p:nvSpPr>
        <p:spPr>
          <a:xfrm>
            <a:off x="3024000" y="2843280"/>
            <a:ext cx="85068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A </a:t>
            </a:r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2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Π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"/>
          <p:cNvSpPr txBox="1"/>
          <p:nvPr/>
        </p:nvSpPr>
        <p:spPr>
          <a:xfrm>
            <a:off x="3671640" y="2843280"/>
            <a:ext cx="109296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(𝚲=1)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"/>
          <p:cNvSpPr txBox="1"/>
          <p:nvPr/>
        </p:nvSpPr>
        <p:spPr>
          <a:xfrm>
            <a:off x="3658680" y="3083400"/>
            <a:ext cx="1105920" cy="33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(S=1/2)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"/>
          <p:cNvSpPr txBox="1"/>
          <p:nvPr/>
        </p:nvSpPr>
        <p:spPr>
          <a:xfrm>
            <a:off x="533520" y="2575800"/>
            <a:ext cx="629640" cy="44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Ou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"/>
          <p:cNvSpPr txBox="1"/>
          <p:nvPr/>
        </p:nvSpPr>
        <p:spPr>
          <a:xfrm>
            <a:off x="1080000" y="2851200"/>
            <a:ext cx="165204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X </a:t>
            </a:r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2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Π (𝚲=1)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"/>
          <p:cNvSpPr txBox="1"/>
          <p:nvPr/>
        </p:nvSpPr>
        <p:spPr>
          <a:xfrm>
            <a:off x="1698480" y="3083760"/>
            <a:ext cx="1105920" cy="33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(S=1/2)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4455720" y="2397240"/>
            <a:ext cx="581400" cy="145440"/>
          </a:xfrm>
          <a:prstGeom prst="rightArrow">
            <a:avLst>
              <a:gd name="adj1" fmla="val 50000"/>
              <a:gd name="adj2" fmla="val 99938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"/>
          <p:cNvSpPr/>
          <p:nvPr/>
        </p:nvSpPr>
        <p:spPr>
          <a:xfrm rot="1552800">
            <a:off x="4487760" y="3211200"/>
            <a:ext cx="621720" cy="152640"/>
          </a:xfrm>
          <a:prstGeom prst="rightArrow">
            <a:avLst>
              <a:gd name="adj1" fmla="val 50000"/>
              <a:gd name="adj2" fmla="val 101828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"/>
          <p:cNvSpPr txBox="1"/>
          <p:nvPr/>
        </p:nvSpPr>
        <p:spPr>
          <a:xfrm>
            <a:off x="5132160" y="383400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Π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"/>
          <p:cNvSpPr txBox="1"/>
          <p:nvPr/>
        </p:nvSpPr>
        <p:spPr>
          <a:xfrm>
            <a:off x="5131800" y="350964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Σ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"/>
          <p:cNvSpPr txBox="1"/>
          <p:nvPr/>
        </p:nvSpPr>
        <p:spPr>
          <a:xfrm>
            <a:off x="5132520" y="4158360"/>
            <a:ext cx="7023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 baseline="33000">
                <a:solidFill>
                  <a:srgbClr val="000000"/>
                </a:solidFill>
                <a:latin typeface="TeX Gyre DejaVu Math"/>
                <a:ea typeface="TeX Gyre DejaVu Math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Δ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  <a:ea typeface="TeX Gyre DejaVu Math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"/>
          <p:cNvSpPr/>
          <p:nvPr/>
        </p:nvSpPr>
        <p:spPr>
          <a:xfrm>
            <a:off x="5553000" y="3647880"/>
            <a:ext cx="46008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"/>
          <p:cNvSpPr/>
          <p:nvPr/>
        </p:nvSpPr>
        <p:spPr>
          <a:xfrm>
            <a:off x="5481000" y="2423880"/>
            <a:ext cx="46008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5589000" y="4367880"/>
            <a:ext cx="46008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"/>
          <p:cNvSpPr txBox="1"/>
          <p:nvPr/>
        </p:nvSpPr>
        <p:spPr>
          <a:xfrm>
            <a:off x="6017400" y="3470400"/>
            <a:ext cx="540720" cy="33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A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"/>
          <p:cNvSpPr txBox="1"/>
          <p:nvPr/>
        </p:nvSpPr>
        <p:spPr>
          <a:xfrm>
            <a:off x="6026040" y="3839760"/>
            <a:ext cx="871560" cy="29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A et B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"/>
          <p:cNvSpPr txBox="1"/>
          <p:nvPr/>
        </p:nvSpPr>
        <p:spPr>
          <a:xfrm>
            <a:off x="6026400" y="4164120"/>
            <a:ext cx="871560" cy="29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A et B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 flipH="1" rot="21351000">
            <a:off x="6786360" y="3444480"/>
            <a:ext cx="193680" cy="1190160"/>
          </a:xfrm>
          <a:custGeom>
            <a:avLst/>
            <a:gdLst>
              <a:gd name="textAreaLeft" fmla="*/ 124200 w 193680"/>
              <a:gd name="textAreaRight" fmla="*/ 194400 w 193680"/>
              <a:gd name="textAreaTop" fmla="*/ 30960 h 1190160"/>
              <a:gd name="textAreaBottom" fmla="*/ 1159200 h 119016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136"/>
                </a:lnTo>
                <a:cubicBezTo>
                  <a:pt x="10800" y="10036"/>
                  <a:pt x="5400" y="10936"/>
                  <a:pt x="0" y="10936"/>
                </a:cubicBezTo>
                <a:cubicBezTo>
                  <a:pt x="5400" y="10936"/>
                  <a:pt x="10800" y="11836"/>
                  <a:pt x="10800" y="12736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"/>
          <p:cNvSpPr txBox="1"/>
          <p:nvPr/>
        </p:nvSpPr>
        <p:spPr>
          <a:xfrm>
            <a:off x="7006680" y="3753720"/>
            <a:ext cx="1049040" cy="87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5 états singulet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 flipH="1" rot="21351000">
            <a:off x="7782120" y="1750320"/>
            <a:ext cx="193680" cy="2622960"/>
          </a:xfrm>
          <a:custGeom>
            <a:avLst/>
            <a:gdLst>
              <a:gd name="textAreaLeft" fmla="*/ 124200 w 193680"/>
              <a:gd name="textAreaRight" fmla="*/ 194400 w 193680"/>
              <a:gd name="textAreaTop" fmla="*/ 68400 h 2622960"/>
              <a:gd name="textAreaBottom" fmla="*/ 2554560 h 262296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136"/>
                </a:lnTo>
                <a:cubicBezTo>
                  <a:pt x="10800" y="10036"/>
                  <a:pt x="5400" y="10936"/>
                  <a:pt x="0" y="10936"/>
                </a:cubicBezTo>
                <a:cubicBezTo>
                  <a:pt x="5400" y="10936"/>
                  <a:pt x="10800" y="11836"/>
                  <a:pt x="10800" y="12736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"/>
          <p:cNvSpPr txBox="1"/>
          <p:nvPr/>
        </p:nvSpPr>
        <p:spPr>
          <a:xfrm>
            <a:off x="8050680" y="2745720"/>
            <a:ext cx="1240200" cy="87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DejaVu Math TeX Gyre"/>
              </a:rPr>
              <a:t>10 états singulet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"/>
          <p:cNvSpPr txBox="1"/>
          <p:nvPr/>
        </p:nvSpPr>
        <p:spPr>
          <a:xfrm>
            <a:off x="396000" y="1440000"/>
            <a:ext cx="8460000" cy="18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b="0" lang="fr-FR" sz="2200" spc="-1" strike="noStrike">
                <a:solidFill>
                  <a:srgbClr val="c9211e"/>
                </a:solidFill>
                <a:latin typeface="DejaVu Math TeX Gyre"/>
              </a:rPr>
              <a:t>Par la suite, nous nous intéressons à la photochimie du peroxyde de dibrome, notamment à son spectre UV et à son processus de photodécomposition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"/>
          <p:cNvSpPr txBox="1"/>
          <p:nvPr/>
        </p:nvSpPr>
        <p:spPr>
          <a:xfrm>
            <a:off x="492480" y="540000"/>
            <a:ext cx="7006320" cy="7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Spectre UV de la molécule BrOOBr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"/>
          <p:cNvSpPr txBox="1"/>
          <p:nvPr/>
        </p:nvSpPr>
        <p:spPr>
          <a:xfrm>
            <a:off x="360000" y="1008000"/>
            <a:ext cx="8640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Nous avons calculé le spectre avec différentes méthodes et différentes bases en utilisant la package Newton-X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"/>
          <p:cNvSpPr/>
          <p:nvPr/>
        </p:nvSpPr>
        <p:spPr>
          <a:xfrm>
            <a:off x="2880000" y="1656000"/>
            <a:ext cx="2520000" cy="720000"/>
          </a:xfrm>
          <a:prstGeom prst="ellipse">
            <a:avLst/>
          </a:prstGeom>
          <a:noFill/>
          <a:ln w="0">
            <a:solidFill>
              <a:srgbClr val="47270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"/>
          <p:cNvSpPr txBox="1"/>
          <p:nvPr/>
        </p:nvSpPr>
        <p:spPr>
          <a:xfrm>
            <a:off x="3420000" y="1800000"/>
            <a:ext cx="1980000" cy="31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Newton-X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Google Shape;423;p 1"/>
          <p:cNvSpPr/>
          <p:nvPr/>
        </p:nvSpPr>
        <p:spPr>
          <a:xfrm rot="2998800">
            <a:off x="4498200" y="2765880"/>
            <a:ext cx="1018800" cy="360"/>
          </a:xfrm>
          <a:custGeom>
            <a:avLst/>
            <a:gdLst>
              <a:gd name="textAreaLeft" fmla="*/ 0 w 1018800"/>
              <a:gd name="textAreaRight" fmla="*/ 1019160 w 101880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1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Google Shape;423;p 2"/>
          <p:cNvSpPr/>
          <p:nvPr/>
        </p:nvSpPr>
        <p:spPr>
          <a:xfrm rot="7647000">
            <a:off x="2672640" y="2744280"/>
            <a:ext cx="1018800" cy="360"/>
          </a:xfrm>
          <a:custGeom>
            <a:avLst/>
            <a:gdLst>
              <a:gd name="textAreaLeft" fmla="*/ 0 w 1018800"/>
              <a:gd name="textAreaRight" fmla="*/ 1019160 w 101880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8cec9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"/>
          <p:cNvSpPr txBox="1"/>
          <p:nvPr/>
        </p:nvSpPr>
        <p:spPr>
          <a:xfrm>
            <a:off x="1440000" y="3221280"/>
            <a:ext cx="1800000" cy="31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Molpro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"/>
          <p:cNvSpPr txBox="1"/>
          <p:nvPr/>
        </p:nvSpPr>
        <p:spPr>
          <a:xfrm>
            <a:off x="5220000" y="3168000"/>
            <a:ext cx="1800000" cy="31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Gaussian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16"/>
          <p:cNvSpPr txBox="1"/>
          <p:nvPr/>
        </p:nvSpPr>
        <p:spPr>
          <a:xfrm>
            <a:off x="1080000" y="3235680"/>
            <a:ext cx="2174040" cy="364320"/>
          </a:xfrm>
          <a:prstGeom prst="rect">
            <a:avLst/>
          </a:prstGeom>
          <a:noFill/>
          <a:ln w="19080">
            <a:solidFill>
              <a:srgbClr val="d8cec9"/>
            </a:solidFill>
            <a:round/>
          </a:ln>
        </p:spPr>
        <p:txBody>
          <a:bodyPr lIns="0" rIns="0" tIns="91440" bIns="91440" anchor="ctr">
            <a:noAutofit/>
          </a:bodyPr>
          <a:p>
            <a:pPr algn="ctr"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17"/>
          <p:cNvSpPr txBox="1"/>
          <p:nvPr/>
        </p:nvSpPr>
        <p:spPr>
          <a:xfrm>
            <a:off x="5040000" y="3156480"/>
            <a:ext cx="2174040" cy="364320"/>
          </a:xfrm>
          <a:prstGeom prst="rect">
            <a:avLst/>
          </a:prstGeom>
          <a:noFill/>
          <a:ln w="19080">
            <a:solidFill>
              <a:srgbClr val="d8cec9"/>
            </a:solidFill>
            <a:round/>
          </a:ln>
        </p:spPr>
        <p:txBody>
          <a:bodyPr lIns="0" rIns="0" tIns="91440" bIns="91440" anchor="ctr">
            <a:noAutofit/>
          </a:bodyPr>
          <a:p>
            <a:pPr algn="ctr"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"/>
          <p:cNvSpPr txBox="1"/>
          <p:nvPr/>
        </p:nvSpPr>
        <p:spPr>
          <a:xfrm>
            <a:off x="900000" y="3924000"/>
            <a:ext cx="2520000" cy="76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MCSCF/ Sapporo-DZP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              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et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MCSCF/def2-TZVPPD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"/>
          <p:cNvSpPr txBox="1"/>
          <p:nvPr/>
        </p:nvSpPr>
        <p:spPr>
          <a:xfrm>
            <a:off x="3869640" y="3909240"/>
            <a:ext cx="316044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TDDFT(B3PW91)/AVTZ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        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et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  <a:ea typeface="Noto Sans CJK SC"/>
              </a:rPr>
              <a:t>TDA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(B3PW91)/AVTZ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"/>
          <p:cNvSpPr/>
          <p:nvPr/>
        </p:nvSpPr>
        <p:spPr>
          <a:xfrm>
            <a:off x="5292000" y="3600000"/>
            <a:ext cx="0" cy="360000"/>
          </a:xfrm>
          <a:prstGeom prst="line">
            <a:avLst/>
          </a:prstGeom>
          <a:ln w="0">
            <a:solidFill>
              <a:srgbClr val="472702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"/>
          <p:cNvSpPr/>
          <p:nvPr/>
        </p:nvSpPr>
        <p:spPr>
          <a:xfrm>
            <a:off x="1800000" y="3600000"/>
            <a:ext cx="0" cy="360000"/>
          </a:xfrm>
          <a:prstGeom prst="line">
            <a:avLst/>
          </a:prstGeom>
          <a:ln w="0">
            <a:solidFill>
              <a:srgbClr val="472702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"/>
          <p:cNvSpPr txBox="1"/>
          <p:nvPr/>
        </p:nvSpPr>
        <p:spPr>
          <a:xfrm>
            <a:off x="4457520" y="4645080"/>
            <a:ext cx="1087560" cy="3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02670A4D-A136-48B6-97AC-245AAB0B3554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7020000" y="3486960"/>
            <a:ext cx="279720" cy="45792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"/>
          <p:cNvSpPr txBox="1"/>
          <p:nvPr/>
        </p:nvSpPr>
        <p:spPr>
          <a:xfrm>
            <a:off x="6544440" y="4004640"/>
            <a:ext cx="2798640" cy="54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TeX Gyre DejaVu Math"/>
              </a:rPr>
              <a:t>TDDFT(BHandHLYP)/ AVTZ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99C5FD15-8146-474D-A1B9-7B720F20FBC2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6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"/>
          <p:cNvSpPr txBox="1"/>
          <p:nvPr/>
        </p:nvSpPr>
        <p:spPr>
          <a:xfrm>
            <a:off x="360000" y="360000"/>
            <a:ext cx="8000280" cy="42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" sz="2400" spc="-1" strike="noStrike">
                <a:solidFill>
                  <a:srgbClr val="5c5c5f"/>
                </a:solidFill>
                <a:latin typeface="TeX Gyre DejaVu Math"/>
                <a:ea typeface="Quicksand"/>
              </a:rPr>
              <a:t>Spectre UV de la molécule BrOOBr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"/>
          <p:cNvSpPr txBox="1"/>
          <p:nvPr/>
        </p:nvSpPr>
        <p:spPr>
          <a:xfrm>
            <a:off x="4456440" y="4680000"/>
            <a:ext cx="1087560" cy="3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D373D280-55D7-440A-AE29-A78DD83975F9}" type="slidenum">
              <a:rPr b="0" lang="en" sz="1300" spc="-1" strike="noStrike">
                <a:solidFill>
                  <a:srgbClr val="927c71"/>
                </a:solidFill>
                <a:latin typeface="Mulish"/>
                <a:ea typeface="Mulish"/>
              </a:rPr>
              <a:t>&lt;numéro&gt;</a:t>
            </a:fld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"/>
          <p:cNvSpPr txBox="1"/>
          <p:nvPr/>
        </p:nvSpPr>
        <p:spPr>
          <a:xfrm>
            <a:off x="360000" y="1800000"/>
            <a:ext cx="2340000" cy="100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TeX Gyre DejaVu Math"/>
              </a:rPr>
              <a:t>TDDFT et TDA sont plus fiables !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0" name="" descr=""/>
          <p:cNvPicPr/>
          <p:nvPr/>
        </p:nvPicPr>
        <p:blipFill>
          <a:blip r:embed="rId1"/>
          <a:stretch/>
        </p:blipFill>
        <p:spPr>
          <a:xfrm>
            <a:off x="3021480" y="804240"/>
            <a:ext cx="5485320" cy="3865680"/>
          </a:xfrm>
          <a:prstGeom prst="rect">
            <a:avLst/>
          </a:prstGeom>
          <a:ln w="0">
            <a:noFill/>
          </a:ln>
        </p:spPr>
      </p:pic>
      <p:sp>
        <p:nvSpPr>
          <p:cNvPr id="441" name=""/>
          <p:cNvSpPr txBox="1"/>
          <p:nvPr/>
        </p:nvSpPr>
        <p:spPr>
          <a:xfrm>
            <a:off x="8388000" y="483444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3AC64F9D-249A-4E28-BD1E-E2D915A7C332}" type="slidenum">
              <a:rPr b="0" lang="fr-FR" sz="1800" spc="-1" strike="noStrike">
                <a:solidFill>
                  <a:srgbClr val="000000"/>
                </a:solidFill>
                <a:latin typeface="Noto Sans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2" name=""/>
          <p:cNvSpPr txBox="1"/>
          <p:nvPr/>
        </p:nvSpPr>
        <p:spPr>
          <a:xfrm>
            <a:off x="3971520" y="4956120"/>
            <a:ext cx="2357280" cy="2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DejaVu Math TeX Gyre"/>
              </a:rPr>
              <a:t>Grenoble-2025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9117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2025-03-09T22:17:34Z</dcterms:modified>
  <cp:revision>460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