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26"/>
  </p:notesMasterIdLst>
  <p:sldIdLst>
    <p:sldId id="1737" r:id="rId2"/>
    <p:sldId id="1742" r:id="rId3"/>
    <p:sldId id="1722" r:id="rId4"/>
    <p:sldId id="1688" r:id="rId5"/>
    <p:sldId id="1703" r:id="rId6"/>
    <p:sldId id="1666" r:id="rId7"/>
    <p:sldId id="1690" r:id="rId8"/>
    <p:sldId id="1729" r:id="rId9"/>
    <p:sldId id="1696" r:id="rId10"/>
    <p:sldId id="1701" r:id="rId11"/>
    <p:sldId id="1723" r:id="rId12"/>
    <p:sldId id="1754" r:id="rId13"/>
    <p:sldId id="1744" r:id="rId14"/>
    <p:sldId id="1749" r:id="rId15"/>
    <p:sldId id="1726" r:id="rId16"/>
    <p:sldId id="1741" r:id="rId17"/>
    <p:sldId id="1724" r:id="rId18"/>
    <p:sldId id="1743" r:id="rId19"/>
    <p:sldId id="1755" r:id="rId20"/>
    <p:sldId id="1752" r:id="rId21"/>
    <p:sldId id="1751" r:id="rId22"/>
    <p:sldId id="1750" r:id="rId23"/>
    <p:sldId id="1753" r:id="rId24"/>
    <p:sldId id="166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sy B" initials="SB" lastIdx="1" clrIdx="0">
    <p:extLst>
      <p:ext uri="{19B8F6BF-5375-455C-9EA6-DF929625EA0E}">
        <p15:presenceInfo xmlns:p15="http://schemas.microsoft.com/office/powerpoint/2012/main" userId="b44e1ca2f0aa0c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00CC"/>
    <a:srgbClr val="B8086D"/>
    <a:srgbClr val="99FF66"/>
    <a:srgbClr val="B80860"/>
    <a:srgbClr val="BE6002"/>
    <a:srgbClr val="FECB12"/>
    <a:srgbClr val="278ED1"/>
    <a:srgbClr val="3B97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25" autoAdjust="0"/>
    <p:restoredTop sz="94007" autoAdjust="0"/>
  </p:normalViewPr>
  <p:slideViewPr>
    <p:cSldViewPr snapToGrid="0">
      <p:cViewPr varScale="1">
        <p:scale>
          <a:sx n="125" d="100"/>
          <a:sy n="125" d="100"/>
        </p:scale>
        <p:origin x="28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57867-5C96-477E-91C3-055B59764D23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08BE9-4101-4CBF-A2D5-8F990CB25C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2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08BE9-4101-4CBF-A2D5-8F990CB25C5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14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320C-B07E-41AA-B51E-6C4F38A8815F}" type="datetime1">
              <a:rPr lang="ru-RU" smtClean="0"/>
              <a:pPr/>
              <a:t>28.03.2025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823C-9EB3-490A-80AD-7039A79EA8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19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0F82-2CFE-4D5E-93C4-8F383E2E20A1}" type="datetime1">
              <a:rPr lang="ru-RU" smtClean="0"/>
              <a:pPr/>
              <a:t>28.03.2025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823C-9EB3-490A-80AD-7039A79EA8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25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E13D-F861-4EB4-8868-85B9286B0347}" type="datetime1">
              <a:rPr lang="ru-RU" smtClean="0"/>
              <a:pPr/>
              <a:t>28.03.2025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823C-9EB3-490A-80AD-7039A79EA8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88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2925657"/>
            <a:ext cx="10320867" cy="905070"/>
          </a:xfrm>
        </p:spPr>
        <p:txBody>
          <a:bodyPr anchor="b">
            <a:normAutofit/>
          </a:bodyPr>
          <a:lstStyle>
            <a:lvl1pPr algn="ctr">
              <a:defRPr sz="5334" spc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015068" y="3801490"/>
            <a:ext cx="8161866" cy="29700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333">
                <a:solidFill>
                  <a:schemeClr val="bg1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015068" y="5510696"/>
            <a:ext cx="8161866" cy="1043515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1067">
                <a:solidFill>
                  <a:schemeClr val="bg1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575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8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18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3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82B5-42B9-46DE-A9D5-E52D4029E50F}" type="datetime1">
              <a:rPr lang="ru-RU" smtClean="0"/>
              <a:pPr/>
              <a:t>28.03.2025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823C-9EB3-490A-80AD-7039A79EA8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51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AB4D-FC49-4674-B2C7-6573A6741B3C}" type="datetime1">
              <a:rPr lang="ru-RU" smtClean="0"/>
              <a:pPr/>
              <a:t>28.03.2025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823C-9EB3-490A-80AD-7039A79EA8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45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1214-5F4B-4778-95C8-81DB21C0AC5F}" type="datetime1">
              <a:rPr lang="ru-RU" smtClean="0"/>
              <a:pPr/>
              <a:t>28.03.2025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823C-9EB3-490A-80AD-7039A79EA8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7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EC02-4303-4619-AA0C-D4A1C364DDD3}" type="datetime1">
              <a:rPr lang="ru-RU" smtClean="0"/>
              <a:pPr/>
              <a:t>28.03.2025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823C-9EB3-490A-80AD-7039A79EA8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7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E066-952B-4F63-8E24-DD28ADD1C7EC}" type="datetime1">
              <a:rPr lang="ru-RU" smtClean="0"/>
              <a:pPr/>
              <a:t>28.03.2025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823C-9EB3-490A-80AD-7039A79EA8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9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794B-2528-40CA-8C3D-F11F1487780B}" type="datetime1">
              <a:rPr lang="ru-RU" smtClean="0"/>
              <a:pPr/>
              <a:t>28.03.2025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823C-9EB3-490A-80AD-7039A79EA8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8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A2B6-7DFC-4A45-92FB-B7D0F277BB3F}" type="datetime1">
              <a:rPr lang="ru-RU" smtClean="0"/>
              <a:pPr/>
              <a:t>28.03.2025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CA0823C-9EB3-490A-80AD-7039A79EA8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01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DAAD-22BE-47B6-B575-9F4ACD88E299}" type="datetime1">
              <a:rPr lang="ru-RU" smtClean="0"/>
              <a:pPr/>
              <a:t>28.03.2025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823C-9EB3-490A-80AD-7039A79EA8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3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98ACDC9-7F90-4C3F-AD14-C85B84971A2E}" type="datetime1">
              <a:rPr lang="ru-RU" smtClean="0"/>
              <a:pPr/>
              <a:t>28.03.2025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7CA0823C-9EB3-490A-80AD-7039A79EA8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7854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42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jqsrt.2025.109362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jqsrt.2024.109175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jpeg"/><Relationship Id="rId4" Type="http://schemas.openxmlformats.org/officeDocument/2006/relationships/hyperlink" Target="http://dx.doi.org/10.1016/j.jqsrt.2024.10890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" TargetMode="External"/><Relationship Id="rId7" Type="http://schemas.openxmlformats.org/officeDocument/2006/relationships/image" Target="../media/image4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jpeg"/><Relationship Id="rId5" Type="http://schemas.openxmlformats.org/officeDocument/2006/relationships/image" Target="../media/image35.jpeg"/><Relationship Id="rId4" Type="http://schemas.openxmlformats.org/officeDocument/2006/relationships/hyperlink" Target="http://dx.doi.org/10.3390/molecules29225276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62863" y="3820387"/>
            <a:ext cx="10810037" cy="90507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fr-FR" sz="3600" dirty="0" smtClean="0">
                <a:latin typeface="Albertus MT Lt" pitchFamily="18" charset="0"/>
              </a:rPr>
              <a:t>Attribution </a:t>
            </a:r>
            <a:r>
              <a:rPr lang="fr-FR" sz="3600" dirty="0" err="1" smtClean="0">
                <a:latin typeface="Albertus MT Lt" pitchFamily="18" charset="0"/>
              </a:rPr>
              <a:t>rovibrationnelle</a:t>
            </a:r>
            <a:r>
              <a:rPr lang="fr-FR" sz="3600" dirty="0" smtClean="0">
                <a:latin typeface="Albertus MT Lt" pitchFamily="18" charset="0"/>
              </a:rPr>
              <a:t> de spectres très denses sur la base de calculs </a:t>
            </a:r>
            <a:r>
              <a:rPr lang="fr-FR" sz="3600" dirty="0" err="1" smtClean="0">
                <a:latin typeface="Albertus MT Lt" pitchFamily="18" charset="0"/>
              </a:rPr>
              <a:t>variationnels</a:t>
            </a:r>
            <a:r>
              <a:rPr lang="fr-FR" sz="3600" dirty="0" smtClean="0">
                <a:latin typeface="Albertus MT Lt" pitchFamily="18" charset="0"/>
              </a:rPr>
              <a:t>: </a:t>
            </a:r>
            <a:br>
              <a:rPr lang="fr-FR" sz="3600" dirty="0" smtClean="0">
                <a:latin typeface="Albertus MT Lt" pitchFamily="18" charset="0"/>
              </a:rPr>
            </a:br>
            <a:r>
              <a:rPr lang="fr-FR" sz="3600" dirty="0" smtClean="0">
                <a:latin typeface="Albertus MT Lt" pitchFamily="18" charset="0"/>
              </a:rPr>
              <a:t>Application à l'éthylène (C</a:t>
            </a:r>
            <a:r>
              <a:rPr lang="fr-FR" sz="3600" baseline="-25000" dirty="0" smtClean="0">
                <a:latin typeface="Albertus MT Lt" pitchFamily="18" charset="0"/>
              </a:rPr>
              <a:t>2</a:t>
            </a:r>
            <a:r>
              <a:rPr lang="fr-FR" sz="3600" dirty="0" smtClean="0">
                <a:latin typeface="Albertus MT Lt" pitchFamily="18" charset="0"/>
              </a:rPr>
              <a:t>H</a:t>
            </a:r>
            <a:r>
              <a:rPr lang="fr-FR" sz="3600" baseline="-25000" dirty="0" smtClean="0">
                <a:latin typeface="Albertus MT Lt" pitchFamily="18" charset="0"/>
              </a:rPr>
              <a:t>4</a:t>
            </a:r>
            <a:r>
              <a:rPr lang="fr-FR" sz="3600" dirty="0" smtClean="0">
                <a:latin typeface="Albertus MT Lt" pitchFamily="18" charset="0"/>
              </a:rPr>
              <a:t>) et à CH</a:t>
            </a:r>
            <a:r>
              <a:rPr lang="fr-FR" sz="3600" baseline="-25000" dirty="0" smtClean="0">
                <a:latin typeface="Albertus MT Lt" pitchFamily="18" charset="0"/>
              </a:rPr>
              <a:t>3</a:t>
            </a:r>
            <a:r>
              <a:rPr lang="fr-FR" sz="3600" dirty="0" smtClean="0">
                <a:latin typeface="Albertus MT Lt" pitchFamily="18" charset="0"/>
              </a:rPr>
              <a:t>D</a:t>
            </a:r>
            <a:endParaRPr lang="fr-FR" sz="3600" dirty="0">
              <a:latin typeface="Albertus MT Lt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-1" y="5309375"/>
            <a:ext cx="12449175" cy="400317"/>
          </a:xfrm>
        </p:spPr>
        <p:txBody>
          <a:bodyPr>
            <a:noAutofit/>
          </a:bodyPr>
          <a:lstStyle/>
          <a:p>
            <a:r>
              <a:rPr lang="en-US" sz="2000" u="sng" dirty="0" smtClean="0"/>
              <a:t>Ons Ben Fathallah</a:t>
            </a:r>
            <a:r>
              <a:rPr lang="en-US" sz="2000" dirty="0" smtClean="0"/>
              <a:t>, </a:t>
            </a:r>
            <a:r>
              <a:rPr lang="en-US" sz="2000" dirty="0"/>
              <a:t>, Michael </a:t>
            </a:r>
            <a:r>
              <a:rPr lang="en-US" sz="2000" dirty="0" smtClean="0"/>
              <a:t>Rey, </a:t>
            </a:r>
            <a:r>
              <a:rPr lang="en-US" sz="2000" dirty="0"/>
              <a:t>Serge </a:t>
            </a:r>
            <a:r>
              <a:rPr lang="en-US" sz="2000" dirty="0" err="1" smtClean="0"/>
              <a:t>Béguier</a:t>
            </a:r>
            <a:r>
              <a:rPr lang="en-US" sz="2000" dirty="0" smtClean="0"/>
              <a:t>, Laurent </a:t>
            </a:r>
            <a:r>
              <a:rPr lang="en-US" sz="2000" dirty="0" err="1" smtClean="0"/>
              <a:t>Manceron</a:t>
            </a:r>
            <a:r>
              <a:rPr lang="en-US" sz="2000" dirty="0" smtClean="0"/>
              <a:t>, Jean Vander </a:t>
            </a:r>
            <a:r>
              <a:rPr lang="en-US" sz="2000" dirty="0" err="1" smtClean="0"/>
              <a:t>Auwera</a:t>
            </a:r>
            <a:r>
              <a:rPr lang="en-US" sz="2000" dirty="0" smtClean="0"/>
              <a:t>, Didier </a:t>
            </a:r>
            <a:r>
              <a:rPr lang="en-US" sz="2000" dirty="0" err="1" smtClean="0"/>
              <a:t>Mondelain</a:t>
            </a:r>
            <a:r>
              <a:rPr lang="en-US" sz="2000" dirty="0" smtClean="0"/>
              <a:t>, </a:t>
            </a:r>
          </a:p>
          <a:p>
            <a:r>
              <a:rPr lang="en-US" sz="2000" dirty="0" smtClean="0"/>
              <a:t>Alain </a:t>
            </a:r>
            <a:r>
              <a:rPr lang="en-US" sz="2000" dirty="0" err="1" smtClean="0"/>
              <a:t>Campargue</a:t>
            </a:r>
            <a:endParaRPr lang="en-US" sz="20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2015068" y="6010275"/>
            <a:ext cx="8161866" cy="54393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JSM, Grenoble, 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2025</a:t>
            </a:r>
            <a:endParaRPr lang="ru-RU" sz="1800" dirty="0"/>
          </a:p>
        </p:txBody>
      </p:sp>
      <p:pic>
        <p:nvPicPr>
          <p:cNvPr id="6" name="Image 5" descr="LIPhy_quadri_baseline">
            <a:extLst>
              <a:ext uri="{FF2B5EF4-FFF2-40B4-BE49-F238E27FC236}">
                <a16:creationId xmlns:a16="http://schemas.microsoft.com/office/drawing/2014/main" id="{27DA529B-9053-43EF-9967-A267FD5D7C7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280" y="82534"/>
            <a:ext cx="2029489" cy="1199748"/>
          </a:xfrm>
          <a:prstGeom prst="rect">
            <a:avLst/>
          </a:prstGeom>
          <a:noFill/>
        </p:spPr>
      </p:pic>
      <p:pic>
        <p:nvPicPr>
          <p:cNvPr id="8" name="Рисунок 10">
            <a:extLst>
              <a:ext uri="{FF2B5EF4-FFF2-40B4-BE49-F238E27FC236}">
                <a16:creationId xmlns:a16="http://schemas.microsoft.com/office/drawing/2014/main" id="{EF9EE050-033B-457D-95AD-B86C1C76C1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089" y="114300"/>
            <a:ext cx="1850066" cy="1187478"/>
          </a:xfrm>
          <a:prstGeom prst="rect">
            <a:avLst/>
          </a:prstGeom>
        </p:spPr>
      </p:pic>
      <p:pic>
        <p:nvPicPr>
          <p:cNvPr id="10" name="Image 4">
            <a:extLst>
              <a:ext uri="{FF2B5EF4-FFF2-40B4-BE49-F238E27FC236}">
                <a16:creationId xmlns:a16="http://schemas.microsoft.com/office/drawing/2014/main" id="{E87D1063-D0F2-B61D-7A39-68984031F5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483" y="82534"/>
            <a:ext cx="1667731" cy="1179390"/>
          </a:xfrm>
          <a:prstGeom prst="rect">
            <a:avLst/>
          </a:prstGeom>
        </p:spPr>
      </p:pic>
      <p:pic>
        <p:nvPicPr>
          <p:cNvPr id="11" name="Image 9">
            <a:extLst>
              <a:ext uri="{FF2B5EF4-FFF2-40B4-BE49-F238E27FC236}">
                <a16:creationId xmlns:a16="http://schemas.microsoft.com/office/drawing/2014/main" id="{92BD3A69-41F0-CD38-D600-A12BAB00AC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041" y="94868"/>
            <a:ext cx="1419614" cy="11364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058" y="1337014"/>
            <a:ext cx="2060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Laboratoire</a:t>
            </a:r>
            <a:r>
              <a:rPr lang="en-GB" dirty="0" smtClean="0"/>
              <a:t> </a:t>
            </a:r>
            <a:r>
              <a:rPr lang="en-GB" dirty="0" err="1" smtClean="0"/>
              <a:t>Interdisciplinaire</a:t>
            </a:r>
            <a:r>
              <a:rPr lang="en-GB" dirty="0" smtClean="0"/>
              <a:t> de Physique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48614" y="1337014"/>
            <a:ext cx="185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Université</a:t>
            </a:r>
            <a:r>
              <a:rPr lang="en-GB" dirty="0" smtClean="0"/>
              <a:t> de Grenoble </a:t>
            </a:r>
            <a:r>
              <a:rPr lang="en-GB" dirty="0" err="1" smtClean="0"/>
              <a:t>Alpes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62801" y="1362137"/>
            <a:ext cx="2312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Synchrotron Soleil </a:t>
            </a:r>
            <a:r>
              <a:rPr lang="en-US" dirty="0" err="1"/>
              <a:t>Ligne</a:t>
            </a:r>
            <a:r>
              <a:rPr lang="en-US" dirty="0"/>
              <a:t> AILES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92856" y="1362137"/>
            <a:ext cx="2899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Groupe</a:t>
            </a:r>
            <a:r>
              <a:rPr lang="en-GB" dirty="0" smtClean="0"/>
              <a:t> de </a:t>
            </a:r>
            <a:r>
              <a:rPr lang="en-GB" dirty="0" err="1" smtClean="0"/>
              <a:t>Spectrométrie</a:t>
            </a:r>
            <a:r>
              <a:rPr lang="en-GB" dirty="0" smtClean="0"/>
              <a:t> </a:t>
            </a:r>
            <a:r>
              <a:rPr lang="en-GB" dirty="0" err="1" smtClean="0"/>
              <a:t>Moléculaire</a:t>
            </a:r>
            <a:r>
              <a:rPr lang="en-GB" dirty="0" smtClean="0"/>
              <a:t> et </a:t>
            </a:r>
            <a:r>
              <a:rPr lang="en-GB" dirty="0" err="1" smtClean="0"/>
              <a:t>Atmosphérique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8713" y="214313"/>
            <a:ext cx="233838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3"/>
          <p:cNvSpPr txBox="1"/>
          <p:nvPr/>
        </p:nvSpPr>
        <p:spPr>
          <a:xfrm>
            <a:off x="5048914" y="1422739"/>
            <a:ext cx="185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Université</a:t>
            </a:r>
            <a:r>
              <a:rPr lang="en-GB" dirty="0" smtClean="0"/>
              <a:t> </a:t>
            </a:r>
            <a:r>
              <a:rPr lang="en-GB" dirty="0" err="1" smtClean="0"/>
              <a:t>Libre</a:t>
            </a:r>
            <a:r>
              <a:rPr lang="en-GB" dirty="0" smtClean="0"/>
              <a:t> de </a:t>
            </a:r>
            <a:r>
              <a:rPr lang="en-GB" dirty="0" err="1" smtClean="0"/>
              <a:t>Bruxelles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3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42">
        <p:fade/>
      </p:transition>
    </mc:Choice>
    <mc:Fallback xmlns="">
      <p:transition spd="med" advTm="48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26301"/>
            <a:ext cx="7437154" cy="504531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3962024"/>
            <a:ext cx="7437154" cy="2895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B578266-7207-4274-864B-C726510394ED}"/>
              </a:ext>
            </a:extLst>
          </p:cNvPr>
          <p:cNvSpPr/>
          <p:nvPr/>
        </p:nvSpPr>
        <p:spPr>
          <a:xfrm>
            <a:off x="7437154" y="1036320"/>
            <a:ext cx="4754846" cy="5821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91F1D-DA41-464E-B3B8-36E57C9A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12" y="33952"/>
            <a:ext cx="10780776" cy="613283"/>
          </a:xfrm>
        </p:spPr>
        <p:txBody>
          <a:bodyPr/>
          <a:lstStyle/>
          <a:p>
            <a:pPr algn="ctr"/>
            <a:r>
              <a:rPr lang="en-US" dirty="0" err="1" smtClean="0"/>
              <a:t>Méthode</a:t>
            </a:r>
            <a:r>
              <a:rPr lang="en-US" dirty="0" smtClean="0"/>
              <a:t> 2T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86D02-A820-42A2-B3B9-5A525992D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1029" y="4119154"/>
            <a:ext cx="4804536" cy="2738845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6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600" dirty="0">
                <a:solidFill>
                  <a:schemeClr val="bg2">
                    <a:lumMod val="75000"/>
                  </a:schemeClr>
                </a:solidFill>
              </a:rPr>
            </a:b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94D425D-8F60-4290-8DCC-1775B58DE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701D363-6303-4AD7-8C69-8425FD760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71464A-060C-4050-8698-81D1A6541C3B}"/>
              </a:ext>
            </a:extLst>
          </p:cNvPr>
          <p:cNvSpPr txBox="1"/>
          <p:nvPr/>
        </p:nvSpPr>
        <p:spPr>
          <a:xfrm>
            <a:off x="5463775" y="5956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7AD0D8-401C-428B-8F69-A820BC1E7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22">
            <a:extLst>
              <a:ext uri="{FF2B5EF4-FFF2-40B4-BE49-F238E27FC236}">
                <a16:creationId xmlns:a16="http://schemas.microsoft.com/office/drawing/2014/main" id="{C35270EC-7EB7-422F-9AF8-ADAEEB326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6338" y="19324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Объект 24">
            <a:extLst>
              <a:ext uri="{FF2B5EF4-FFF2-40B4-BE49-F238E27FC236}">
                <a16:creationId xmlns:a16="http://schemas.microsoft.com/office/drawing/2014/main" id="{40398C40-CBD6-4DB0-A09B-434D6AA6BD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639160"/>
              </p:ext>
            </p:extLst>
          </p:nvPr>
        </p:nvGraphicFramePr>
        <p:xfrm>
          <a:off x="7903029" y="2655393"/>
          <a:ext cx="2889689" cy="856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Equation" r:id="rId4" imgW="36271200" imgH="10668000" progId="">
                  <p:embed/>
                </p:oleObj>
              </mc:Choice>
              <mc:Fallback>
                <p:oleObj name="Equation" r:id="rId4" imgW="36271200" imgH="10668000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3029" y="2655393"/>
                        <a:ext cx="2889689" cy="856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124">
            <a:extLst>
              <a:ext uri="{FF2B5EF4-FFF2-40B4-BE49-F238E27FC236}">
                <a16:creationId xmlns:a16="http://schemas.microsoft.com/office/drawing/2014/main" id="{308A7331-CDBF-45EF-85E8-DC85401FD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754" name="Rectangle 49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1756" name="Rectangle 49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1758" name="Rectangle 494"/>
          <p:cNvSpPr>
            <a:spLocks noChangeArrowheads="1"/>
          </p:cNvSpPr>
          <p:nvPr/>
        </p:nvSpPr>
        <p:spPr bwMode="auto">
          <a:xfrm>
            <a:off x="447675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1757" name="Picture 49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62875" y="3931486"/>
            <a:ext cx="4219298" cy="826638"/>
          </a:xfrm>
          <a:prstGeom prst="rect">
            <a:avLst/>
          </a:prstGeom>
          <a:noFill/>
        </p:spPr>
      </p:pic>
      <p:sp>
        <p:nvSpPr>
          <p:cNvPr id="22" name="ZoneTexte 27"/>
          <p:cNvSpPr txBox="1"/>
          <p:nvPr/>
        </p:nvSpPr>
        <p:spPr>
          <a:xfrm>
            <a:off x="7437154" y="1026300"/>
            <a:ext cx="475484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000" b="1" dirty="0" err="1" smtClean="0">
                <a:solidFill>
                  <a:schemeClr val="bg2"/>
                </a:solidFill>
              </a:rPr>
              <a:t>L’approximation</a:t>
            </a:r>
            <a:r>
              <a:rPr lang="en-CA" sz="2000" b="1" dirty="0" smtClean="0">
                <a:solidFill>
                  <a:schemeClr val="bg2"/>
                </a:solidFill>
              </a:rPr>
              <a:t> </a:t>
            </a:r>
            <a:r>
              <a:rPr lang="en-CA" sz="2000" b="1" dirty="0" smtClean="0">
                <a:solidFill>
                  <a:schemeClr val="bg2"/>
                </a:solidFill>
                <a:latin typeface="+mj-lt"/>
              </a:rPr>
              <a:t>Maxwell-Boltzmann</a:t>
            </a:r>
            <a:endParaRPr lang="en-CA" sz="20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3" name="Номер слайда 4">
            <a:extLst>
              <a:ext uri="{FF2B5EF4-FFF2-40B4-BE49-F238E27FC236}">
                <a16:creationId xmlns:a16="http://schemas.microsoft.com/office/drawing/2014/main" id="{53C965DE-1E32-49F0-AFC1-5E135BDE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0000" y="5400000"/>
            <a:ext cx="2926080" cy="1397039"/>
          </a:xfrm>
        </p:spPr>
        <p:txBody>
          <a:bodyPr/>
          <a:lstStyle/>
          <a:p>
            <a:r>
              <a:rPr lang="en-GB" sz="3600" dirty="0" smtClean="0">
                <a:solidFill>
                  <a:schemeClr val="tx1">
                    <a:lumMod val="50000"/>
                    <a:alpha val="20000"/>
                  </a:schemeClr>
                </a:solidFill>
              </a:rPr>
              <a:t>8</a:t>
            </a:r>
            <a:endParaRPr lang="ru-RU" sz="3600" dirty="0">
              <a:solidFill>
                <a:schemeClr val="tx1">
                  <a:lumMod val="50000"/>
                  <a:alpha val="20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144" y="3962024"/>
            <a:ext cx="7437154" cy="28959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" y="1026299"/>
            <a:ext cx="7437153" cy="583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1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E291F1D-DA41-464E-B3B8-36E57C9A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62" y="33952"/>
            <a:ext cx="10780776" cy="613283"/>
          </a:xfrm>
        </p:spPr>
        <p:txBody>
          <a:bodyPr/>
          <a:lstStyle/>
          <a:p>
            <a:pPr algn="ctr"/>
            <a:r>
              <a:rPr lang="en-US" dirty="0" err="1" smtClean="0"/>
              <a:t>Travaux</a:t>
            </a:r>
            <a:r>
              <a:rPr lang="en-US" dirty="0" smtClean="0"/>
              <a:t> </a:t>
            </a:r>
            <a:r>
              <a:rPr lang="en-US" dirty="0" err="1" smtClean="0"/>
              <a:t>antérieurs</a:t>
            </a:r>
            <a:endParaRPr lang="ru-RU" dirty="0"/>
          </a:p>
        </p:txBody>
      </p:sp>
      <p:sp>
        <p:nvSpPr>
          <p:cNvPr id="1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821076" y="6310959"/>
            <a:ext cx="2926080" cy="698519"/>
          </a:xfrm>
        </p:spPr>
        <p:txBody>
          <a:bodyPr/>
          <a:lstStyle/>
          <a:p>
            <a:r>
              <a:rPr lang="en-GB" sz="3600" dirty="0" smtClean="0">
                <a:solidFill>
                  <a:schemeClr val="tx1">
                    <a:lumMod val="85000"/>
                  </a:schemeClr>
                </a:solidFill>
              </a:rPr>
              <a:t>9</a:t>
            </a:r>
            <a:endParaRPr lang="ru-RU" sz="36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209" y="1020621"/>
            <a:ext cx="4393571" cy="2301395"/>
          </a:xfrm>
          <a:prstGeom prst="rect">
            <a:avLst/>
          </a:prstGeom>
        </p:spPr>
      </p:pic>
      <p:sp>
        <p:nvSpPr>
          <p:cNvPr id="19" name="Rectangle 13">
            <a:extLst>
              <a:ext uri="{FF2B5EF4-FFF2-40B4-BE49-F238E27FC236}">
                <a16:creationId xmlns:a16="http://schemas.microsoft.com/office/drawing/2014/main" id="{696380BE-EA9A-4193-859C-D65083BC7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221" y="2294070"/>
            <a:ext cx="4146559" cy="663393"/>
          </a:xfrm>
          <a:prstGeom prst="rect">
            <a:avLst/>
          </a:prstGeom>
          <a:solidFill>
            <a:srgbClr val="CC00FF">
              <a:alpha val="13000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3600">
              <a:solidFill>
                <a:srgbClr val="32946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Box 25"/>
          <p:cNvSpPr txBox="1"/>
          <p:nvPr/>
        </p:nvSpPr>
        <p:spPr>
          <a:xfrm>
            <a:off x="11362927" y="0"/>
            <a:ext cx="829073" cy="52322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b="1" dirty="0" smtClean="0"/>
              <a:t>C</a:t>
            </a:r>
            <a:r>
              <a:rPr lang="en-GB" sz="2800" b="1" baseline="-25000" dirty="0" smtClean="0"/>
              <a:t>2</a:t>
            </a:r>
            <a:r>
              <a:rPr lang="en-GB" sz="2800" b="1" dirty="0" smtClean="0"/>
              <a:t>H</a:t>
            </a:r>
            <a:r>
              <a:rPr lang="en-GB" sz="2800" b="1" baseline="-25000" dirty="0" smtClean="0"/>
              <a:t>4</a:t>
            </a:r>
            <a:endParaRPr lang="en-US" sz="2800" b="1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6178"/>
            <a:ext cx="7838209" cy="425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2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E291F1D-DA41-464E-B3B8-36E57C9A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62" y="33952"/>
            <a:ext cx="10780776" cy="613283"/>
          </a:xfrm>
        </p:spPr>
        <p:txBody>
          <a:bodyPr/>
          <a:lstStyle/>
          <a:p>
            <a:pPr algn="ctr"/>
            <a:r>
              <a:rPr lang="en-US" dirty="0" err="1" smtClean="0"/>
              <a:t>Travaux</a:t>
            </a:r>
            <a:r>
              <a:rPr lang="en-US" dirty="0" smtClean="0"/>
              <a:t> </a:t>
            </a:r>
            <a:r>
              <a:rPr lang="en-US" dirty="0" err="1" smtClean="0"/>
              <a:t>antérieurs</a:t>
            </a:r>
            <a:endParaRPr lang="ru-RU" dirty="0"/>
          </a:p>
        </p:txBody>
      </p:sp>
      <p:sp>
        <p:nvSpPr>
          <p:cNvPr id="1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821076" y="6310959"/>
            <a:ext cx="2926080" cy="698519"/>
          </a:xfrm>
        </p:spPr>
        <p:txBody>
          <a:bodyPr/>
          <a:lstStyle/>
          <a:p>
            <a:r>
              <a:rPr lang="en-GB" sz="3600" dirty="0" smtClean="0">
                <a:solidFill>
                  <a:schemeClr val="tx1">
                    <a:lumMod val="50000"/>
                    <a:alpha val="20000"/>
                  </a:schemeClr>
                </a:solidFill>
              </a:rPr>
              <a:t>9</a:t>
            </a:r>
            <a:endParaRPr lang="ru-RU" sz="3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209" y="1020621"/>
            <a:ext cx="4393571" cy="2301395"/>
          </a:xfrm>
          <a:prstGeom prst="rect">
            <a:avLst/>
          </a:prstGeom>
        </p:spPr>
      </p:pic>
      <p:sp>
        <p:nvSpPr>
          <p:cNvPr id="19" name="Rectangle 13">
            <a:extLst>
              <a:ext uri="{FF2B5EF4-FFF2-40B4-BE49-F238E27FC236}">
                <a16:creationId xmlns:a16="http://schemas.microsoft.com/office/drawing/2014/main" id="{696380BE-EA9A-4193-859C-D65083BC7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221" y="2294070"/>
            <a:ext cx="4146559" cy="663393"/>
          </a:xfrm>
          <a:prstGeom prst="rect">
            <a:avLst/>
          </a:prstGeom>
          <a:solidFill>
            <a:srgbClr val="CC00FF">
              <a:alpha val="13000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3600">
              <a:solidFill>
                <a:srgbClr val="32946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Box 25"/>
          <p:cNvSpPr txBox="1"/>
          <p:nvPr/>
        </p:nvSpPr>
        <p:spPr>
          <a:xfrm>
            <a:off x="11362927" y="0"/>
            <a:ext cx="829073" cy="52322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b="1" dirty="0" smtClean="0"/>
              <a:t>C</a:t>
            </a:r>
            <a:r>
              <a:rPr lang="en-GB" sz="2800" b="1" baseline="-25000" dirty="0" smtClean="0"/>
              <a:t>2</a:t>
            </a:r>
            <a:r>
              <a:rPr lang="en-GB" sz="2800" b="1" dirty="0" smtClean="0"/>
              <a:t>H</a:t>
            </a:r>
            <a:r>
              <a:rPr lang="en-GB" sz="2800" b="1" baseline="-25000" dirty="0" smtClean="0"/>
              <a:t>4</a:t>
            </a:r>
            <a:endParaRPr lang="en-US" sz="2800" b="1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6178"/>
            <a:ext cx="7838209" cy="42513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986178"/>
            <a:ext cx="7838209" cy="4251336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38208" y="4411758"/>
            <a:ext cx="4353792" cy="241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space réservé du numéro de diapositive 4"/>
          <p:cNvSpPr txBox="1">
            <a:spLocks/>
          </p:cNvSpPr>
          <p:nvPr/>
        </p:nvSpPr>
        <p:spPr>
          <a:xfrm>
            <a:off x="8973476" y="6299734"/>
            <a:ext cx="2926080" cy="6985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300" b="0" kern="120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>
                <a:solidFill>
                  <a:schemeClr val="tx1">
                    <a:lumMod val="85000"/>
                  </a:schemeClr>
                </a:solidFill>
              </a:rPr>
              <a:t>11</a:t>
            </a:r>
            <a:endParaRPr lang="ru-RU" sz="3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7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821076" y="6310959"/>
            <a:ext cx="2926080" cy="698519"/>
          </a:xfrm>
        </p:spPr>
        <p:txBody>
          <a:bodyPr/>
          <a:lstStyle/>
          <a:p>
            <a:r>
              <a:rPr lang="en-GB" sz="3600" dirty="0" smtClean="0">
                <a:solidFill>
                  <a:schemeClr val="tx1">
                    <a:lumMod val="85000"/>
                  </a:schemeClr>
                </a:solidFill>
              </a:rPr>
              <a:t>12</a:t>
            </a:r>
            <a:endParaRPr lang="ru-RU" sz="36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42610" y="4317413"/>
            <a:ext cx="696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CC"/>
                </a:solidFill>
              </a:rPr>
              <a:t>130 K</a:t>
            </a:r>
            <a:endParaRPr lang="en-US" b="1" dirty="0">
              <a:solidFill>
                <a:srgbClr val="0000CC"/>
              </a:solidFill>
            </a:endParaRP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935033" y="385708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FF"/>
                </a:solidFill>
              </a:rPr>
              <a:t>7 </a:t>
            </a:r>
            <a:r>
              <a:rPr lang="en-US" dirty="0">
                <a:solidFill>
                  <a:srgbClr val="CC00FF"/>
                </a:solidFill>
              </a:rPr>
              <a:t>bands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91650" y="5654117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FF"/>
                </a:solidFill>
              </a:rPr>
              <a:t>(6700 </a:t>
            </a:r>
            <a:r>
              <a:rPr lang="en-US" dirty="0">
                <a:solidFill>
                  <a:srgbClr val="CC00FF"/>
                </a:solidFill>
              </a:rPr>
              <a:t>-7300 </a:t>
            </a:r>
            <a:r>
              <a:rPr lang="en-US" dirty="0" smtClean="0">
                <a:solidFill>
                  <a:srgbClr val="CC00FF"/>
                </a:solidFill>
              </a:rPr>
              <a:t>cm</a:t>
            </a:r>
            <a:r>
              <a:rPr lang="en-US" baseline="30000" dirty="0" smtClean="0">
                <a:solidFill>
                  <a:srgbClr val="CC00FF"/>
                </a:solidFill>
              </a:rPr>
              <a:t>-1</a:t>
            </a:r>
            <a:r>
              <a:rPr lang="en-US" dirty="0" smtClean="0">
                <a:solidFill>
                  <a:srgbClr val="CC00FF"/>
                </a:solidFill>
              </a:rPr>
              <a:t>)</a:t>
            </a:r>
            <a:endParaRPr lang="en-US" dirty="0">
              <a:solidFill>
                <a:srgbClr val="CC00FF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3104" y="450518"/>
            <a:ext cx="4139821" cy="197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349" y="1815722"/>
            <a:ext cx="4262651" cy="187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05532"/>
            <a:ext cx="4125061" cy="176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9E291F1D-DA41-464E-B3B8-36E57C9A8D86}"/>
              </a:ext>
            </a:extLst>
          </p:cNvPr>
          <p:cNvSpPr txBox="1">
            <a:spLocks/>
          </p:cNvSpPr>
          <p:nvPr/>
        </p:nvSpPr>
        <p:spPr>
          <a:xfrm>
            <a:off x="705612" y="33952"/>
            <a:ext cx="10780776" cy="6132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-12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TextBox 25"/>
          <p:cNvSpPr txBox="1"/>
          <p:nvPr/>
        </p:nvSpPr>
        <p:spPr>
          <a:xfrm>
            <a:off x="11115675" y="0"/>
            <a:ext cx="1076326" cy="600075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/>
              <a:t>C</a:t>
            </a:r>
            <a:r>
              <a:rPr lang="en-GB" sz="3200" b="1" baseline="-25000" dirty="0" smtClean="0"/>
              <a:t>2</a:t>
            </a:r>
            <a:r>
              <a:rPr lang="en-GB" sz="3200" b="1" dirty="0" smtClean="0"/>
              <a:t>H</a:t>
            </a:r>
            <a:r>
              <a:rPr lang="en-GB" sz="3200" b="1" baseline="-25000" dirty="0" smtClean="0"/>
              <a:t>4</a:t>
            </a:r>
            <a:endParaRPr lang="en-US" sz="3200" b="1" baseline="-25000" dirty="0"/>
          </a:p>
        </p:txBody>
      </p:sp>
      <p:pic>
        <p:nvPicPr>
          <p:cNvPr id="24" name="Image 23" descr="fig3.jpg"/>
          <p:cNvPicPr>
            <a:picLocks noChangeAspect="1"/>
          </p:cNvPicPr>
          <p:nvPr/>
        </p:nvPicPr>
        <p:blipFill>
          <a:blip r:embed="rId5" cstate="print"/>
          <a:srcRect t="44786" r="11668"/>
          <a:stretch>
            <a:fillRect/>
          </a:stretch>
        </p:blipFill>
        <p:spPr>
          <a:xfrm>
            <a:off x="2486025" y="3629025"/>
            <a:ext cx="7124700" cy="3228975"/>
          </a:xfrm>
          <a:prstGeom prst="rect">
            <a:avLst/>
          </a:prstGeom>
        </p:spPr>
      </p:pic>
      <p:sp>
        <p:nvSpPr>
          <p:cNvPr id="17" name="Rectangle 13">
            <a:extLst>
              <a:ext uri="{FF2B5EF4-FFF2-40B4-BE49-F238E27FC236}">
                <a16:creationId xmlns:a16="http://schemas.microsoft.com/office/drawing/2014/main" id="{696380BE-EA9A-4193-859C-D65083BC7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825" y="3812730"/>
            <a:ext cx="447537" cy="2188019"/>
          </a:xfrm>
          <a:prstGeom prst="rect">
            <a:avLst/>
          </a:prstGeom>
          <a:solidFill>
            <a:srgbClr val="00B0F0">
              <a:alpha val="13000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3600">
              <a:solidFill>
                <a:srgbClr val="32946A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696380BE-EA9A-4193-859C-D65083BC7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3935" y="3828653"/>
            <a:ext cx="1801504" cy="2140150"/>
          </a:xfrm>
          <a:prstGeom prst="rect">
            <a:avLst/>
          </a:prstGeom>
          <a:solidFill>
            <a:srgbClr val="B8086D">
              <a:alpha val="13000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3600">
              <a:solidFill>
                <a:srgbClr val="32946A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696380BE-EA9A-4193-859C-D65083BC7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0732" y="3828653"/>
            <a:ext cx="525908" cy="2140150"/>
          </a:xfrm>
          <a:prstGeom prst="rect">
            <a:avLst/>
          </a:prstGeom>
          <a:solidFill>
            <a:schemeClr val="accent6">
              <a:lumMod val="50000"/>
              <a:alpha val="13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36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1" name="Connecteur droit avec flèche 30"/>
          <p:cNvCxnSpPr>
            <a:endCxn id="17" idx="0"/>
          </p:cNvCxnSpPr>
          <p:nvPr/>
        </p:nvCxnSpPr>
        <p:spPr>
          <a:xfrm rot="16200000" flipH="1">
            <a:off x="3368120" y="3061255"/>
            <a:ext cx="774255" cy="72869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endCxn id="26" idx="0"/>
          </p:cNvCxnSpPr>
          <p:nvPr/>
        </p:nvCxnSpPr>
        <p:spPr>
          <a:xfrm rot="16200000" flipH="1">
            <a:off x="6381192" y="2896158"/>
            <a:ext cx="1409303" cy="455686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rot="5400000">
            <a:off x="8562976" y="3333752"/>
            <a:ext cx="790579" cy="333374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1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B578266-7207-4274-864B-C726510394ED}"/>
              </a:ext>
            </a:extLst>
          </p:cNvPr>
          <p:cNvSpPr/>
          <p:nvPr/>
        </p:nvSpPr>
        <p:spPr>
          <a:xfrm>
            <a:off x="0" y="1036320"/>
            <a:ext cx="12192000" cy="5821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C965DE-1E32-49F0-AFC1-5E135BDE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6468" y="5430623"/>
            <a:ext cx="2926080" cy="1397039"/>
          </a:xfrm>
        </p:spPr>
        <p:txBody>
          <a:bodyPr/>
          <a:lstStyle/>
          <a:p>
            <a:r>
              <a:rPr lang="en-GB" sz="3600" dirty="0" smtClean="0">
                <a:solidFill>
                  <a:schemeClr val="tx1">
                    <a:lumMod val="50000"/>
                    <a:alpha val="20000"/>
                  </a:schemeClr>
                </a:solidFill>
              </a:rPr>
              <a:t>13</a:t>
            </a:r>
            <a:endParaRPr lang="ru-RU" sz="3600" dirty="0">
              <a:solidFill>
                <a:schemeClr val="tx1">
                  <a:lumMod val="50000"/>
                  <a:alpha val="20000"/>
                </a:schemeClr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94D425D-8F60-4290-8DCC-1775B58DE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701D363-6303-4AD7-8C69-8425FD760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7AD0D8-401C-428B-8F69-A820BC1E7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26">
            <a:extLst>
              <a:ext uri="{FF2B5EF4-FFF2-40B4-BE49-F238E27FC236}">
                <a16:creationId xmlns:a16="http://schemas.microsoft.com/office/drawing/2014/main" id="{C5022000-E045-45F5-8E08-109CD454D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6548" y="25329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" name="Image 33" descr="Graph2.jpg"/>
          <p:cNvPicPr/>
          <p:nvPr/>
        </p:nvPicPr>
        <p:blipFill rotWithShape="1">
          <a:blip r:embed="rId2" cstate="print"/>
          <a:srcRect t="5582"/>
          <a:stretch/>
        </p:blipFill>
        <p:spPr bwMode="auto">
          <a:xfrm>
            <a:off x="0" y="1039912"/>
            <a:ext cx="7831667" cy="58267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8" name="Tableau 17"/>
          <p:cNvGraphicFramePr>
            <a:graphicFrameLocks noGrp="1"/>
          </p:cNvGraphicFramePr>
          <p:nvPr>
            <p:extLst/>
          </p:nvPr>
        </p:nvGraphicFramePr>
        <p:xfrm>
          <a:off x="7906414" y="4270585"/>
          <a:ext cx="4285586" cy="1854203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043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72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Nb.</a:t>
                      </a:r>
                      <a:endParaRPr lang="fr-FR" sz="1600" b="1" dirty="0">
                        <a:solidFill>
                          <a:srgbClr val="00000A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0515" marR="5051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Int. sum (cm/molecule)</a:t>
                      </a:r>
                      <a:endParaRPr lang="fr-FR" sz="1600" b="1" dirty="0">
                        <a:solidFill>
                          <a:srgbClr val="00000A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0515" marR="50515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2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Exp.</a:t>
                      </a:r>
                      <a:endParaRPr lang="fr-FR" sz="1600" b="1" dirty="0">
                        <a:solidFill>
                          <a:srgbClr val="00000A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0515" marR="505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Var.</a:t>
                      </a:r>
                      <a:endParaRPr lang="fr-FR" sz="1600" b="1" dirty="0">
                        <a:solidFill>
                          <a:srgbClr val="00000A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0515" marR="505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Exp./</a:t>
                      </a:r>
                      <a:r>
                        <a:rPr lang="en-US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Var</a:t>
                      </a:r>
                      <a:endParaRPr lang="fr-FR" sz="1600" b="1" dirty="0">
                        <a:solidFill>
                          <a:srgbClr val="00000A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0515" marR="5051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4287</a:t>
                      </a:r>
                      <a:endParaRPr lang="fr-FR" sz="1600" b="1" dirty="0">
                        <a:solidFill>
                          <a:srgbClr val="00000A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0515" marR="505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5.72×10</a:t>
                      </a:r>
                      <a:r>
                        <a:rPr lang="en-US" sz="16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-18</a:t>
                      </a:r>
                      <a:endParaRPr lang="fr-FR" sz="1600" b="1" dirty="0">
                        <a:solidFill>
                          <a:srgbClr val="00000A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0515" marR="505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5.78×10</a:t>
                      </a:r>
                      <a:r>
                        <a:rPr lang="en-US" sz="16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-18</a:t>
                      </a:r>
                      <a:endParaRPr lang="fr-FR" sz="1600" b="1" dirty="0">
                        <a:solidFill>
                          <a:srgbClr val="00000A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0515" marR="505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0.99</a:t>
                      </a:r>
                      <a:endParaRPr lang="fr-FR" sz="1600" b="1" dirty="0">
                        <a:solidFill>
                          <a:srgbClr val="00000A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0515" marR="5051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7968101" y="1505856"/>
            <a:ext cx="422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CA" b="1" dirty="0" smtClean="0">
                <a:solidFill>
                  <a:schemeClr val="bg1"/>
                </a:solidFill>
                <a:cs typeface="Times New Roman" pitchFamily="18" charset="0"/>
              </a:rPr>
              <a:t>4287 </a:t>
            </a:r>
            <a:r>
              <a:rPr lang="en-CA" b="1" dirty="0" err="1" smtClean="0">
                <a:solidFill>
                  <a:schemeClr val="bg1"/>
                </a:solidFill>
                <a:cs typeface="Times New Roman" pitchFamily="18" charset="0"/>
              </a:rPr>
              <a:t>raies</a:t>
            </a:r>
            <a:endParaRPr lang="en-CA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CA" b="1" dirty="0" smtClean="0">
                <a:solidFill>
                  <a:schemeClr val="bg1"/>
                </a:solidFill>
                <a:cs typeface="Times New Roman" pitchFamily="18" charset="0"/>
              </a:rPr>
              <a:t>8 </a:t>
            </a:r>
            <a:r>
              <a:rPr lang="en-CA" dirty="0" err="1" smtClean="0">
                <a:solidFill>
                  <a:srgbClr val="0000CC"/>
                </a:solidFill>
                <a:cs typeface="Times New Roman" pitchFamily="18" charset="0"/>
              </a:rPr>
              <a:t>bandes</a:t>
            </a:r>
            <a:r>
              <a:rPr lang="en-CA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CA" dirty="0" err="1" smtClean="0">
                <a:solidFill>
                  <a:srgbClr val="0000CC"/>
                </a:solidFill>
                <a:cs typeface="Times New Roman" pitchFamily="18" charset="0"/>
              </a:rPr>
              <a:t>froides</a:t>
            </a:r>
            <a:r>
              <a:rPr lang="en-CA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CA" dirty="0" smtClean="0">
                <a:solidFill>
                  <a:schemeClr val="bg1"/>
                </a:solidFill>
                <a:cs typeface="Times New Roman" pitchFamily="18" charset="0"/>
              </a:rPr>
              <a:t>et </a:t>
            </a:r>
            <a:r>
              <a:rPr lang="en-CA" b="1" dirty="0" smtClean="0">
                <a:solidFill>
                  <a:schemeClr val="bg1"/>
                </a:solidFill>
                <a:cs typeface="Times New Roman" pitchFamily="18" charset="0"/>
              </a:rPr>
              <a:t>4 </a:t>
            </a:r>
            <a:r>
              <a:rPr lang="en-CA" b="1" dirty="0" err="1" smtClean="0">
                <a:solidFill>
                  <a:srgbClr val="C00000"/>
                </a:solidFill>
                <a:cs typeface="Times New Roman" pitchFamily="18" charset="0"/>
              </a:rPr>
              <a:t>bandes</a:t>
            </a:r>
            <a:r>
              <a:rPr lang="en-CA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CA" b="1" dirty="0" err="1" smtClean="0">
                <a:solidFill>
                  <a:srgbClr val="C00000"/>
                </a:solidFill>
                <a:cs typeface="Times New Roman" pitchFamily="18" charset="0"/>
              </a:rPr>
              <a:t>chaudes</a:t>
            </a:r>
            <a:endParaRPr lang="en-CA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125097" y="3071466"/>
            <a:ext cx="348342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cs typeface="Times New Roman" pitchFamily="18" charset="0"/>
              </a:rPr>
              <a:t>94 </a:t>
            </a:r>
            <a:r>
              <a:rPr lang="en-US" dirty="0">
                <a:solidFill>
                  <a:srgbClr val="0000CC"/>
                </a:solidFill>
                <a:cs typeface="Times New Roman" pitchFamily="18" charset="0"/>
              </a:rPr>
              <a:t>%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de </a:t>
            </a:r>
            <a:r>
              <a:rPr lang="en-US" dirty="0" err="1" smtClean="0">
                <a:cs typeface="Times New Roman" pitchFamily="18" charset="0"/>
              </a:rPr>
              <a:t>l’intensité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cs typeface="Times New Roman" pitchFamily="18" charset="0"/>
              </a:rPr>
              <a:t>expérimentale</a:t>
            </a:r>
            <a:endParaRPr lang="en-CA" dirty="0">
              <a:cs typeface="Times New Roman" pitchFamily="18" charset="0"/>
            </a:endParaRPr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865634" y="6199889"/>
            <a:ext cx="4326365" cy="5334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hlinkClick r:id="rId3" tooltip="Persistent link using digital object identifier"/>
              </a:rPr>
              <a:t>https</a:t>
            </a:r>
            <a:r>
              <a:rPr lang="en-US" sz="1800" b="1" dirty="0">
                <a:hlinkClick r:id="rId3" tooltip="Persistent link using digital object identifier"/>
              </a:rPr>
              <a:t>://doi.org/10.1016/j.jqsrt.2025.109362</a:t>
            </a:r>
            <a:endParaRPr lang="en-CA" sz="1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Image 1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1398"/>
            <a:ext cx="7820026" cy="5816601"/>
          </a:xfrm>
          <a:prstGeom prst="rect">
            <a:avLst/>
          </a:prstGeom>
        </p:spPr>
      </p:pic>
      <p:sp>
        <p:nvSpPr>
          <p:cNvPr id="16" name="TextBox 25"/>
          <p:cNvSpPr txBox="1"/>
          <p:nvPr/>
        </p:nvSpPr>
        <p:spPr>
          <a:xfrm>
            <a:off x="11362927" y="0"/>
            <a:ext cx="829073" cy="52322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b="1" dirty="0" smtClean="0"/>
              <a:t>C</a:t>
            </a:r>
            <a:r>
              <a:rPr lang="en-GB" sz="2800" b="1" baseline="-25000" dirty="0" smtClean="0"/>
              <a:t>2</a:t>
            </a:r>
            <a:r>
              <a:rPr lang="en-GB" sz="2800" b="1" dirty="0" smtClean="0"/>
              <a:t>H</a:t>
            </a:r>
            <a:r>
              <a:rPr lang="en-GB" sz="2800" b="1" baseline="-25000" dirty="0" smtClean="0"/>
              <a:t>4</a:t>
            </a:r>
            <a:endParaRPr lang="en-US" sz="2800" b="1" baseline="-25000" dirty="0"/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9E291F1D-DA41-464E-B3B8-36E57C9A8D86}"/>
              </a:ext>
            </a:extLst>
          </p:cNvPr>
          <p:cNvSpPr txBox="1">
            <a:spLocks/>
          </p:cNvSpPr>
          <p:nvPr/>
        </p:nvSpPr>
        <p:spPr>
          <a:xfrm>
            <a:off x="705612" y="33952"/>
            <a:ext cx="10780776" cy="6132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kern="1200" spc="-1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mtClean="0">
                <a:cs typeface="Times New Roman" pitchFamily="18" charset="0"/>
              </a:rPr>
              <a:t>Attributions Rovibrationnelles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37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B578266-7207-4274-864B-C726510394ED}"/>
              </a:ext>
            </a:extLst>
          </p:cNvPr>
          <p:cNvSpPr/>
          <p:nvPr/>
        </p:nvSpPr>
        <p:spPr>
          <a:xfrm>
            <a:off x="0" y="1036320"/>
            <a:ext cx="12192000" cy="5821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C965DE-1E32-49F0-AFC1-5E135BDE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6468" y="5430623"/>
            <a:ext cx="2926080" cy="1397039"/>
          </a:xfrm>
        </p:spPr>
        <p:txBody>
          <a:bodyPr/>
          <a:lstStyle/>
          <a:p>
            <a:r>
              <a:rPr lang="en-GB" sz="3600" dirty="0" smtClean="0">
                <a:solidFill>
                  <a:schemeClr val="tx1">
                    <a:lumMod val="50000"/>
                    <a:alpha val="20000"/>
                  </a:schemeClr>
                </a:solidFill>
              </a:rPr>
              <a:t>14</a:t>
            </a:r>
            <a:endParaRPr lang="ru-RU" sz="3600" dirty="0">
              <a:solidFill>
                <a:schemeClr val="tx1">
                  <a:lumMod val="50000"/>
                  <a:alpha val="20000"/>
                </a:schemeClr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94D425D-8F60-4290-8DCC-1775B58DE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701D363-6303-4AD7-8C69-8425FD760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7AD0D8-401C-428B-8F69-A820BC1E7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26">
            <a:extLst>
              <a:ext uri="{FF2B5EF4-FFF2-40B4-BE49-F238E27FC236}">
                <a16:creationId xmlns:a16="http://schemas.microsoft.com/office/drawing/2014/main" id="{C5022000-E045-45F5-8E08-109CD454D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6548" y="25329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" name="Image 33" descr="Graph2.jpg"/>
          <p:cNvPicPr/>
          <p:nvPr/>
        </p:nvPicPr>
        <p:blipFill rotWithShape="1">
          <a:blip r:embed="rId2" cstate="print"/>
          <a:srcRect t="5582"/>
          <a:stretch/>
        </p:blipFill>
        <p:spPr bwMode="auto">
          <a:xfrm>
            <a:off x="0" y="3573710"/>
            <a:ext cx="7831667" cy="3292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077209"/>
              </p:ext>
            </p:extLst>
          </p:nvPr>
        </p:nvGraphicFramePr>
        <p:xfrm>
          <a:off x="7906414" y="4270585"/>
          <a:ext cx="4285586" cy="1854203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043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72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Nb.</a:t>
                      </a:r>
                      <a:endParaRPr lang="fr-FR" sz="1600" b="1" dirty="0">
                        <a:solidFill>
                          <a:srgbClr val="00000A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0515" marR="5051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Int. sum (cm/molecule)</a:t>
                      </a:r>
                      <a:endParaRPr lang="fr-FR" sz="1600" b="1" dirty="0">
                        <a:solidFill>
                          <a:srgbClr val="00000A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0515" marR="50515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2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Exp.</a:t>
                      </a:r>
                      <a:endParaRPr lang="fr-FR" sz="1600" b="1" dirty="0">
                        <a:solidFill>
                          <a:srgbClr val="00000A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0515" marR="505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Var.</a:t>
                      </a:r>
                      <a:endParaRPr lang="fr-FR" sz="1600" b="1" dirty="0">
                        <a:solidFill>
                          <a:srgbClr val="00000A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0515" marR="505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Exp./</a:t>
                      </a:r>
                      <a:r>
                        <a:rPr lang="en-US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Var</a:t>
                      </a:r>
                      <a:endParaRPr lang="fr-FR" sz="1600" b="1" dirty="0">
                        <a:solidFill>
                          <a:srgbClr val="00000A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0515" marR="5051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5754</a:t>
                      </a:r>
                      <a:endParaRPr lang="fr-FR" sz="1600" b="1" dirty="0">
                        <a:solidFill>
                          <a:srgbClr val="00000A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0515" marR="505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2.14×10</a:t>
                      </a:r>
                      <a:r>
                        <a:rPr lang="en-US" sz="16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-19</a:t>
                      </a:r>
                      <a:endParaRPr lang="fr-FR" sz="1600" b="1" dirty="0">
                        <a:solidFill>
                          <a:srgbClr val="00000A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0515" marR="505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1.52×10</a:t>
                      </a:r>
                      <a:r>
                        <a:rPr lang="en-US" sz="16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-19</a:t>
                      </a:r>
                      <a:endParaRPr lang="fr-FR" sz="1600" b="1" dirty="0">
                        <a:solidFill>
                          <a:srgbClr val="00000A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0515" marR="505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1.40</a:t>
                      </a:r>
                      <a:endParaRPr lang="fr-FR" sz="1600" b="1" dirty="0">
                        <a:solidFill>
                          <a:srgbClr val="00000A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0515" marR="5051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7968101" y="1505856"/>
            <a:ext cx="422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CA" b="1" dirty="0" smtClean="0">
                <a:solidFill>
                  <a:srgbClr val="CC00FF"/>
                </a:solidFill>
                <a:cs typeface="Times New Roman" pitchFamily="18" charset="0"/>
              </a:rPr>
              <a:t>5754</a:t>
            </a:r>
            <a:r>
              <a:rPr lang="en-CA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CA" b="1" dirty="0" err="1" smtClean="0">
                <a:solidFill>
                  <a:schemeClr val="bg1"/>
                </a:solidFill>
                <a:cs typeface="Times New Roman" pitchFamily="18" charset="0"/>
              </a:rPr>
              <a:t>raies</a:t>
            </a:r>
            <a:endParaRPr lang="en-CA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CA" b="1" dirty="0" smtClean="0">
                <a:solidFill>
                  <a:srgbClr val="CC00FF"/>
                </a:solidFill>
                <a:cs typeface="Times New Roman" pitchFamily="18" charset="0"/>
              </a:rPr>
              <a:t>23 </a:t>
            </a:r>
            <a:r>
              <a:rPr lang="en-CA" b="1" dirty="0" err="1" smtClean="0">
                <a:solidFill>
                  <a:schemeClr val="bg1"/>
                </a:solidFill>
                <a:cs typeface="Times New Roman" pitchFamily="18" charset="0"/>
              </a:rPr>
              <a:t>bandes</a:t>
            </a:r>
            <a:endParaRPr lang="en-CA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125097" y="3071466"/>
            <a:ext cx="348342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cs typeface="Times New Roman" pitchFamily="18" charset="0"/>
              </a:rPr>
              <a:t>46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et </a:t>
            </a:r>
            <a:r>
              <a:rPr lang="en-US" dirty="0">
                <a:solidFill>
                  <a:srgbClr val="0000CC"/>
                </a:solidFill>
                <a:cs typeface="Times New Roman" pitchFamily="18" charset="0"/>
              </a:rPr>
              <a:t>55 %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de </a:t>
            </a:r>
            <a:r>
              <a:rPr lang="en-US" dirty="0" err="1" smtClean="0">
                <a:cs typeface="Times New Roman" pitchFamily="18" charset="0"/>
              </a:rPr>
              <a:t>l’intensité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cs typeface="Times New Roman" pitchFamily="18" charset="0"/>
              </a:rPr>
              <a:t>variationnelle</a:t>
            </a:r>
            <a:r>
              <a:rPr lang="en-US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et </a:t>
            </a:r>
            <a:r>
              <a:rPr lang="en-US" dirty="0" err="1" smtClean="0">
                <a:solidFill>
                  <a:srgbClr val="0000CC"/>
                </a:solidFill>
                <a:cs typeface="Times New Roman" pitchFamily="18" charset="0"/>
              </a:rPr>
              <a:t>expérimentale</a:t>
            </a:r>
            <a:endParaRPr lang="en-CA" dirty="0">
              <a:cs typeface="Times New Roman" pitchFamily="18" charset="0"/>
            </a:endParaRPr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743496" y="6144176"/>
            <a:ext cx="4692344" cy="533400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3" tooltip="Persistent link using digital object identifier"/>
              </a:rPr>
              <a:t>https://</a:t>
            </a:r>
            <a:r>
              <a:rPr lang="en-US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3" tooltip="Persistent link using digital object identifier"/>
              </a:rPr>
              <a:t>doi.org/</a:t>
            </a:r>
            <a:r>
              <a:rPr lang="en-US" sz="18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3" tooltip="Persistent link using digital object identifier"/>
              </a:rPr>
              <a:t>10.1016/j.jqsrt.2024.109175</a:t>
            </a:r>
            <a:endParaRPr lang="en-US" sz="1800" b="1" u="sng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3" tooltip="Persistent link using digital object identifier"/>
              </a:rPr>
              <a:t>https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3" tooltip="Persistent link using digital object identifier"/>
              </a:rPr>
              <a:t>://</a:t>
            </a:r>
            <a:r>
              <a:rPr lang="en-US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3" tooltip="Persistent link using digital object identifier"/>
              </a:rPr>
              <a:t>doi.org/</a:t>
            </a:r>
            <a:r>
              <a:rPr lang="en-US" sz="18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4"/>
              </a:rPr>
              <a:t>10.1016/j.jqsrt.2024.108905</a:t>
            </a:r>
            <a:endParaRPr lang="en-CA" sz="1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25"/>
          <p:cNvSpPr txBox="1"/>
          <p:nvPr/>
        </p:nvSpPr>
        <p:spPr>
          <a:xfrm>
            <a:off x="11115675" y="0"/>
            <a:ext cx="1076326" cy="600075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/>
              <a:t>C</a:t>
            </a:r>
            <a:r>
              <a:rPr lang="en-GB" sz="3200" b="1" baseline="-25000" dirty="0" smtClean="0"/>
              <a:t>2</a:t>
            </a:r>
            <a:r>
              <a:rPr lang="en-GB" sz="3200" b="1" dirty="0" smtClean="0"/>
              <a:t>H</a:t>
            </a:r>
            <a:r>
              <a:rPr lang="en-GB" sz="3200" b="1" baseline="-25000" dirty="0" smtClean="0"/>
              <a:t>4</a:t>
            </a:r>
            <a:endParaRPr lang="en-US" sz="3200" b="1" baseline="-25000" dirty="0"/>
          </a:p>
        </p:txBody>
      </p:sp>
      <p:pic>
        <p:nvPicPr>
          <p:cNvPr id="16" name="Image 23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3969" y="1027612"/>
            <a:ext cx="7899603" cy="26048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9E291F1D-DA41-464E-B3B8-36E57C9A8D86}"/>
              </a:ext>
            </a:extLst>
          </p:cNvPr>
          <p:cNvSpPr txBox="1">
            <a:spLocks/>
          </p:cNvSpPr>
          <p:nvPr/>
        </p:nvSpPr>
        <p:spPr>
          <a:xfrm>
            <a:off x="705612" y="33952"/>
            <a:ext cx="10780776" cy="6132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kern="1200" spc="-1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mtClean="0">
                <a:cs typeface="Times New Roman" pitchFamily="18" charset="0"/>
              </a:rPr>
              <a:t>Attributions Rovibrationnelles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37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0">
            <a:extLst>
              <a:ext uri="{FF2B5EF4-FFF2-40B4-BE49-F238E27FC236}">
                <a16:creationId xmlns:a16="http://schemas.microsoft.com/office/drawing/2014/main" id="{4B578266-7207-4274-864B-C726510394ED}"/>
              </a:ext>
            </a:extLst>
          </p:cNvPr>
          <p:cNvSpPr/>
          <p:nvPr/>
        </p:nvSpPr>
        <p:spPr>
          <a:xfrm>
            <a:off x="-67734" y="1023378"/>
            <a:ext cx="12259733" cy="5821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Image 5" descr="Graph1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49602"/>
            <a:ext cx="7129271" cy="523582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23378"/>
            <a:ext cx="7129271" cy="61328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dirty="0" err="1" smtClean="0"/>
              <a:t>Déviations</a:t>
            </a:r>
            <a:r>
              <a:rPr lang="en-CA" dirty="0" smtClean="0"/>
              <a:t> des </a:t>
            </a:r>
            <a:r>
              <a:rPr lang="en-CA" dirty="0" err="1" smtClean="0"/>
              <a:t>Différence</a:t>
            </a:r>
            <a:r>
              <a:rPr lang="en-CA" dirty="0" smtClean="0"/>
              <a:t> des Positions</a:t>
            </a:r>
            <a:endParaRPr lang="en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129271" y="2890234"/>
            <a:ext cx="5062729" cy="53340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cs typeface="Times New Roman" pitchFamily="18" charset="0"/>
              </a:rPr>
              <a:t>déviations</a:t>
            </a: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Times New Roman" pitchFamily="18" charset="0"/>
              </a:rPr>
              <a:t>varient</a:t>
            </a: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entre </a:t>
            </a:r>
            <a:r>
              <a:rPr lang="en-US" sz="2000" dirty="0">
                <a:solidFill>
                  <a:srgbClr val="CC00FF"/>
                </a:solidFill>
                <a:cs typeface="Times New Roman" pitchFamily="18" charset="0"/>
              </a:rPr>
              <a:t>-8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et </a:t>
            </a:r>
            <a:r>
              <a:rPr lang="en-US" sz="2000" dirty="0">
                <a:solidFill>
                  <a:srgbClr val="CC00FF"/>
                </a:solidFill>
                <a:cs typeface="Times New Roman" pitchFamily="18" charset="0"/>
              </a:rPr>
              <a:t>+5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cm</a:t>
            </a:r>
            <a:r>
              <a:rPr lang="en-US" sz="2000" baseline="30000" dirty="0">
                <a:solidFill>
                  <a:schemeClr val="bg1"/>
                </a:solidFill>
                <a:cs typeface="Times New Roman" pitchFamily="18" charset="0"/>
              </a:rPr>
              <a:t>-1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CA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128488-9D00-379F-9CA0-94147FA094AC}"/>
              </a:ext>
            </a:extLst>
          </p:cNvPr>
          <p:cNvSpPr txBox="1"/>
          <p:nvPr/>
        </p:nvSpPr>
        <p:spPr>
          <a:xfrm>
            <a:off x="7129271" y="1795258"/>
            <a:ext cx="51960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chemeClr val="bg1"/>
                </a:solidFill>
              </a:rPr>
              <a:t>Ecarts identiques pour les transitions de branche P et R (en raison des relations LSCD) </a:t>
            </a:r>
            <a:endParaRPr lang="en-US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CD29367-1EB0-EEE3-A1E5-E9D7530694E2}"/>
              </a:ext>
            </a:extLst>
          </p:cNvPr>
          <p:cNvSpPr/>
          <p:nvPr/>
        </p:nvSpPr>
        <p:spPr>
          <a:xfrm>
            <a:off x="7188990" y="4135436"/>
            <a:ext cx="763261" cy="358358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DA8423-D5C4-FAC6-72B7-731D4FB90461}"/>
              </a:ext>
            </a:extLst>
          </p:cNvPr>
          <p:cNvSpPr txBox="1"/>
          <p:nvPr/>
        </p:nvSpPr>
        <p:spPr>
          <a:xfrm>
            <a:off x="7952250" y="4040714"/>
            <a:ext cx="4239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fr-FR" sz="2400" dirty="0" smtClean="0">
                <a:solidFill>
                  <a:schemeClr val="bg1"/>
                </a:solidFill>
              </a:rPr>
              <a:t>Pas de similarité entre les spectres expérimentaux et </a:t>
            </a:r>
            <a:r>
              <a:rPr lang="fr-FR" sz="2400" dirty="0" err="1" smtClean="0">
                <a:solidFill>
                  <a:schemeClr val="bg1"/>
                </a:solidFill>
              </a:rPr>
              <a:t>variationnels</a:t>
            </a:r>
            <a:r>
              <a:rPr lang="fr-FR" sz="2400" dirty="0" smtClean="0">
                <a:solidFill>
                  <a:schemeClr val="bg1"/>
                </a:solidFill>
              </a:rPr>
              <a:t> à </a:t>
            </a:r>
            <a:r>
              <a:rPr lang="fr-FR" sz="2400" dirty="0" err="1" smtClean="0">
                <a:solidFill>
                  <a:schemeClr val="bg1"/>
                </a:solidFill>
              </a:rPr>
              <a:t>léchelle</a:t>
            </a:r>
            <a:r>
              <a:rPr lang="fr-FR" sz="2400" dirty="0" smtClean="0">
                <a:solidFill>
                  <a:schemeClr val="bg1"/>
                </a:solidFill>
              </a:rPr>
              <a:t> de 1 cm</a:t>
            </a:r>
            <a:r>
              <a:rPr lang="fr-FR" sz="2400" baseline="30000" dirty="0" smtClean="0">
                <a:solidFill>
                  <a:schemeClr val="bg1"/>
                </a:solidFill>
              </a:rPr>
              <a:t>-1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Номер слайда 4">
            <a:extLst>
              <a:ext uri="{FF2B5EF4-FFF2-40B4-BE49-F238E27FC236}">
                <a16:creationId xmlns:a16="http://schemas.microsoft.com/office/drawing/2014/main" id="{53C965DE-1E32-49F0-AFC1-5E135BDE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0000" y="5400000"/>
            <a:ext cx="2926080" cy="1397039"/>
          </a:xfrm>
        </p:spPr>
        <p:txBody>
          <a:bodyPr/>
          <a:lstStyle/>
          <a:p>
            <a:r>
              <a:rPr lang="en-GB" sz="3600" dirty="0" smtClean="0">
                <a:solidFill>
                  <a:schemeClr val="tx1">
                    <a:lumMod val="95000"/>
                  </a:schemeClr>
                </a:solidFill>
              </a:rPr>
              <a:t>14</a:t>
            </a:r>
            <a:endParaRPr lang="ru-RU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23381"/>
            <a:ext cx="12192000" cy="5869805"/>
          </a:xfrm>
          <a:prstGeom prst="rect">
            <a:avLst/>
          </a:prstGeom>
        </p:spPr>
      </p:pic>
      <p:sp>
        <p:nvSpPr>
          <p:cNvPr id="14" name="TextBox 25"/>
          <p:cNvSpPr txBox="1"/>
          <p:nvPr/>
        </p:nvSpPr>
        <p:spPr>
          <a:xfrm>
            <a:off x="11115675" y="0"/>
            <a:ext cx="1076326" cy="600075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/>
              <a:t>C</a:t>
            </a:r>
            <a:r>
              <a:rPr lang="en-GB" sz="3200" b="1" baseline="-25000" dirty="0" smtClean="0"/>
              <a:t>2</a:t>
            </a:r>
            <a:r>
              <a:rPr lang="en-GB" sz="3200" b="1" dirty="0" smtClean="0"/>
              <a:t>H</a:t>
            </a:r>
            <a:r>
              <a:rPr lang="en-GB" sz="3200" b="1" baseline="-25000" dirty="0" smtClean="0"/>
              <a:t>4</a:t>
            </a:r>
            <a:endParaRPr lang="en-US" sz="3200" b="1" baseline="-25000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9E291F1D-DA41-464E-B3B8-36E57C9A8D86}"/>
              </a:ext>
            </a:extLst>
          </p:cNvPr>
          <p:cNvSpPr txBox="1">
            <a:spLocks/>
          </p:cNvSpPr>
          <p:nvPr/>
        </p:nvSpPr>
        <p:spPr>
          <a:xfrm>
            <a:off x="705612" y="33952"/>
            <a:ext cx="10780776" cy="6132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kern="1200" spc="-1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mtClean="0">
                <a:cs typeface="Times New Roman" pitchFamily="18" charset="0"/>
              </a:rPr>
              <a:t>Attributions Rovibrationnelles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84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34779 -0.1886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-94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4" grpId="0" build="p"/>
      <p:bldP spid="8" grpId="0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B578266-7207-4274-864B-C726510394ED}"/>
              </a:ext>
            </a:extLst>
          </p:cNvPr>
          <p:cNvSpPr/>
          <p:nvPr/>
        </p:nvSpPr>
        <p:spPr>
          <a:xfrm>
            <a:off x="0" y="1033368"/>
            <a:ext cx="12192000" cy="5821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Image 7" descr="Graph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1646651"/>
            <a:ext cx="6905897" cy="521134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1033368"/>
            <a:ext cx="6905897" cy="61328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CA" dirty="0" err="1" smtClean="0"/>
              <a:t>Différences</a:t>
            </a:r>
            <a:r>
              <a:rPr lang="en-CA" dirty="0" smtClean="0"/>
              <a:t> de </a:t>
            </a:r>
            <a:r>
              <a:rPr lang="en-CA" dirty="0" err="1" smtClean="0"/>
              <a:t>niveaux</a:t>
            </a:r>
            <a:r>
              <a:rPr lang="en-CA" dirty="0" smtClean="0"/>
              <a:t> d’ </a:t>
            </a:r>
            <a:r>
              <a:rPr lang="en-CA" dirty="0" err="1"/>
              <a:t>é</a:t>
            </a:r>
            <a:r>
              <a:rPr lang="en-CA" dirty="0" err="1" smtClean="0"/>
              <a:t>nergie</a:t>
            </a:r>
            <a:endParaRPr lang="en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132319" y="1169755"/>
            <a:ext cx="5059681" cy="123129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endParaRPr lang="en-US" sz="20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Plusieurs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déterminations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(</a:t>
            </a:r>
            <a:r>
              <a:rPr lang="en-US" sz="2000" dirty="0" err="1" smtClean="0">
                <a:solidFill>
                  <a:srgbClr val="CC00FF"/>
                </a:solidFill>
                <a:latin typeface="+mj-lt"/>
                <a:cs typeface="Times New Roman" pitchFamily="18" charset="0"/>
              </a:rPr>
              <a:t>jusqu’à</a:t>
            </a:r>
            <a:r>
              <a:rPr lang="en-US" sz="2000" dirty="0" smtClean="0">
                <a:solidFill>
                  <a:srgbClr val="CC00FF"/>
                </a:solidFill>
                <a:latin typeface="+mj-lt"/>
                <a:cs typeface="Times New Roman" pitchFamily="18" charset="0"/>
              </a:rPr>
              <a:t> 6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)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sont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disponibles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pour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chaque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niveau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supérieur</a:t>
            </a:r>
            <a:endParaRPr lang="en-US" sz="20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 smtClean="0">
                <a:solidFill>
                  <a:srgbClr val="CC00FF"/>
                </a:solidFill>
                <a:latin typeface="+mj-lt"/>
                <a:cs typeface="Times New Roman" pitchFamily="18" charset="0"/>
              </a:rPr>
              <a:t>10040</a:t>
            </a:r>
            <a:r>
              <a:rPr lang="en-GB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raies</a:t>
            </a:r>
            <a:endParaRPr lang="en-GB" sz="20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 smtClean="0">
                <a:solidFill>
                  <a:srgbClr val="CC00FF"/>
                </a:solidFill>
                <a:latin typeface="+mj-lt"/>
                <a:cs typeface="Times New Roman" pitchFamily="18" charset="0"/>
              </a:rPr>
              <a:t>4356</a:t>
            </a:r>
            <a:r>
              <a:rPr lang="en-GB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niveaux</a:t>
            </a:r>
            <a:r>
              <a:rPr lang="en-GB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d’énergie</a:t>
            </a:r>
            <a:endParaRPr lang="en-GB" sz="20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63926" y="5462528"/>
            <a:ext cx="2926080" cy="1397039"/>
          </a:xfrm>
        </p:spPr>
        <p:txBody>
          <a:bodyPr/>
          <a:lstStyle/>
          <a:p>
            <a:r>
              <a:rPr lang="en-GB" sz="3600" dirty="0" smtClean="0">
                <a:solidFill>
                  <a:schemeClr val="tx1">
                    <a:lumMod val="95000"/>
                  </a:schemeClr>
                </a:solidFill>
              </a:rPr>
              <a:t>16</a:t>
            </a:r>
            <a:endParaRPr lang="ru-RU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3" name="Espace réservé du texte 3"/>
          <p:cNvSpPr txBox="1">
            <a:spLocks/>
          </p:cNvSpPr>
          <p:nvPr/>
        </p:nvSpPr>
        <p:spPr>
          <a:xfrm>
            <a:off x="7132319" y="3118584"/>
            <a:ext cx="5059681" cy="94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Bef>
                <a:spcPts val="1300"/>
              </a:spcBef>
              <a:buFont typeface="Wingdings" pitchFamily="2" charset="2"/>
              <a:buChar char="v"/>
              <a:defRPr/>
            </a:pPr>
            <a:r>
              <a:rPr lang="en-GB" sz="2000" dirty="0">
                <a:solidFill>
                  <a:srgbClr val="CC00FF"/>
                </a:solidFill>
                <a:cs typeface="Times New Roman" pitchFamily="18" charset="0"/>
              </a:rPr>
              <a:t>RMS </a:t>
            </a:r>
            <a:r>
              <a:rPr lang="en-GB" sz="2000" dirty="0" err="1">
                <a:solidFill>
                  <a:schemeClr val="bg1"/>
                </a:solidFill>
                <a:cs typeface="Times New Roman" pitchFamily="18" charset="0"/>
              </a:rPr>
              <a:t>moyen</a:t>
            </a:r>
            <a:r>
              <a:rPr lang="en-GB" sz="2000" dirty="0">
                <a:solidFill>
                  <a:srgbClr val="CC00FF"/>
                </a:solidFill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cs typeface="Times New Roman" pitchFamily="18" charset="0"/>
              </a:rPr>
              <a:t>inferieure</a:t>
            </a:r>
            <a:r>
              <a:rPr lang="en-GB" sz="2000" dirty="0">
                <a:solidFill>
                  <a:schemeClr val="bg1"/>
                </a:solidFill>
                <a:cs typeface="Times New Roman" pitchFamily="18" charset="0"/>
              </a:rPr>
              <a:t> à </a:t>
            </a:r>
            <a:r>
              <a:rPr lang="en-GB" sz="2000" dirty="0">
                <a:solidFill>
                  <a:srgbClr val="CC00FF"/>
                </a:solidFill>
                <a:cs typeface="Times New Roman" pitchFamily="18" charset="0"/>
              </a:rPr>
              <a:t>0.001</a:t>
            </a:r>
            <a:r>
              <a:rPr lang="en-GB" sz="2000" dirty="0">
                <a:solidFill>
                  <a:schemeClr val="bg1"/>
                </a:solidFill>
                <a:cs typeface="Times New Roman" pitchFamily="18" charset="0"/>
              </a:rPr>
              <a:t> cm</a:t>
            </a:r>
            <a:r>
              <a:rPr lang="en-GB" sz="2000" baseline="30000" dirty="0">
                <a:solidFill>
                  <a:schemeClr val="bg1"/>
                </a:solidFill>
                <a:cs typeface="Times New Roman" pitchFamily="18" charset="0"/>
              </a:rPr>
              <a:t>-1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        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Problèmes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de convergence des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calculs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variationnels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fonction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de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J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7239000" y="4112896"/>
            <a:ext cx="55245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25"/>
          <p:cNvSpPr txBox="1"/>
          <p:nvPr/>
        </p:nvSpPr>
        <p:spPr>
          <a:xfrm>
            <a:off x="11115675" y="0"/>
            <a:ext cx="1076326" cy="600075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/>
              <a:t>C</a:t>
            </a:r>
            <a:r>
              <a:rPr lang="en-GB" sz="3200" b="1" baseline="-25000" dirty="0" smtClean="0"/>
              <a:t>2</a:t>
            </a:r>
            <a:r>
              <a:rPr lang="en-GB" sz="3200" b="1" dirty="0" smtClean="0"/>
              <a:t>H</a:t>
            </a:r>
            <a:r>
              <a:rPr lang="en-GB" sz="3200" b="1" baseline="-25000" dirty="0" smtClean="0"/>
              <a:t>4</a:t>
            </a:r>
            <a:endParaRPr lang="en-US" sz="3200" b="1" baseline="-250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E291F1D-DA41-464E-B3B8-36E57C9A8D86}"/>
              </a:ext>
            </a:extLst>
          </p:cNvPr>
          <p:cNvSpPr txBox="1">
            <a:spLocks/>
          </p:cNvSpPr>
          <p:nvPr/>
        </p:nvSpPr>
        <p:spPr>
          <a:xfrm>
            <a:off x="705612" y="33952"/>
            <a:ext cx="10780776" cy="6132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kern="1200" spc="-1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err="1" smtClean="0">
                <a:cs typeface="Times New Roman" pitchFamily="18" charset="0"/>
              </a:rPr>
              <a:t>Déviations</a:t>
            </a:r>
            <a:r>
              <a:rPr lang="en-GB" dirty="0" smtClean="0">
                <a:cs typeface="Times New Roman" pitchFamily="18" charset="0"/>
              </a:rPr>
              <a:t> des </a:t>
            </a:r>
            <a:r>
              <a:rPr lang="en-GB" dirty="0" err="1" smtClean="0">
                <a:cs typeface="Times New Roman" pitchFamily="18" charset="0"/>
              </a:rPr>
              <a:t>nivaux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d’énergies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41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84102"/>
            <a:ext cx="12192000" cy="6173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316B8F-C243-4B94-AEBD-C5FA9F217624}"/>
              </a:ext>
            </a:extLst>
          </p:cNvPr>
          <p:cNvSpPr/>
          <p:nvPr/>
        </p:nvSpPr>
        <p:spPr>
          <a:xfrm>
            <a:off x="184091" y="4695688"/>
            <a:ext cx="45707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ja-JP" altLang="en-US" sz="2200" dirty="0">
              <a:solidFill>
                <a:srgbClr val="C0000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223" y="3504651"/>
            <a:ext cx="7820803" cy="3169403"/>
          </a:xfrm>
          <a:prstGeom prst="rect">
            <a:avLst/>
          </a:prstGeom>
          <a:noFill/>
          <a:ln w="9525" cap="sq" cmpd="dbl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1270000" dist="152400" dir="3000000" sx="102000" sy="102000" algn="ctr" rotWithShape="0">
              <a:srgbClr val="000000"/>
            </a:outerShdw>
          </a:effectLst>
        </p:spPr>
      </p:pic>
      <p:sp>
        <p:nvSpPr>
          <p:cNvPr id="1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821076" y="6310959"/>
            <a:ext cx="2926080" cy="698519"/>
          </a:xfrm>
        </p:spPr>
        <p:txBody>
          <a:bodyPr/>
          <a:lstStyle/>
          <a:p>
            <a:r>
              <a:rPr lang="en-GB" sz="3600" dirty="0" smtClean="0">
                <a:solidFill>
                  <a:schemeClr val="tx1">
                    <a:lumMod val="50000"/>
                    <a:alpha val="20000"/>
                  </a:schemeClr>
                </a:solidFill>
              </a:rPr>
              <a:t>17</a:t>
            </a:r>
            <a:endParaRPr lang="ru-RU" sz="3600" dirty="0"/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279523" y="5805253"/>
            <a:ext cx="3742892" cy="533400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[HITRAN20]: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Gordon IE, Rothman LS et al. J Quant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spectrosc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Radiat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Transf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2022;277:107949</a:t>
            </a:r>
            <a:endParaRPr lang="en-CA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ZoneTexte 9"/>
          <p:cNvSpPr txBox="1"/>
          <p:nvPr/>
        </p:nvSpPr>
        <p:spPr>
          <a:xfrm rot="16200000">
            <a:off x="1902093" y="5107728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99FF66"/>
                </a:solidFill>
              </a:rPr>
              <a:t>ν</a:t>
            </a:r>
            <a:r>
              <a:rPr lang="fr-FR" sz="2800" b="1" baseline="-25000" dirty="0" smtClean="0">
                <a:solidFill>
                  <a:srgbClr val="99FF66"/>
                </a:solidFill>
              </a:rPr>
              <a:t>5</a:t>
            </a:r>
            <a:r>
              <a:rPr lang="fr-FR" sz="2800" b="1" dirty="0" smtClean="0">
                <a:solidFill>
                  <a:srgbClr val="99FF66"/>
                </a:solidFill>
              </a:rPr>
              <a:t>+</a:t>
            </a:r>
            <a:r>
              <a:rPr lang="el-GR" sz="2800" b="1" dirty="0" smtClean="0">
                <a:solidFill>
                  <a:srgbClr val="99FF66"/>
                </a:solidFill>
              </a:rPr>
              <a:t> ν</a:t>
            </a:r>
            <a:r>
              <a:rPr lang="fr-FR" sz="2800" b="1" baseline="-25000" dirty="0" smtClean="0">
                <a:solidFill>
                  <a:srgbClr val="99FF66"/>
                </a:solidFill>
              </a:rPr>
              <a:t>9</a:t>
            </a:r>
            <a:endParaRPr lang="en-CA" sz="2800" b="1" baseline="-25000" dirty="0">
              <a:solidFill>
                <a:srgbClr val="99FF66"/>
              </a:solidFill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EA3A1B30-71CA-2EF5-014B-1DE158499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706" y="3836386"/>
            <a:ext cx="568515" cy="2209572"/>
          </a:xfrm>
          <a:prstGeom prst="rect">
            <a:avLst/>
          </a:prstGeom>
          <a:solidFill>
            <a:srgbClr val="99FF66">
              <a:alpha val="13000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3600">
              <a:solidFill>
                <a:srgbClr val="32946A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055150" y="0"/>
            <a:ext cx="113685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600" b="1" dirty="0" smtClean="0"/>
              <a:t>CH</a:t>
            </a:r>
            <a:r>
              <a:rPr lang="en-GB" sz="3600" b="1" baseline="-25000" dirty="0" smtClean="0"/>
              <a:t>3</a:t>
            </a:r>
            <a:r>
              <a:rPr lang="en-GB" sz="3600" b="1" dirty="0" smtClean="0"/>
              <a:t>D</a:t>
            </a:r>
            <a:endParaRPr lang="en-US" sz="3600" b="1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EA3A1B30-71CA-2EF5-014B-1DE158499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5970" y="3931920"/>
            <a:ext cx="1951630" cy="2569464"/>
          </a:xfrm>
          <a:prstGeom prst="rect">
            <a:avLst/>
          </a:prstGeom>
          <a:solidFill>
            <a:srgbClr val="99FF66">
              <a:alpha val="13000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3600">
              <a:solidFill>
                <a:srgbClr val="32946A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ZoneTexte 9"/>
          <p:cNvSpPr txBox="1"/>
          <p:nvPr/>
        </p:nvSpPr>
        <p:spPr>
          <a:xfrm>
            <a:off x="2572779" y="5546733"/>
            <a:ext cx="633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00B050"/>
                </a:solidFill>
              </a:rPr>
              <a:t>ν</a:t>
            </a:r>
            <a:r>
              <a:rPr lang="fr-FR" sz="3200" b="1" baseline="-25000" dirty="0" smtClean="0">
                <a:solidFill>
                  <a:srgbClr val="00B050"/>
                </a:solidFill>
              </a:rPr>
              <a:t>11</a:t>
            </a:r>
            <a:endParaRPr lang="en-CA" sz="3200" b="1" baseline="-25000" dirty="0">
              <a:solidFill>
                <a:srgbClr val="00B050"/>
              </a:solidFill>
            </a:endParaRPr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EA3A1B30-71CA-2EF5-014B-1DE158499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7736" y="3920547"/>
            <a:ext cx="3696269" cy="2569464"/>
          </a:xfrm>
          <a:prstGeom prst="rect">
            <a:avLst/>
          </a:prstGeom>
          <a:solidFill>
            <a:srgbClr val="CC00FF">
              <a:alpha val="13000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3600">
              <a:solidFill>
                <a:srgbClr val="32946A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ZoneTexte 9"/>
          <p:cNvSpPr txBox="1"/>
          <p:nvPr/>
        </p:nvSpPr>
        <p:spPr>
          <a:xfrm>
            <a:off x="4362917" y="5603599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chemeClr val="accent3">
                    <a:lumMod val="75000"/>
                  </a:schemeClr>
                </a:solidFill>
              </a:rPr>
              <a:t>ν</a:t>
            </a:r>
            <a:r>
              <a:rPr lang="fr-FR" sz="3200" b="1" baseline="-25000" dirty="0" smtClean="0">
                <a:solidFill>
                  <a:schemeClr val="accent3">
                    <a:lumMod val="75000"/>
                  </a:schemeClr>
                </a:solidFill>
              </a:rPr>
              <a:t>9</a:t>
            </a:r>
            <a:endParaRPr lang="en-CA" sz="3200" b="1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9938" name="Picture 2" descr="MAIN overlist"/>
          <p:cNvPicPr>
            <a:picLocks noChangeAspect="1" noChangeArrowheads="1"/>
          </p:cNvPicPr>
          <p:nvPr/>
        </p:nvPicPr>
        <p:blipFill>
          <a:blip r:embed="rId3" cstate="print"/>
          <a:srcRect t="5733" b="3812"/>
          <a:stretch>
            <a:fillRect/>
          </a:stretch>
        </p:blipFill>
        <p:spPr bwMode="auto">
          <a:xfrm>
            <a:off x="0" y="2593075"/>
            <a:ext cx="8229600" cy="426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13">
            <a:extLst>
              <a:ext uri="{FF2B5EF4-FFF2-40B4-BE49-F238E27FC236}">
                <a16:creationId xmlns:a16="http://schemas.microsoft.com/office/drawing/2014/main" id="{EA3A1B30-71CA-2EF5-014B-1DE158499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0298" y="4572000"/>
            <a:ext cx="354842" cy="1651379"/>
          </a:xfrm>
          <a:prstGeom prst="rect">
            <a:avLst/>
          </a:prstGeom>
          <a:solidFill>
            <a:srgbClr val="CC00FF">
              <a:alpha val="13000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3600">
              <a:solidFill>
                <a:srgbClr val="32946A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ZoneTexte 9"/>
          <p:cNvSpPr txBox="1"/>
          <p:nvPr/>
        </p:nvSpPr>
        <p:spPr>
          <a:xfrm>
            <a:off x="5634434" y="3831666"/>
            <a:ext cx="700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el-GR" sz="3200" b="1" dirty="0" smtClean="0">
                <a:solidFill>
                  <a:schemeClr val="accent3">
                    <a:lumMod val="75000"/>
                  </a:schemeClr>
                </a:solidFill>
              </a:rPr>
              <a:t>ν</a:t>
            </a:r>
            <a:r>
              <a:rPr lang="fr-FR" sz="3200" b="1" baseline="-25000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endParaRPr lang="en-CA" sz="3200" b="1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722126" y="1777195"/>
            <a:ext cx="316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Applications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planétaires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: La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détermination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du rapport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D/H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29117" y="5657724"/>
            <a:ext cx="2210937" cy="4776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srgbClr val="C00000"/>
                </a:solidFill>
              </a:rPr>
              <a:t>This Work</a:t>
            </a:r>
            <a:endParaRPr lang="en-CA" sz="2000" b="1" dirty="0">
              <a:solidFill>
                <a:srgbClr val="C00000"/>
              </a:solidFill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 flipV="1">
            <a:off x="3200400" y="6152867"/>
            <a:ext cx="3010896" cy="28858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4" name="Image 33" descr="Dipole-Moment-Orientation-of-Deuterated-CH3D-Isotopologue_Q6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1550" y="844314"/>
            <a:ext cx="3295649" cy="252973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8743950" y="885825"/>
            <a:ext cx="1352549" cy="1085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ZoneTexte 38"/>
          <p:cNvSpPr txBox="1"/>
          <p:nvPr/>
        </p:nvSpPr>
        <p:spPr>
          <a:xfrm>
            <a:off x="352424" y="742950"/>
            <a:ext cx="6257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CH</a:t>
            </a:r>
            <a:r>
              <a:rPr lang="fr-FR" sz="2400" b="1" baseline="-25000" dirty="0" smtClean="0">
                <a:solidFill>
                  <a:schemeClr val="bg1"/>
                </a:solidFill>
              </a:rPr>
              <a:t>3</a:t>
            </a:r>
            <a:r>
              <a:rPr lang="fr-FR" sz="2400" b="1" dirty="0" smtClean="0">
                <a:solidFill>
                  <a:schemeClr val="bg1"/>
                </a:solidFill>
              </a:rPr>
              <a:t>D à 1,7 µm </a:t>
            </a:r>
            <a:endParaRPr lang="en-CA" sz="2400" b="1" dirty="0" smtClean="0">
              <a:solidFill>
                <a:schemeClr val="bg1"/>
              </a:solidFill>
            </a:endParaRPr>
          </a:p>
          <a:p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" y="0"/>
            <a:ext cx="107061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Contexte et motivation</a:t>
            </a:r>
            <a:endParaRPr lang="en-CA" sz="3200" dirty="0"/>
          </a:p>
        </p:txBody>
      </p:sp>
      <p:sp>
        <p:nvSpPr>
          <p:cNvPr id="41" name="ZoneTexte 40"/>
          <p:cNvSpPr txBox="1"/>
          <p:nvPr/>
        </p:nvSpPr>
        <p:spPr>
          <a:xfrm>
            <a:off x="4731650" y="1234270"/>
            <a:ext cx="3288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Abandance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isotopique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: 6*10</a:t>
            </a:r>
            <a:r>
              <a:rPr lang="en-US" baseline="30000" dirty="0" smtClean="0">
                <a:solidFill>
                  <a:schemeClr val="accent3">
                    <a:lumMod val="75000"/>
                  </a:schemeClr>
                </a:solidFill>
              </a:rPr>
              <a:t>-4</a:t>
            </a:r>
            <a:endParaRPr lang="en-CA" baseline="30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8ED5907-BC09-49CE-B539-F93B592836F8}"/>
              </a:ext>
            </a:extLst>
          </p:cNvPr>
          <p:cNvSpPr/>
          <p:nvPr/>
        </p:nvSpPr>
        <p:spPr>
          <a:xfrm>
            <a:off x="71590" y="1200399"/>
            <a:ext cx="43552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7030A0"/>
                </a:solidFill>
              </a:rPr>
              <a:t>Completer Bases de </a:t>
            </a:r>
            <a:r>
              <a:rPr lang="en-US" sz="2000" dirty="0" err="1" smtClean="0">
                <a:solidFill>
                  <a:srgbClr val="7030A0"/>
                </a:solidFill>
              </a:rPr>
              <a:t>données</a:t>
            </a:r>
            <a:r>
              <a:rPr lang="en-US" sz="2000" dirty="0" smtClean="0">
                <a:solidFill>
                  <a:srgbClr val="7030A0"/>
                </a:solidFill>
              </a:rPr>
              <a:t> (</a:t>
            </a:r>
            <a:r>
              <a:rPr lang="en-US" sz="2000" b="1" dirty="0">
                <a:solidFill>
                  <a:srgbClr val="C00000"/>
                </a:solidFill>
              </a:rPr>
              <a:t>HITRAN </a:t>
            </a:r>
            <a:r>
              <a:rPr lang="en-US" sz="2000" dirty="0">
                <a:solidFill>
                  <a:srgbClr val="7030A0"/>
                </a:solidFill>
              </a:rPr>
              <a:t>[HITRAN20</a:t>
            </a:r>
            <a:r>
              <a:rPr lang="en-US" sz="2000" dirty="0" smtClean="0">
                <a:solidFill>
                  <a:srgbClr val="7030A0"/>
                </a:solidFill>
              </a:rPr>
              <a:t>]) :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81D2844-0B98-4B80-9581-4B05E5158FA8}"/>
              </a:ext>
            </a:extLst>
          </p:cNvPr>
          <p:cNvSpPr/>
          <p:nvPr/>
        </p:nvSpPr>
        <p:spPr>
          <a:xfrm>
            <a:off x="936622" y="2077019"/>
            <a:ext cx="2980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CC00FF"/>
                </a:solidFill>
              </a:rPr>
              <a:t>Détection de traces</a:t>
            </a:r>
            <a:endParaRPr lang="en-US" sz="2000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40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9E291F1D-DA41-464E-B3B8-36E57C9A8D86}"/>
              </a:ext>
            </a:extLst>
          </p:cNvPr>
          <p:cNvSpPr txBox="1">
            <a:spLocks/>
          </p:cNvSpPr>
          <p:nvPr/>
        </p:nvSpPr>
        <p:spPr>
          <a:xfrm>
            <a:off x="705612" y="33952"/>
            <a:ext cx="10780776" cy="6132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Travaux antérieurs</a:t>
            </a:r>
            <a:endParaRPr kumimoji="0" lang="ru-RU" sz="3200" b="0" i="0" u="none" strike="noStrike" kern="1200" cap="none" spc="-12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1332"/>
            <a:ext cx="8072505" cy="34861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055150" y="0"/>
            <a:ext cx="113685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600" b="1" dirty="0"/>
              <a:t>CH</a:t>
            </a:r>
            <a:r>
              <a:rPr lang="en-GB" sz="3600" b="1" baseline="-25000" dirty="0"/>
              <a:t>3</a:t>
            </a:r>
            <a:r>
              <a:rPr lang="en-GB" sz="3600" b="1" dirty="0"/>
              <a:t>D</a:t>
            </a:r>
            <a:endParaRPr lang="en-US" sz="36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3376" y="4998483"/>
            <a:ext cx="4238625" cy="188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73568" r="9023" b="15971"/>
          <a:stretch/>
        </p:blipFill>
        <p:spPr>
          <a:xfrm>
            <a:off x="5952803" y="666232"/>
            <a:ext cx="1405289" cy="2929379"/>
          </a:xfrm>
          <a:prstGeom prst="rect">
            <a:avLst/>
          </a:prstGeom>
        </p:spPr>
      </p:pic>
      <p:sp>
        <p:nvSpPr>
          <p:cNvPr id="17" name="Espace réservé du numéro de diapositive 4"/>
          <p:cNvSpPr txBox="1">
            <a:spLocks/>
          </p:cNvSpPr>
          <p:nvPr/>
        </p:nvSpPr>
        <p:spPr>
          <a:xfrm>
            <a:off x="8973476" y="6001347"/>
            <a:ext cx="2926080" cy="6985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300" b="0" kern="120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chemeClr val="tx1">
                    <a:lumMod val="85000"/>
                  </a:schemeClr>
                </a:solidFill>
              </a:rPr>
              <a:t>18</a:t>
            </a:r>
            <a:endParaRPr lang="ru-RU" sz="36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32" y="697353"/>
            <a:ext cx="4490968" cy="270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0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2408 L -0.06927 0.353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1886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84102"/>
            <a:ext cx="12192000" cy="616373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316B8F-C243-4B94-AEBD-C5FA9F217624}"/>
              </a:ext>
            </a:extLst>
          </p:cNvPr>
          <p:cNvSpPr/>
          <p:nvPr/>
        </p:nvSpPr>
        <p:spPr>
          <a:xfrm>
            <a:off x="184091" y="4695688"/>
            <a:ext cx="45707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ja-JP" altLang="en-US" sz="2200" dirty="0">
              <a:solidFill>
                <a:srgbClr val="C00000"/>
              </a:solidFill>
            </a:endParaRPr>
          </a:p>
        </p:txBody>
      </p:sp>
      <p:sp>
        <p:nvSpPr>
          <p:cNvPr id="1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821076" y="6310959"/>
            <a:ext cx="2926080" cy="698519"/>
          </a:xfrm>
        </p:spPr>
        <p:txBody>
          <a:bodyPr/>
          <a:lstStyle/>
          <a:p>
            <a:r>
              <a:rPr lang="en-GB" sz="3600" dirty="0" smtClean="0">
                <a:solidFill>
                  <a:schemeClr val="tx1">
                    <a:lumMod val="85000"/>
                  </a:schemeClr>
                </a:solidFill>
              </a:rPr>
              <a:t>1</a:t>
            </a:r>
            <a:endParaRPr lang="ru-RU" sz="36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279523" y="5805253"/>
            <a:ext cx="3742892" cy="533400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[HITRAN20]: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Gordon IE, Rothman LS et al. J Quant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spectrosc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Radiat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Transf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2022;277:107949</a:t>
            </a:r>
            <a:endParaRPr lang="en-CA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ZoneTexte 9"/>
          <p:cNvSpPr txBox="1"/>
          <p:nvPr/>
        </p:nvSpPr>
        <p:spPr>
          <a:xfrm rot="16200000">
            <a:off x="1902093" y="5107728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99FF66"/>
                </a:solidFill>
              </a:rPr>
              <a:t>ν</a:t>
            </a:r>
            <a:r>
              <a:rPr lang="fr-FR" sz="2800" b="1" baseline="-25000" dirty="0" smtClean="0">
                <a:solidFill>
                  <a:srgbClr val="99FF66"/>
                </a:solidFill>
              </a:rPr>
              <a:t>5</a:t>
            </a:r>
            <a:r>
              <a:rPr lang="fr-FR" sz="2800" b="1" dirty="0" smtClean="0">
                <a:solidFill>
                  <a:srgbClr val="99FF66"/>
                </a:solidFill>
              </a:rPr>
              <a:t>+</a:t>
            </a:r>
            <a:r>
              <a:rPr lang="el-GR" sz="2800" b="1" dirty="0" smtClean="0">
                <a:solidFill>
                  <a:srgbClr val="99FF66"/>
                </a:solidFill>
              </a:rPr>
              <a:t> ν</a:t>
            </a:r>
            <a:r>
              <a:rPr lang="fr-FR" sz="2800" b="1" baseline="-25000" dirty="0" smtClean="0">
                <a:solidFill>
                  <a:srgbClr val="99FF66"/>
                </a:solidFill>
              </a:rPr>
              <a:t>9</a:t>
            </a:r>
            <a:endParaRPr lang="en-CA" sz="2800" b="1" baseline="-25000" dirty="0">
              <a:solidFill>
                <a:srgbClr val="99FF66"/>
              </a:solidFill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EA3A1B30-71CA-2EF5-014B-1DE158499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706" y="3836386"/>
            <a:ext cx="568515" cy="2209572"/>
          </a:xfrm>
          <a:prstGeom prst="rect">
            <a:avLst/>
          </a:prstGeom>
          <a:solidFill>
            <a:srgbClr val="99FF66">
              <a:alpha val="13000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3600">
              <a:solidFill>
                <a:srgbClr val="32946A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35224" y="3192695"/>
            <a:ext cx="1289135" cy="830997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4800" b="1" dirty="0" smtClean="0"/>
              <a:t>C</a:t>
            </a:r>
            <a:r>
              <a:rPr lang="en-GB" sz="4800" b="1" baseline="-25000" dirty="0" smtClean="0"/>
              <a:t>2</a:t>
            </a:r>
            <a:r>
              <a:rPr lang="en-GB" sz="4800" b="1" dirty="0" smtClean="0"/>
              <a:t>H</a:t>
            </a:r>
            <a:r>
              <a:rPr lang="en-GB" sz="4800" b="1" baseline="-25000" dirty="0" smtClean="0"/>
              <a:t>4</a:t>
            </a:r>
            <a:endParaRPr lang="en-US" sz="4800" b="1" baseline="-25000" dirty="0"/>
          </a:p>
        </p:txBody>
      </p:sp>
      <p:pic>
        <p:nvPicPr>
          <p:cNvPr id="23" name="Image 22" descr="Figure SpectrumC2H4_3microns.jpg"/>
          <p:cNvPicPr>
            <a:picLocks noChangeAspect="1"/>
          </p:cNvPicPr>
          <p:nvPr/>
        </p:nvPicPr>
        <p:blipFill>
          <a:blip r:embed="rId2" cstate="print"/>
          <a:srcRect l="5165" r="9472" b="11528"/>
          <a:stretch>
            <a:fillRect/>
          </a:stretch>
        </p:blipFill>
        <p:spPr>
          <a:xfrm>
            <a:off x="685800" y="3507473"/>
            <a:ext cx="6667500" cy="3169552"/>
          </a:xfrm>
          <a:prstGeom prst="rect">
            <a:avLst/>
          </a:prstGeom>
        </p:spPr>
      </p:pic>
      <p:sp>
        <p:nvSpPr>
          <p:cNvPr id="25" name="ZoneTexte 9"/>
          <p:cNvSpPr txBox="1"/>
          <p:nvPr/>
        </p:nvSpPr>
        <p:spPr>
          <a:xfrm>
            <a:off x="2506104" y="4365633"/>
            <a:ext cx="633507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00B050"/>
                </a:solidFill>
              </a:rPr>
              <a:t>ν</a:t>
            </a:r>
            <a:r>
              <a:rPr lang="fr-FR" sz="3200" b="1" baseline="-25000" dirty="0" smtClean="0">
                <a:solidFill>
                  <a:srgbClr val="00B050"/>
                </a:solidFill>
              </a:rPr>
              <a:t>11</a:t>
            </a:r>
            <a:endParaRPr lang="en-CA" sz="3200" b="1" baseline="-25000" dirty="0">
              <a:solidFill>
                <a:srgbClr val="00B050"/>
              </a:solidFill>
            </a:endParaRPr>
          </a:p>
        </p:txBody>
      </p:sp>
      <p:sp>
        <p:nvSpPr>
          <p:cNvPr id="29" name="ZoneTexte 9"/>
          <p:cNvSpPr txBox="1"/>
          <p:nvPr/>
        </p:nvSpPr>
        <p:spPr>
          <a:xfrm>
            <a:off x="4534367" y="4393924"/>
            <a:ext cx="497252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chemeClr val="accent3">
                    <a:lumMod val="75000"/>
                  </a:schemeClr>
                </a:solidFill>
              </a:rPr>
              <a:t>ν</a:t>
            </a:r>
            <a:r>
              <a:rPr lang="fr-FR" sz="3200" b="1" baseline="-25000" dirty="0" smtClean="0">
                <a:solidFill>
                  <a:schemeClr val="accent3">
                    <a:lumMod val="75000"/>
                  </a:schemeClr>
                </a:solidFill>
              </a:rPr>
              <a:t>9</a:t>
            </a:r>
            <a:endParaRPr lang="en-CA" sz="3200" b="1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025" y="696305"/>
            <a:ext cx="3105150" cy="256457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8ED5907-BC09-49CE-B539-F93B592836F8}"/>
              </a:ext>
            </a:extLst>
          </p:cNvPr>
          <p:cNvSpPr/>
          <p:nvPr/>
        </p:nvSpPr>
        <p:spPr>
          <a:xfrm>
            <a:off x="97463" y="1592559"/>
            <a:ext cx="61397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7030A0"/>
                </a:solidFill>
              </a:rPr>
              <a:t>Completer Bases de </a:t>
            </a:r>
            <a:r>
              <a:rPr lang="en-US" sz="2000" dirty="0" err="1" smtClean="0">
                <a:solidFill>
                  <a:srgbClr val="7030A0"/>
                </a:solidFill>
              </a:rPr>
              <a:t>données</a:t>
            </a:r>
            <a:r>
              <a:rPr lang="en-US" sz="2000" dirty="0" smtClean="0">
                <a:solidFill>
                  <a:srgbClr val="7030A0"/>
                </a:solidFill>
              </a:rPr>
              <a:t> (</a:t>
            </a:r>
            <a:r>
              <a:rPr lang="en-US" sz="2000" b="1" dirty="0">
                <a:solidFill>
                  <a:srgbClr val="C00000"/>
                </a:solidFill>
              </a:rPr>
              <a:t>HITRAN </a:t>
            </a:r>
            <a:r>
              <a:rPr lang="en-US" sz="2000" dirty="0">
                <a:solidFill>
                  <a:srgbClr val="7030A0"/>
                </a:solidFill>
              </a:rPr>
              <a:t>[HITRAN20</a:t>
            </a:r>
            <a:r>
              <a:rPr lang="en-US" sz="2000" dirty="0" smtClean="0">
                <a:solidFill>
                  <a:srgbClr val="7030A0"/>
                </a:solidFill>
              </a:rPr>
              <a:t>]) :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1D2844-0B98-4B80-9581-4B05E5158FA8}"/>
              </a:ext>
            </a:extLst>
          </p:cNvPr>
          <p:cNvSpPr/>
          <p:nvPr/>
        </p:nvSpPr>
        <p:spPr>
          <a:xfrm>
            <a:off x="962495" y="2122669"/>
            <a:ext cx="42021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CC00FF"/>
                </a:solidFill>
              </a:rPr>
              <a:t>Détection de traces</a:t>
            </a:r>
            <a:endParaRPr lang="en-US" sz="2000" dirty="0">
              <a:solidFill>
                <a:srgbClr val="CC00FF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61950" y="781050"/>
            <a:ext cx="5206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b="1" dirty="0" smtClean="0">
                <a:solidFill>
                  <a:schemeClr val="bg1"/>
                </a:solidFill>
              </a:rPr>
              <a:t>Région spectrale de l’éthylène à 1,6 µm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Contexte et motivation</a:t>
            </a:r>
            <a:endParaRPr lang="en-CA" sz="3200" dirty="0"/>
          </a:p>
        </p:txBody>
      </p:sp>
      <p:grpSp>
        <p:nvGrpSpPr>
          <p:cNvPr id="35" name="Groupe 34"/>
          <p:cNvGrpSpPr/>
          <p:nvPr/>
        </p:nvGrpSpPr>
        <p:grpSpPr>
          <a:xfrm>
            <a:off x="407524" y="3609975"/>
            <a:ext cx="7222002" cy="2921204"/>
            <a:chOff x="293223" y="3504651"/>
            <a:chExt cx="7820803" cy="3169403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3223" y="3504651"/>
              <a:ext cx="7820803" cy="3169403"/>
            </a:xfrm>
            <a:prstGeom prst="rect">
              <a:avLst/>
            </a:prstGeom>
            <a:noFill/>
            <a:ln w="9525" cap="sq" cmpd="dbl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1270000" dist="152400" dir="3000000" sx="102000" sy="102000" algn="ctr" rotWithShape="0">
                <a:srgbClr val="000000"/>
              </a:outerShdw>
            </a:effectLst>
          </p:spPr>
        </p:pic>
        <p:sp>
          <p:nvSpPr>
            <p:cNvPr id="37" name="Rectangle 13">
              <a:extLst>
                <a:ext uri="{FF2B5EF4-FFF2-40B4-BE49-F238E27FC236}">
                  <a16:creationId xmlns:a16="http://schemas.microsoft.com/office/drawing/2014/main" id="{EA3A1B30-71CA-2EF5-014B-1DE158499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968" y="3931920"/>
              <a:ext cx="568515" cy="2569464"/>
            </a:xfrm>
            <a:prstGeom prst="rect">
              <a:avLst/>
            </a:prstGeom>
            <a:solidFill>
              <a:srgbClr val="99FF66">
                <a:alpha val="13000"/>
              </a:srgb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fr-FR" altLang="fr-FR" sz="3600">
                <a:solidFill>
                  <a:srgbClr val="32946A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8" name="ZoneTexte 37"/>
          <p:cNvSpPr txBox="1"/>
          <p:nvPr/>
        </p:nvSpPr>
        <p:spPr>
          <a:xfrm rot="5400000">
            <a:off x="2005582" y="4813786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ν</a:t>
            </a:r>
            <a:r>
              <a:rPr lang="fr-FR" sz="2000" b="1" baseline="-25000" dirty="0" smtClean="0"/>
              <a:t>5</a:t>
            </a:r>
            <a:r>
              <a:rPr lang="fr-FR" sz="2000" b="1" dirty="0" smtClean="0"/>
              <a:t>+</a:t>
            </a:r>
            <a:r>
              <a:rPr lang="el-GR" sz="2000" b="1" dirty="0" smtClean="0"/>
              <a:t> ν</a:t>
            </a:r>
            <a:r>
              <a:rPr lang="fr-FR" sz="2000" b="1" baseline="-25000" dirty="0" smtClean="0"/>
              <a:t>9</a:t>
            </a:r>
            <a:endParaRPr lang="en-CA" sz="20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832840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821076" y="6310959"/>
            <a:ext cx="2926080" cy="698519"/>
          </a:xfrm>
        </p:spPr>
        <p:txBody>
          <a:bodyPr/>
          <a:lstStyle/>
          <a:p>
            <a:r>
              <a:rPr lang="en-GB" sz="3600" dirty="0" smtClean="0">
                <a:solidFill>
                  <a:schemeClr val="tx1">
                    <a:lumMod val="50000"/>
                    <a:alpha val="20000"/>
                  </a:schemeClr>
                </a:solidFill>
              </a:rPr>
              <a:t>19</a:t>
            </a:r>
            <a:endParaRPr lang="ru-RU" sz="36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9224" y="668718"/>
            <a:ext cx="4412775" cy="327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Rectangle 32"/>
          <p:cNvSpPr/>
          <p:nvPr/>
        </p:nvSpPr>
        <p:spPr>
          <a:xfrm>
            <a:off x="1804289" y="769013"/>
            <a:ext cx="3302759" cy="10508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/>
              <a:t>En </a:t>
            </a:r>
            <a:r>
              <a:rPr lang="en-CA" sz="2400" b="1" dirty="0" err="1" smtClean="0"/>
              <a:t>Cours</a:t>
            </a:r>
            <a:r>
              <a:rPr lang="en-CA" sz="2400" b="1" dirty="0" smtClean="0"/>
              <a:t>...</a:t>
            </a:r>
            <a:endParaRPr lang="en-CA" sz="2400" b="1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E291F1D-DA41-464E-B3B8-36E57C9A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12" y="33952"/>
            <a:ext cx="10780776" cy="613283"/>
          </a:xfrm>
        </p:spPr>
        <p:txBody>
          <a:bodyPr/>
          <a:lstStyle/>
          <a:p>
            <a:pPr algn="ctr"/>
            <a:r>
              <a:rPr lang="en-GB" dirty="0" smtClean="0">
                <a:cs typeface="Times New Roman" pitchFamily="18" charset="0"/>
              </a:rPr>
              <a:t>Attributions </a:t>
            </a:r>
            <a:r>
              <a:rPr lang="en-GB" dirty="0" err="1" smtClean="0">
                <a:cs typeface="Times New Roman" pitchFamily="18" charset="0"/>
              </a:rPr>
              <a:t>Rovibrationnelles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2503"/>
            <a:ext cx="8072505" cy="3486150"/>
          </a:xfrm>
          <a:prstGeom prst="rect">
            <a:avLst/>
          </a:prstGeom>
        </p:spPr>
      </p:pic>
      <p:sp>
        <p:nvSpPr>
          <p:cNvPr id="37" name="Rectangle 13">
            <a:extLst>
              <a:ext uri="{FF2B5EF4-FFF2-40B4-BE49-F238E27FC236}">
                <a16:creationId xmlns:a16="http://schemas.microsoft.com/office/drawing/2014/main" id="{696380BE-EA9A-4193-859C-D65083BC7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5711" y="679686"/>
            <a:ext cx="4386661" cy="3254139"/>
          </a:xfrm>
          <a:prstGeom prst="rect">
            <a:avLst/>
          </a:prstGeom>
          <a:solidFill>
            <a:schemeClr val="accent6">
              <a:lumMod val="50000"/>
              <a:alpha val="13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36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696380BE-EA9A-4193-859C-D65083BC7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322" y="2075091"/>
            <a:ext cx="1438034" cy="2317295"/>
          </a:xfrm>
          <a:prstGeom prst="rect">
            <a:avLst/>
          </a:prstGeom>
          <a:solidFill>
            <a:schemeClr val="accent6">
              <a:lumMod val="50000"/>
              <a:alpha val="13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36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696380BE-EA9A-4193-859C-D65083BC7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784" y="2067728"/>
            <a:ext cx="4653538" cy="2324658"/>
          </a:xfrm>
          <a:prstGeom prst="rect">
            <a:avLst/>
          </a:prstGeom>
          <a:solidFill>
            <a:srgbClr val="B8086D">
              <a:alpha val="13000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3600">
              <a:solidFill>
                <a:srgbClr val="32946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55150" y="0"/>
            <a:ext cx="113685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600" b="1" dirty="0" smtClean="0"/>
              <a:t>CH</a:t>
            </a:r>
            <a:r>
              <a:rPr lang="en-GB" sz="3600" b="1" baseline="-25000" dirty="0" smtClean="0"/>
              <a:t>3</a:t>
            </a:r>
            <a:r>
              <a:rPr lang="en-GB" sz="3600" b="1" dirty="0" smtClean="0"/>
              <a:t>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9841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B578266-7207-4274-864B-C726510394ED}"/>
              </a:ext>
            </a:extLst>
          </p:cNvPr>
          <p:cNvSpPr/>
          <p:nvPr/>
        </p:nvSpPr>
        <p:spPr>
          <a:xfrm>
            <a:off x="0" y="1036320"/>
            <a:ext cx="12192000" cy="58216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C965DE-1E32-49F0-AFC1-5E135BDE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6468" y="5430623"/>
            <a:ext cx="2926080" cy="1397039"/>
          </a:xfrm>
        </p:spPr>
        <p:txBody>
          <a:bodyPr/>
          <a:lstStyle/>
          <a:p>
            <a:r>
              <a:rPr lang="en-GB" sz="3600" dirty="0" smtClean="0">
                <a:solidFill>
                  <a:schemeClr val="tx1">
                    <a:lumMod val="50000"/>
                    <a:alpha val="20000"/>
                  </a:schemeClr>
                </a:solidFill>
              </a:rPr>
              <a:t>20</a:t>
            </a:r>
            <a:endParaRPr lang="ru-RU" sz="3600" dirty="0">
              <a:solidFill>
                <a:schemeClr val="tx1">
                  <a:lumMod val="50000"/>
                  <a:alpha val="20000"/>
                </a:schemeClr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94D425D-8F60-4290-8DCC-1775B58DE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701D363-6303-4AD7-8C69-8425FD760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7AD0D8-401C-428B-8F69-A820BC1E7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26">
            <a:extLst>
              <a:ext uri="{FF2B5EF4-FFF2-40B4-BE49-F238E27FC236}">
                <a16:creationId xmlns:a16="http://schemas.microsoft.com/office/drawing/2014/main" id="{C5022000-E045-45F5-8E08-109CD454D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6548" y="25329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" name="Image 33" descr="Graph2.jpg"/>
          <p:cNvPicPr/>
          <p:nvPr/>
        </p:nvPicPr>
        <p:blipFill rotWithShape="1">
          <a:blip r:embed="rId2" cstate="print"/>
          <a:srcRect t="5582"/>
          <a:stretch/>
        </p:blipFill>
        <p:spPr bwMode="auto">
          <a:xfrm>
            <a:off x="0" y="1039912"/>
            <a:ext cx="7831667" cy="58267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8" name="Tableau 17"/>
          <p:cNvGraphicFramePr>
            <a:graphicFrameLocks noGrp="1"/>
          </p:cNvGraphicFramePr>
          <p:nvPr>
            <p:extLst/>
          </p:nvPr>
        </p:nvGraphicFramePr>
        <p:xfrm>
          <a:off x="7906414" y="4270585"/>
          <a:ext cx="4285586" cy="1854203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043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72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Nb.</a:t>
                      </a:r>
                      <a:endParaRPr lang="fr-FR" sz="1600" b="1" dirty="0">
                        <a:solidFill>
                          <a:srgbClr val="00000A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0515" marR="5051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Int. sum (cm/molecule)</a:t>
                      </a:r>
                      <a:endParaRPr lang="fr-FR" sz="1600" b="1" dirty="0">
                        <a:solidFill>
                          <a:srgbClr val="00000A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0515" marR="50515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2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Exp.</a:t>
                      </a:r>
                      <a:endParaRPr lang="fr-FR" sz="1600" b="1" dirty="0">
                        <a:solidFill>
                          <a:srgbClr val="00000A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0515" marR="505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Var.</a:t>
                      </a:r>
                      <a:endParaRPr lang="fr-FR" sz="1600" b="1" dirty="0">
                        <a:solidFill>
                          <a:srgbClr val="00000A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0515" marR="505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Exp./</a:t>
                      </a:r>
                      <a:r>
                        <a:rPr lang="en-US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Var</a:t>
                      </a:r>
                      <a:endParaRPr lang="fr-FR" sz="1600" b="1" dirty="0">
                        <a:solidFill>
                          <a:srgbClr val="00000A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0515" marR="5051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2924</a:t>
                      </a:r>
                      <a:endParaRPr lang="fr-FR" sz="1600" b="1" dirty="0">
                        <a:solidFill>
                          <a:srgbClr val="00000A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0515" marR="505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3.80×10</a:t>
                      </a:r>
                      <a:r>
                        <a:rPr lang="en-US" sz="16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-21</a:t>
                      </a:r>
                      <a:endParaRPr lang="fr-FR" sz="1600" b="1" dirty="0">
                        <a:solidFill>
                          <a:srgbClr val="00000A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0515" marR="505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3.55×10</a:t>
                      </a:r>
                      <a:r>
                        <a:rPr lang="en-US" sz="16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-21</a:t>
                      </a:r>
                      <a:endParaRPr lang="fr-FR" sz="1600" b="1" dirty="0">
                        <a:solidFill>
                          <a:srgbClr val="00000A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0515" marR="505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1.07</a:t>
                      </a:r>
                      <a:endParaRPr lang="fr-FR" sz="1600" b="1" dirty="0">
                        <a:solidFill>
                          <a:srgbClr val="00000A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0515" marR="5051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7968100" y="1456243"/>
            <a:ext cx="422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CA" b="1" dirty="0" smtClean="0">
                <a:solidFill>
                  <a:srgbClr val="CC00FF"/>
                </a:solidFill>
                <a:cs typeface="Times New Roman" pitchFamily="18" charset="0"/>
              </a:rPr>
              <a:t>2924</a:t>
            </a:r>
            <a:r>
              <a:rPr lang="en-CA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CA" b="1" dirty="0" err="1" smtClean="0">
                <a:solidFill>
                  <a:schemeClr val="bg1"/>
                </a:solidFill>
                <a:cs typeface="Times New Roman" pitchFamily="18" charset="0"/>
              </a:rPr>
              <a:t>raies</a:t>
            </a:r>
            <a:endParaRPr lang="en-CA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CA" b="1" dirty="0" smtClean="0">
                <a:solidFill>
                  <a:srgbClr val="CC00FF"/>
                </a:solidFill>
                <a:cs typeface="Times New Roman" pitchFamily="18" charset="0"/>
              </a:rPr>
              <a:t>20</a:t>
            </a:r>
            <a:r>
              <a:rPr lang="en-CA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CA" b="1" dirty="0" err="1" smtClean="0">
                <a:solidFill>
                  <a:schemeClr val="bg1"/>
                </a:solidFill>
                <a:cs typeface="Times New Roman" pitchFamily="18" charset="0"/>
              </a:rPr>
              <a:t>bandes</a:t>
            </a:r>
            <a:endParaRPr lang="en-CA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125097" y="3071466"/>
            <a:ext cx="348342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cs typeface="Times New Roman" pitchFamily="18" charset="0"/>
              </a:rPr>
              <a:t>80 </a:t>
            </a:r>
            <a:r>
              <a:rPr lang="en-US" dirty="0">
                <a:solidFill>
                  <a:srgbClr val="0000CC"/>
                </a:solidFill>
                <a:cs typeface="Times New Roman" pitchFamily="18" charset="0"/>
              </a:rPr>
              <a:t>%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de </a:t>
            </a:r>
            <a:r>
              <a:rPr lang="en-US" dirty="0" err="1" smtClean="0">
                <a:cs typeface="Times New Roman" pitchFamily="18" charset="0"/>
              </a:rPr>
              <a:t>l’intensité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cs typeface="Times New Roman" pitchFamily="18" charset="0"/>
              </a:rPr>
              <a:t>expérimentale</a:t>
            </a:r>
            <a:endParaRPr lang="en-CA" dirty="0">
              <a:cs typeface="Times New Roman" pitchFamily="18" charset="0"/>
            </a:endParaRPr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865634" y="6199889"/>
            <a:ext cx="4326366" cy="533400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3" tooltip="Persistent link using digital object identifier"/>
              </a:rPr>
              <a:t>https://doi.org/</a:t>
            </a:r>
            <a:r>
              <a:rPr lang="en-US" sz="1800" b="1" u="sng" dirty="0" smtClean="0">
                <a:hlinkClick r:id="rId4"/>
              </a:rPr>
              <a:t>10.3390/molecules29225276</a:t>
            </a:r>
            <a:endParaRPr lang="en-CA" sz="1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Imag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1398"/>
            <a:ext cx="7820026" cy="5816601"/>
          </a:xfrm>
          <a:prstGeom prst="rect">
            <a:avLst/>
          </a:prstGeom>
        </p:spPr>
      </p:pic>
      <p:pic>
        <p:nvPicPr>
          <p:cNvPr id="16" name="Image 15" descr="fig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" y="1028701"/>
            <a:ext cx="7820025" cy="58293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52475" y="981075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CA" b="1" dirty="0" smtClean="0">
                <a:solidFill>
                  <a:srgbClr val="0000CC"/>
                </a:solidFill>
              </a:rPr>
              <a:t> CH</a:t>
            </a:r>
            <a:r>
              <a:rPr lang="en-CA" b="1" baseline="-25000" dirty="0" smtClean="0">
                <a:solidFill>
                  <a:srgbClr val="0000CC"/>
                </a:solidFill>
              </a:rPr>
              <a:t>3</a:t>
            </a:r>
            <a:r>
              <a:rPr lang="en-CA" b="1" dirty="0" smtClean="0">
                <a:solidFill>
                  <a:srgbClr val="0000CC"/>
                </a:solidFill>
              </a:rPr>
              <a:t>D</a:t>
            </a:r>
            <a:endParaRPr lang="en-CA" b="1" dirty="0">
              <a:solidFill>
                <a:srgbClr val="0000CC"/>
              </a:solidFill>
            </a:endParaRPr>
          </a:p>
        </p:txBody>
      </p:sp>
      <p:pic>
        <p:nvPicPr>
          <p:cNvPr id="39938" name="Image 25" descr="Graph81.jpg"/>
          <p:cNvPicPr>
            <a:picLocks noChangeAspect="1" noChangeArrowheads="1"/>
          </p:cNvPicPr>
          <p:nvPr/>
        </p:nvPicPr>
        <p:blipFill>
          <a:blip r:embed="rId7"/>
          <a:srcRect t="6989" b="6000"/>
          <a:stretch>
            <a:fillRect/>
          </a:stretch>
        </p:blipFill>
        <p:spPr bwMode="auto">
          <a:xfrm>
            <a:off x="0" y="1019175"/>
            <a:ext cx="782955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1055150" y="0"/>
            <a:ext cx="113685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600" b="1" dirty="0" smtClean="0"/>
              <a:t>CH</a:t>
            </a:r>
            <a:r>
              <a:rPr lang="en-GB" sz="3600" b="1" baseline="-25000" dirty="0" smtClean="0"/>
              <a:t>3</a:t>
            </a:r>
            <a:r>
              <a:rPr lang="en-GB" sz="3600" b="1" dirty="0" smtClean="0"/>
              <a:t>D</a:t>
            </a:r>
            <a:endParaRPr lang="en-US" sz="36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9E291F1D-DA41-464E-B3B8-36E57C9A8D86}"/>
              </a:ext>
            </a:extLst>
          </p:cNvPr>
          <p:cNvSpPr txBox="1">
            <a:spLocks/>
          </p:cNvSpPr>
          <p:nvPr/>
        </p:nvSpPr>
        <p:spPr>
          <a:xfrm>
            <a:off x="705612" y="33952"/>
            <a:ext cx="10780776" cy="6132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kern="1200" spc="-1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mtClean="0">
                <a:cs typeface="Times New Roman" pitchFamily="18" charset="0"/>
              </a:rPr>
              <a:t>Attributions Rovibrationnelles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37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B578266-7207-4274-864B-C726510394ED}"/>
              </a:ext>
            </a:extLst>
          </p:cNvPr>
          <p:cNvSpPr/>
          <p:nvPr/>
        </p:nvSpPr>
        <p:spPr>
          <a:xfrm>
            <a:off x="0" y="1036320"/>
            <a:ext cx="12192000" cy="58216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C965DE-1E32-49F0-AFC1-5E135BDE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6468" y="5430623"/>
            <a:ext cx="2926080" cy="1397039"/>
          </a:xfrm>
        </p:spPr>
        <p:txBody>
          <a:bodyPr/>
          <a:lstStyle/>
          <a:p>
            <a:r>
              <a:rPr lang="en-GB" sz="3600" dirty="0" smtClean="0">
                <a:solidFill>
                  <a:schemeClr val="tx1">
                    <a:lumMod val="50000"/>
                    <a:alpha val="20000"/>
                  </a:schemeClr>
                </a:solidFill>
              </a:rPr>
              <a:t>21</a:t>
            </a:r>
            <a:endParaRPr lang="ru-RU" sz="3600" dirty="0">
              <a:solidFill>
                <a:schemeClr val="tx1">
                  <a:lumMod val="50000"/>
                  <a:alpha val="20000"/>
                </a:schemeClr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94D425D-8F60-4290-8DCC-1775B58DE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701D363-6303-4AD7-8C69-8425FD760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7AD0D8-401C-428B-8F69-A820BC1E7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26">
            <a:extLst>
              <a:ext uri="{FF2B5EF4-FFF2-40B4-BE49-F238E27FC236}">
                <a16:creationId xmlns:a16="http://schemas.microsoft.com/office/drawing/2014/main" id="{C5022000-E045-45F5-8E08-109CD454D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6548" y="25329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/>
          </p:nvPr>
        </p:nvGraphicFramePr>
        <p:xfrm>
          <a:off x="7906414" y="4270585"/>
          <a:ext cx="4285586" cy="1854203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043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72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Nb.</a:t>
                      </a:r>
                      <a:endParaRPr lang="fr-FR" sz="1600" b="1" dirty="0">
                        <a:solidFill>
                          <a:srgbClr val="00000A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0515" marR="5051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Int. sum (cm/molecule)</a:t>
                      </a:r>
                      <a:endParaRPr lang="fr-FR" sz="1600" b="1" dirty="0">
                        <a:solidFill>
                          <a:srgbClr val="00000A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0515" marR="50515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2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Exp.</a:t>
                      </a:r>
                      <a:endParaRPr lang="fr-FR" sz="1600" b="1" dirty="0">
                        <a:solidFill>
                          <a:srgbClr val="00000A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0515" marR="505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Var.</a:t>
                      </a:r>
                      <a:endParaRPr lang="fr-FR" sz="1600" b="1" dirty="0">
                        <a:solidFill>
                          <a:srgbClr val="00000A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0515" marR="505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Exp./</a:t>
                      </a:r>
                      <a:r>
                        <a:rPr lang="en-US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Var</a:t>
                      </a:r>
                      <a:endParaRPr lang="fr-FR" sz="1600" b="1" dirty="0">
                        <a:solidFill>
                          <a:srgbClr val="00000A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0515" marR="5051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8480</a:t>
                      </a:r>
                      <a:endParaRPr lang="fr-FR" sz="1600" b="1" dirty="0">
                        <a:solidFill>
                          <a:srgbClr val="00000A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0515" marR="505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8.91×10</a:t>
                      </a:r>
                      <a:r>
                        <a:rPr lang="en-US" sz="16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-20</a:t>
                      </a:r>
                      <a:endParaRPr lang="fr-FR" sz="1600" b="1" dirty="0">
                        <a:solidFill>
                          <a:srgbClr val="00000A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0515" marR="505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8.72×10</a:t>
                      </a:r>
                      <a:r>
                        <a:rPr lang="en-US" sz="16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-20</a:t>
                      </a:r>
                      <a:endParaRPr lang="fr-FR" sz="1600" b="1" dirty="0">
                        <a:solidFill>
                          <a:srgbClr val="00000A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0515" marR="505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1.02</a:t>
                      </a:r>
                      <a:endParaRPr lang="fr-FR" sz="1600" b="1" dirty="0">
                        <a:solidFill>
                          <a:srgbClr val="00000A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0515" marR="5051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7968101" y="1505856"/>
            <a:ext cx="422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CA" b="1" dirty="0" smtClean="0">
                <a:solidFill>
                  <a:srgbClr val="CC00FF"/>
                </a:solidFill>
                <a:cs typeface="Times New Roman" pitchFamily="18" charset="0"/>
              </a:rPr>
              <a:t>8480</a:t>
            </a:r>
            <a:r>
              <a:rPr lang="en-CA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CA" b="1" dirty="0" err="1" smtClean="0">
                <a:solidFill>
                  <a:schemeClr val="bg1"/>
                </a:solidFill>
                <a:cs typeface="Times New Roman" pitchFamily="18" charset="0"/>
              </a:rPr>
              <a:t>raies</a:t>
            </a:r>
            <a:endParaRPr lang="en-CA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CA" b="1" dirty="0" smtClean="0">
                <a:solidFill>
                  <a:srgbClr val="CC00FF"/>
                </a:solidFill>
                <a:cs typeface="Times New Roman" pitchFamily="18" charset="0"/>
              </a:rPr>
              <a:t>40</a:t>
            </a:r>
            <a:r>
              <a:rPr lang="en-CA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CA" b="1" dirty="0" err="1" smtClean="0">
                <a:solidFill>
                  <a:schemeClr val="bg1"/>
                </a:solidFill>
                <a:cs typeface="Times New Roman" pitchFamily="18" charset="0"/>
              </a:rPr>
              <a:t>bandes</a:t>
            </a:r>
            <a:endParaRPr lang="en-CA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125097" y="3071466"/>
            <a:ext cx="348342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cs typeface="Times New Roman" pitchFamily="18" charset="0"/>
              </a:rPr>
              <a:t>80 </a:t>
            </a:r>
            <a:r>
              <a:rPr lang="en-US" dirty="0">
                <a:solidFill>
                  <a:srgbClr val="0000CC"/>
                </a:solidFill>
                <a:cs typeface="Times New Roman" pitchFamily="18" charset="0"/>
              </a:rPr>
              <a:t>%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de </a:t>
            </a:r>
            <a:r>
              <a:rPr lang="en-US" dirty="0" err="1" smtClean="0">
                <a:cs typeface="Times New Roman" pitchFamily="18" charset="0"/>
              </a:rPr>
              <a:t>l’intensité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cs typeface="Times New Roman" pitchFamily="18" charset="0"/>
              </a:rPr>
              <a:t>expérimentale</a:t>
            </a:r>
            <a:endParaRPr lang="en-CA" dirty="0"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55150" y="0"/>
            <a:ext cx="113685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600" b="1" dirty="0" smtClean="0"/>
              <a:t>CH</a:t>
            </a:r>
            <a:r>
              <a:rPr lang="en-GB" sz="3600" b="1" baseline="-25000" dirty="0" smtClean="0"/>
              <a:t>3</a:t>
            </a:r>
            <a:r>
              <a:rPr lang="en-GB" sz="3600" b="1" dirty="0" smtClean="0"/>
              <a:t>D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8" y="1049153"/>
            <a:ext cx="7832231" cy="5808847"/>
          </a:xfrm>
          <a:prstGeom prst="rect">
            <a:avLst/>
          </a:prstGeom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9E291F1D-DA41-464E-B3B8-36E57C9A8D86}"/>
              </a:ext>
            </a:extLst>
          </p:cNvPr>
          <p:cNvSpPr txBox="1">
            <a:spLocks/>
          </p:cNvSpPr>
          <p:nvPr/>
        </p:nvSpPr>
        <p:spPr>
          <a:xfrm>
            <a:off x="705612" y="33952"/>
            <a:ext cx="10780776" cy="6132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kern="1200" spc="-1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cs typeface="Times New Roman" pitchFamily="18" charset="0"/>
              </a:rPr>
              <a:t>Attributions </a:t>
            </a:r>
            <a:r>
              <a:rPr lang="en-GB" dirty="0" err="1" smtClean="0">
                <a:cs typeface="Times New Roman" pitchFamily="18" charset="0"/>
              </a:rPr>
              <a:t>Rovibrationnelles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37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10">
            <a:extLst>
              <a:ext uri="{FF2B5EF4-FFF2-40B4-BE49-F238E27FC236}">
                <a16:creationId xmlns:a16="http://schemas.microsoft.com/office/drawing/2014/main" id="{4B578266-7207-4274-864B-C726510394ED}"/>
              </a:ext>
            </a:extLst>
          </p:cNvPr>
          <p:cNvSpPr/>
          <p:nvPr/>
        </p:nvSpPr>
        <p:spPr>
          <a:xfrm>
            <a:off x="0" y="1036320"/>
            <a:ext cx="12192000" cy="58216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62" name="Image 4"/>
          <p:cNvPicPr>
            <a:picLocks noChangeAspect="1" noChangeArrowheads="1"/>
          </p:cNvPicPr>
          <p:nvPr/>
        </p:nvPicPr>
        <p:blipFill>
          <a:blip r:embed="rId2"/>
          <a:srcRect l="5275" t="6276" r="4456" b="8208"/>
          <a:stretch>
            <a:fillRect/>
          </a:stretch>
        </p:blipFill>
        <p:spPr bwMode="auto">
          <a:xfrm>
            <a:off x="0" y="1036320"/>
            <a:ext cx="8261932" cy="583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E291F1D-DA41-464E-B3B8-36E57C9A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12" y="33952"/>
            <a:ext cx="10780776" cy="613283"/>
          </a:xfrm>
        </p:spPr>
        <p:txBody>
          <a:bodyPr/>
          <a:lstStyle/>
          <a:p>
            <a:pPr algn="ctr"/>
            <a:r>
              <a:rPr lang="en-GB" dirty="0" err="1" smtClean="0">
                <a:cs typeface="Times New Roman" pitchFamily="18" charset="0"/>
              </a:rPr>
              <a:t>Déviations</a:t>
            </a:r>
            <a:r>
              <a:rPr lang="en-GB" dirty="0" smtClean="0">
                <a:cs typeface="Times New Roman" pitchFamily="18" charset="0"/>
              </a:rPr>
              <a:t> des </a:t>
            </a:r>
            <a:r>
              <a:rPr lang="en-GB" dirty="0" err="1" smtClean="0">
                <a:cs typeface="Times New Roman" pitchFamily="18" charset="0"/>
              </a:rPr>
              <a:t>nivaux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d’énergies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55150" y="0"/>
            <a:ext cx="113685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600" b="1" dirty="0" smtClean="0"/>
              <a:t>CH</a:t>
            </a:r>
            <a:r>
              <a:rPr lang="en-GB" sz="3600" b="1" baseline="-25000" dirty="0" smtClean="0"/>
              <a:t>3</a:t>
            </a:r>
            <a:r>
              <a:rPr lang="en-GB" sz="3600" b="1" dirty="0" smtClean="0"/>
              <a:t>D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8492814" y="2782669"/>
            <a:ext cx="3468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dirty="0" smtClean="0">
                <a:solidFill>
                  <a:srgbClr val="CC00FF"/>
                </a:solidFill>
                <a:cs typeface="Times New Roman" pitchFamily="18" charset="0"/>
              </a:rPr>
              <a:t>11404</a:t>
            </a:r>
            <a:r>
              <a:rPr lang="en-GB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cs typeface="Times New Roman" pitchFamily="18" charset="0"/>
              </a:rPr>
              <a:t>raies</a:t>
            </a:r>
            <a:endParaRPr lang="en-GB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dirty="0" smtClean="0">
                <a:solidFill>
                  <a:srgbClr val="CC00FF"/>
                </a:solidFill>
                <a:cs typeface="Times New Roman" pitchFamily="18" charset="0"/>
              </a:rPr>
              <a:t>4289</a:t>
            </a:r>
            <a:r>
              <a:rPr lang="en-GB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cs typeface="Times New Roman" pitchFamily="18" charset="0"/>
              </a:rPr>
              <a:t>niveaux</a:t>
            </a:r>
            <a:r>
              <a:rPr lang="en-GB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cs typeface="Times New Roman" pitchFamily="18" charset="0"/>
              </a:rPr>
              <a:t>d’énergie</a:t>
            </a:r>
            <a:endParaRPr lang="en-GB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dirty="0" err="1">
                <a:solidFill>
                  <a:schemeClr val="bg1"/>
                </a:solidFill>
                <a:cs typeface="Times New Roman" pitchFamily="18" charset="0"/>
              </a:rPr>
              <a:t>Déviations</a:t>
            </a:r>
            <a:r>
              <a:rPr lang="en-GB" dirty="0">
                <a:solidFill>
                  <a:schemeClr val="bg1"/>
                </a:solidFill>
                <a:cs typeface="Times New Roman" pitchFamily="18" charset="0"/>
              </a:rPr>
              <a:t> entre </a:t>
            </a:r>
            <a:r>
              <a:rPr lang="en-GB" dirty="0" smtClean="0">
                <a:solidFill>
                  <a:srgbClr val="CC00FF"/>
                </a:solidFill>
                <a:cs typeface="Times New Roman" pitchFamily="18" charset="0"/>
              </a:rPr>
              <a:t>-2</a:t>
            </a:r>
            <a:r>
              <a:rPr lang="en-GB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GB" dirty="0">
                <a:solidFill>
                  <a:schemeClr val="bg1"/>
                </a:solidFill>
                <a:cs typeface="Times New Roman" pitchFamily="18" charset="0"/>
              </a:rPr>
              <a:t>et </a:t>
            </a:r>
            <a:r>
              <a:rPr lang="en-GB" dirty="0">
                <a:solidFill>
                  <a:srgbClr val="CC00FF"/>
                </a:solidFill>
                <a:cs typeface="Times New Roman" pitchFamily="18" charset="0"/>
              </a:rPr>
              <a:t>1</a:t>
            </a:r>
            <a:r>
              <a:rPr lang="en-GB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cs typeface="Times New Roman" pitchFamily="18" charset="0"/>
              </a:rPr>
              <a:t>cm</a:t>
            </a:r>
            <a:r>
              <a:rPr lang="en-GB" baseline="30000" dirty="0" smtClean="0">
                <a:solidFill>
                  <a:schemeClr val="bg1"/>
                </a:solidFill>
                <a:cs typeface="Times New Roman" pitchFamily="18" charset="0"/>
              </a:rPr>
              <a:t>-1</a:t>
            </a:r>
          </a:p>
          <a:p>
            <a:pPr>
              <a:buFont typeface="Wingdings" pitchFamily="2" charset="2"/>
              <a:buChar char="v"/>
            </a:pPr>
            <a:r>
              <a:rPr lang="en-GB" dirty="0" smtClean="0">
                <a:solidFill>
                  <a:srgbClr val="CC00FF"/>
                </a:solidFill>
                <a:cs typeface="Times New Roman" pitchFamily="18" charset="0"/>
              </a:rPr>
              <a:t>RMS </a:t>
            </a:r>
            <a:r>
              <a:rPr lang="en-GB" dirty="0" err="1" smtClean="0">
                <a:solidFill>
                  <a:schemeClr val="bg1"/>
                </a:solidFill>
                <a:cs typeface="Times New Roman" pitchFamily="18" charset="0"/>
              </a:rPr>
              <a:t>moyen</a:t>
            </a:r>
            <a:r>
              <a:rPr lang="en-GB" dirty="0" smtClean="0">
                <a:solidFill>
                  <a:srgbClr val="CC00FF"/>
                </a:solidFill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cs typeface="Times New Roman" pitchFamily="18" charset="0"/>
              </a:rPr>
              <a:t>inferieure</a:t>
            </a:r>
            <a:r>
              <a:rPr lang="en-GB" dirty="0" smtClean="0">
                <a:solidFill>
                  <a:schemeClr val="bg1"/>
                </a:solidFill>
                <a:cs typeface="Times New Roman" pitchFamily="18" charset="0"/>
              </a:rPr>
              <a:t> à </a:t>
            </a:r>
            <a:r>
              <a:rPr lang="en-GB" dirty="0" smtClean="0">
                <a:solidFill>
                  <a:srgbClr val="CC00FF"/>
                </a:solidFill>
                <a:cs typeface="Times New Roman" pitchFamily="18" charset="0"/>
              </a:rPr>
              <a:t>0.001</a:t>
            </a:r>
            <a:r>
              <a:rPr lang="en-GB" dirty="0" smtClean="0">
                <a:solidFill>
                  <a:schemeClr val="bg1"/>
                </a:solidFill>
                <a:cs typeface="Times New Roman" pitchFamily="18" charset="0"/>
              </a:rPr>
              <a:t> cm</a:t>
            </a:r>
            <a:r>
              <a:rPr lang="en-GB" baseline="30000" dirty="0" smtClean="0">
                <a:solidFill>
                  <a:schemeClr val="bg1"/>
                </a:solidFill>
                <a:cs typeface="Times New Roman" pitchFamily="18" charset="0"/>
              </a:rPr>
              <a:t>-1</a:t>
            </a:r>
            <a:endParaRPr lang="en-GB" baseline="30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821076" y="6310959"/>
            <a:ext cx="2926080" cy="698519"/>
          </a:xfrm>
        </p:spPr>
        <p:txBody>
          <a:bodyPr/>
          <a:lstStyle/>
          <a:p>
            <a:r>
              <a:rPr lang="en-GB" sz="3600" dirty="0" smtClean="0">
                <a:solidFill>
                  <a:schemeClr val="tx1">
                    <a:lumMod val="85000"/>
                  </a:schemeClr>
                </a:solidFill>
              </a:rPr>
              <a:t>22</a:t>
            </a:r>
            <a:endParaRPr lang="ru-RU" sz="36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92814" y="1483667"/>
            <a:ext cx="4083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Plusieurs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déterminations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(</a:t>
            </a:r>
            <a:r>
              <a:rPr lang="en-US" dirty="0" err="1">
                <a:solidFill>
                  <a:srgbClr val="CC00FF"/>
                </a:solidFill>
                <a:cs typeface="Times New Roman" pitchFamily="18" charset="0"/>
              </a:rPr>
              <a:t>jusqu’à</a:t>
            </a:r>
            <a:r>
              <a:rPr lang="en-US" dirty="0">
                <a:solidFill>
                  <a:srgbClr val="CC00FF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C00FF"/>
                </a:solidFill>
                <a:cs typeface="Times New Roman" pitchFamily="18" charset="0"/>
              </a:rPr>
              <a:t>8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) </a:t>
            </a: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sont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disponibles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pour </a:t>
            </a: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chaque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niveau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supérieur</a:t>
            </a:r>
            <a:endParaRPr lang="en-US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8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E94D425D-8F60-4290-8DCC-1775B58DE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701D363-6303-4AD7-8C69-8425FD760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7AD0D8-401C-428B-8F69-A820BC1E7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26">
            <a:extLst>
              <a:ext uri="{FF2B5EF4-FFF2-40B4-BE49-F238E27FC236}">
                <a16:creationId xmlns:a16="http://schemas.microsoft.com/office/drawing/2014/main" id="{C5022000-E045-45F5-8E08-109CD454D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6548" y="25329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42C0BD-E5F7-4765-9D10-E0BD3C6BD6DF}"/>
              </a:ext>
            </a:extLst>
          </p:cNvPr>
          <p:cNvSpPr txBox="1"/>
          <p:nvPr/>
        </p:nvSpPr>
        <p:spPr>
          <a:xfrm>
            <a:off x="3611880" y="3456432"/>
            <a:ext cx="605332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MERCI POUR VOTRE ATTENTION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417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0">
            <a:extLst>
              <a:ext uri="{FF2B5EF4-FFF2-40B4-BE49-F238E27FC236}">
                <a16:creationId xmlns:a16="http://schemas.microsoft.com/office/drawing/2014/main" id="{4B578266-7207-4274-864B-C726510394ED}"/>
              </a:ext>
            </a:extLst>
          </p:cNvPr>
          <p:cNvSpPr/>
          <p:nvPr/>
        </p:nvSpPr>
        <p:spPr>
          <a:xfrm>
            <a:off x="0" y="1036320"/>
            <a:ext cx="6487428" cy="5821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B578266-7207-4274-864B-C726510394ED}"/>
              </a:ext>
            </a:extLst>
          </p:cNvPr>
          <p:cNvSpPr/>
          <p:nvPr/>
        </p:nvSpPr>
        <p:spPr>
          <a:xfrm>
            <a:off x="7390016" y="1036320"/>
            <a:ext cx="4801984" cy="5821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94D425D-8F60-4290-8DCC-1775B58DE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701D363-6303-4AD7-8C69-8425FD760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3903"/>
            <a:ext cx="4294974" cy="322384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1011182"/>
            <a:ext cx="6487428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 err="1" smtClean="0">
                <a:solidFill>
                  <a:srgbClr val="0000CC"/>
                </a:solidFill>
                <a:latin typeface="Algerian" panose="04020705040A02060702" pitchFamily="82" charset="0"/>
              </a:rPr>
              <a:t>SpectrometER</a:t>
            </a:r>
            <a:r>
              <a:rPr lang="fr-FR" sz="2000" b="1" dirty="0" smtClean="0">
                <a:solidFill>
                  <a:srgbClr val="0000CC"/>
                </a:solidFill>
                <a:latin typeface="Algerian" panose="04020705040A02060702" pitchFamily="82" charset="0"/>
              </a:rPr>
              <a:t> </a:t>
            </a:r>
            <a:r>
              <a:rPr lang="fr-FR" sz="2000" b="1" dirty="0">
                <a:solidFill>
                  <a:srgbClr val="0000CC"/>
                </a:solidFill>
                <a:latin typeface="Algerian" panose="04020705040A02060702" pitchFamily="82" charset="0"/>
              </a:rPr>
              <a:t>FT </a:t>
            </a:r>
            <a:r>
              <a:rPr lang="fr-FR" sz="2000" b="1" dirty="0" err="1">
                <a:solidFill>
                  <a:srgbClr val="0000CC"/>
                </a:solidFill>
                <a:latin typeface="Algerian" panose="04020705040A02060702" pitchFamily="82" charset="0"/>
              </a:rPr>
              <a:t>Bruker</a:t>
            </a:r>
            <a:r>
              <a:rPr lang="fr-FR" sz="2000" b="1" dirty="0">
                <a:solidFill>
                  <a:srgbClr val="0000CC"/>
                </a:solidFill>
                <a:latin typeface="Algerian" panose="04020705040A02060702" pitchFamily="82" charset="0"/>
              </a:rPr>
              <a:t> IFS 125 HR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 l="71840" t="38477" r="14929" b="21297"/>
          <a:stretch>
            <a:fillRect/>
          </a:stretch>
        </p:blipFill>
        <p:spPr bwMode="auto">
          <a:xfrm>
            <a:off x="0" y="4538749"/>
            <a:ext cx="2695346" cy="23192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8" name="ZoneTexte 17"/>
          <p:cNvSpPr txBox="1"/>
          <p:nvPr/>
        </p:nvSpPr>
        <p:spPr>
          <a:xfrm>
            <a:off x="2710689" y="5361708"/>
            <a:ext cx="347472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b="1" dirty="0"/>
              <a:t>Cryogenic long path optical cell</a:t>
            </a: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7610579" y="2792958"/>
            <a:ext cx="314272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fr-FR" sz="2000" b="1" dirty="0" smtClean="0">
                <a:solidFill>
                  <a:srgbClr val="0000CC"/>
                </a:solidFill>
                <a:latin typeface="+mn-lt"/>
                <a:cs typeface="Times New Roman" panose="02020603050405020304" pitchFamily="18" charset="0"/>
              </a:rPr>
              <a:t>Jean Vander </a:t>
            </a:r>
            <a:r>
              <a:rPr lang="en-US" altLang="fr-FR" sz="2000" b="1" dirty="0" err="1" smtClean="0">
                <a:solidFill>
                  <a:srgbClr val="0000CC"/>
                </a:solidFill>
                <a:latin typeface="+mn-lt"/>
                <a:cs typeface="Times New Roman" panose="02020603050405020304" pitchFamily="18" charset="0"/>
              </a:rPr>
              <a:t>Auwera</a:t>
            </a:r>
            <a:r>
              <a:rPr lang="en-US" altLang="fr-FR" sz="2000" b="1" dirty="0" smtClean="0">
                <a:solidFill>
                  <a:srgbClr val="0000CC"/>
                </a:solidFill>
                <a:latin typeface="+mn-lt"/>
                <a:cs typeface="Times New Roman" panose="02020603050405020304" pitchFamily="18" charset="0"/>
              </a:rPr>
              <a:t> (ULB</a:t>
            </a:r>
            <a:r>
              <a:rPr lang="en-US" altLang="fr-FR" sz="2000" dirty="0" smtClean="0">
                <a:solidFill>
                  <a:srgbClr val="0000CC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None/>
            </a:pPr>
            <a:r>
              <a:rPr lang="en-GB" sz="2000" dirty="0" smtClean="0">
                <a:solidFill>
                  <a:schemeClr val="bg2"/>
                </a:solidFill>
                <a:latin typeface="+mn-lt"/>
              </a:rPr>
              <a:t>C</a:t>
            </a:r>
            <a:r>
              <a:rPr lang="en-GB" sz="2000" baseline="-25000" dirty="0" smtClean="0">
                <a:solidFill>
                  <a:schemeClr val="bg2"/>
                </a:solidFill>
                <a:latin typeface="+mn-lt"/>
              </a:rPr>
              <a:t>2</a:t>
            </a:r>
            <a:r>
              <a:rPr lang="en-GB" sz="2000" dirty="0" smtClean="0">
                <a:solidFill>
                  <a:schemeClr val="bg2"/>
                </a:solidFill>
                <a:latin typeface="+mn-lt"/>
              </a:rPr>
              <a:t>H</a:t>
            </a:r>
            <a:r>
              <a:rPr lang="en-GB" sz="2000" baseline="-25000" dirty="0" smtClean="0">
                <a:solidFill>
                  <a:schemeClr val="bg2"/>
                </a:solidFill>
                <a:latin typeface="+mn-lt"/>
              </a:rPr>
              <a:t>4</a:t>
            </a:r>
            <a:r>
              <a:rPr lang="en-GB" sz="2000" dirty="0" smtClean="0">
                <a:solidFill>
                  <a:schemeClr val="bg2"/>
                </a:solidFill>
                <a:latin typeface="+mn-lt"/>
              </a:rPr>
              <a:t>  (2800-3300 cm</a:t>
            </a:r>
            <a:r>
              <a:rPr lang="en-GB" sz="2000" baseline="30000" dirty="0" smtClean="0">
                <a:solidFill>
                  <a:schemeClr val="bg2"/>
                </a:solidFill>
                <a:latin typeface="+mn-lt"/>
              </a:rPr>
              <a:t>-1</a:t>
            </a:r>
            <a:r>
              <a:rPr lang="en-GB" sz="2000" dirty="0" smtClean="0">
                <a:solidFill>
                  <a:schemeClr val="bg2"/>
                </a:solidFill>
                <a:latin typeface="+mn-lt"/>
              </a:rPr>
              <a:t>) </a:t>
            </a:r>
            <a:endParaRPr lang="en-US" altLang="fr-FR" sz="2000" dirty="0">
              <a:solidFill>
                <a:schemeClr val="bg2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fr-FR" sz="18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7530376" y="1714781"/>
            <a:ext cx="41174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rgbClr val="0000CC"/>
                </a:solidFill>
                <a:latin typeface="+mn-lt"/>
              </a:rPr>
              <a:t>Laurent </a:t>
            </a:r>
            <a:r>
              <a:rPr lang="en-GB" sz="2000" b="1" dirty="0" err="1" smtClean="0">
                <a:solidFill>
                  <a:srgbClr val="0000CC"/>
                </a:solidFill>
                <a:latin typeface="+mn-lt"/>
              </a:rPr>
              <a:t>Manceron</a:t>
            </a:r>
            <a:r>
              <a:rPr lang="en-GB" sz="2000" b="1" dirty="0" smtClean="0">
                <a:solidFill>
                  <a:srgbClr val="0000CC"/>
                </a:solidFill>
                <a:latin typeface="+mn-lt"/>
              </a:rPr>
              <a:t> (Soleil) </a:t>
            </a:r>
          </a:p>
          <a:p>
            <a:pPr>
              <a:buNone/>
            </a:pPr>
            <a:r>
              <a:rPr lang="en-GB" sz="2000" dirty="0" smtClean="0">
                <a:solidFill>
                  <a:schemeClr val="bg2"/>
                </a:solidFill>
                <a:latin typeface="+mn-lt"/>
              </a:rPr>
              <a:t>C</a:t>
            </a:r>
            <a:r>
              <a:rPr lang="en-GB" sz="2000" baseline="-25000" dirty="0" smtClean="0">
                <a:solidFill>
                  <a:schemeClr val="bg2"/>
                </a:solidFill>
                <a:latin typeface="+mn-lt"/>
              </a:rPr>
              <a:t>2</a:t>
            </a:r>
            <a:r>
              <a:rPr lang="en-GB" sz="2000" dirty="0" smtClean="0">
                <a:solidFill>
                  <a:schemeClr val="bg2"/>
                </a:solidFill>
                <a:latin typeface="+mn-lt"/>
              </a:rPr>
              <a:t>H</a:t>
            </a:r>
            <a:r>
              <a:rPr lang="en-GB" sz="2000" baseline="-25000" dirty="0" smtClean="0">
                <a:solidFill>
                  <a:schemeClr val="bg2"/>
                </a:solidFill>
                <a:latin typeface="+mn-lt"/>
              </a:rPr>
              <a:t>4</a:t>
            </a:r>
            <a:r>
              <a:rPr lang="en-GB" sz="2000" dirty="0" smtClean="0">
                <a:solidFill>
                  <a:schemeClr val="bg2"/>
                </a:solidFill>
                <a:latin typeface="+mn-lt"/>
              </a:rPr>
              <a:t>  (5800-8050 cm</a:t>
            </a:r>
            <a:r>
              <a:rPr lang="en-GB" sz="2000" baseline="30000" dirty="0" smtClean="0">
                <a:solidFill>
                  <a:schemeClr val="bg2"/>
                </a:solidFill>
                <a:latin typeface="+mn-lt"/>
              </a:rPr>
              <a:t>-1</a:t>
            </a:r>
            <a:r>
              <a:rPr lang="en-GB" sz="2000" dirty="0" smtClean="0">
                <a:solidFill>
                  <a:schemeClr val="bg2"/>
                </a:solidFill>
                <a:latin typeface="+mn-lt"/>
              </a:rPr>
              <a:t>) 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7742717" y="4790594"/>
            <a:ext cx="27206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fr-FR" sz="2000" b="1" dirty="0" smtClean="0">
                <a:solidFill>
                  <a:srgbClr val="0000CC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GSMA</a:t>
            </a:r>
          </a:p>
          <a:p>
            <a:pPr>
              <a:spcBef>
                <a:spcPct val="0"/>
              </a:spcBef>
              <a:buNone/>
            </a:pPr>
            <a:r>
              <a:rPr lang="en-US" altLang="fr-FR" sz="2000" dirty="0" smtClean="0">
                <a:solidFill>
                  <a:schemeClr val="bg2"/>
                </a:solidFill>
                <a:latin typeface="+mn-lt"/>
                <a:ea typeface="Calibri Light" pitchFamily="34" charset="0"/>
                <a:cs typeface="Calibri Light" pitchFamily="34" charset="0"/>
              </a:rPr>
              <a:t>CH</a:t>
            </a:r>
            <a:r>
              <a:rPr lang="en-US" altLang="fr-FR" sz="2000" baseline="-25000" dirty="0" smtClean="0">
                <a:solidFill>
                  <a:schemeClr val="bg2"/>
                </a:solidFill>
                <a:latin typeface="+mn-lt"/>
                <a:ea typeface="Calibri Light" pitchFamily="34" charset="0"/>
                <a:cs typeface="Calibri Light" pitchFamily="34" charset="0"/>
              </a:rPr>
              <a:t>3</a:t>
            </a:r>
            <a:r>
              <a:rPr lang="en-US" altLang="fr-FR" sz="2000" dirty="0" smtClean="0">
                <a:solidFill>
                  <a:schemeClr val="bg2"/>
                </a:solidFill>
                <a:latin typeface="+mn-lt"/>
                <a:ea typeface="Calibri Light" pitchFamily="34" charset="0"/>
                <a:cs typeface="Calibri Light" pitchFamily="34" charset="0"/>
              </a:rPr>
              <a:t>D  </a:t>
            </a:r>
            <a:r>
              <a:rPr lang="en-GB" sz="2000" dirty="0" smtClean="0">
                <a:solidFill>
                  <a:schemeClr val="bg2"/>
                </a:solidFill>
                <a:latin typeface="+mn-lt"/>
              </a:rPr>
              <a:t>(5000-6200 cm</a:t>
            </a:r>
            <a:r>
              <a:rPr lang="en-GB" sz="2000" baseline="30000" dirty="0" smtClean="0">
                <a:solidFill>
                  <a:schemeClr val="bg2"/>
                </a:solidFill>
                <a:latin typeface="+mn-lt"/>
              </a:rPr>
              <a:t>-1</a:t>
            </a:r>
            <a:r>
              <a:rPr lang="en-GB" sz="2000" dirty="0" smtClean="0">
                <a:solidFill>
                  <a:schemeClr val="bg2"/>
                </a:solidFill>
                <a:latin typeface="+mn-lt"/>
              </a:rPr>
              <a:t>)</a:t>
            </a:r>
            <a:r>
              <a:rPr lang="en-US" altLang="fr-FR" sz="2000" dirty="0" smtClean="0">
                <a:solidFill>
                  <a:schemeClr val="bg2"/>
                </a:solidFill>
                <a:latin typeface="+mn-lt"/>
                <a:ea typeface="Calibri Light" pitchFamily="34" charset="0"/>
                <a:cs typeface="Calibri Light" pitchFamily="34" charset="0"/>
              </a:rPr>
              <a:t> </a:t>
            </a:r>
            <a:endParaRPr lang="fr-FR" altLang="fr-FR" sz="2000" dirty="0">
              <a:solidFill>
                <a:schemeClr val="bg2"/>
              </a:solidFill>
              <a:latin typeface="+mn-lt"/>
              <a:ea typeface="Calibri Light" pitchFamily="34" charset="0"/>
              <a:cs typeface="Calibri Light" pitchFamily="34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9E291F1D-DA41-464E-B3B8-36E57C9A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12" y="33952"/>
            <a:ext cx="10780776" cy="613283"/>
          </a:xfrm>
        </p:spPr>
        <p:txBody>
          <a:bodyPr/>
          <a:lstStyle/>
          <a:p>
            <a:pPr algn="ctr"/>
            <a:r>
              <a:rPr lang="en-US" dirty="0"/>
              <a:t>Détails expérimentaux</a:t>
            </a:r>
            <a:endParaRPr lang="ru-RU" dirty="0"/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7768448" y="5668173"/>
            <a:ext cx="41333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fr-FR" sz="2000" b="1" dirty="0" err="1" smtClean="0">
                <a:solidFill>
                  <a:srgbClr val="0000CC"/>
                </a:solidFill>
                <a:latin typeface="+mj-lt"/>
                <a:ea typeface="Calibri Light" pitchFamily="34" charset="0"/>
                <a:cs typeface="Calibri Light" pitchFamily="34" charset="0"/>
              </a:rPr>
              <a:t>LIPhy</a:t>
            </a:r>
            <a:r>
              <a:rPr lang="en-US" altLang="fr-FR" sz="2000" b="1" dirty="0" smtClean="0">
                <a:solidFill>
                  <a:srgbClr val="0000CC"/>
                </a:solidFill>
                <a:latin typeface="+mj-lt"/>
                <a:ea typeface="Calibri Light" pitchFamily="34" charset="0"/>
                <a:cs typeface="Calibri Light" pitchFamily="34" charset="0"/>
              </a:rPr>
              <a:t> </a:t>
            </a:r>
            <a:r>
              <a:rPr lang="en-US" altLang="fr-FR" sz="2000" dirty="0" smtClean="0">
                <a:solidFill>
                  <a:schemeClr val="bg2"/>
                </a:solidFill>
                <a:latin typeface="+mj-lt"/>
                <a:ea typeface="Calibri Light" pitchFamily="34" charset="0"/>
                <a:cs typeface="Calibri Light" pitchFamily="34" charset="0"/>
              </a:rPr>
              <a:t>(</a:t>
            </a:r>
            <a:r>
              <a:rPr lang="en-US" altLang="fr-FR" sz="2000" dirty="0" err="1" smtClean="0">
                <a:solidFill>
                  <a:schemeClr val="bg2"/>
                </a:solidFill>
                <a:latin typeface="+mj-lt"/>
                <a:ea typeface="Calibri Light" pitchFamily="34" charset="0"/>
                <a:cs typeface="Calibri Light" pitchFamily="34" charset="0"/>
              </a:rPr>
              <a:t>Spectroscopie</a:t>
            </a:r>
            <a:r>
              <a:rPr lang="en-US" altLang="fr-FR" sz="2000" dirty="0" smtClean="0">
                <a:solidFill>
                  <a:schemeClr val="bg2"/>
                </a:solidFill>
                <a:latin typeface="+mj-lt"/>
                <a:ea typeface="Calibri Light" pitchFamily="34" charset="0"/>
                <a:cs typeface="Calibri Light" pitchFamily="34" charset="0"/>
              </a:rPr>
              <a:t> à Diode Laser)</a:t>
            </a:r>
          </a:p>
          <a:p>
            <a:pPr>
              <a:spcBef>
                <a:spcPct val="0"/>
              </a:spcBef>
              <a:buNone/>
            </a:pPr>
            <a:r>
              <a:rPr lang="en-US" altLang="fr-FR" sz="2000" dirty="0" smtClean="0">
                <a:solidFill>
                  <a:schemeClr val="bg2"/>
                </a:solidFill>
                <a:latin typeface="+mj-lt"/>
                <a:ea typeface="Calibri Light" pitchFamily="34" charset="0"/>
                <a:cs typeface="Calibri Light" pitchFamily="34" charset="0"/>
              </a:rPr>
              <a:t>CH</a:t>
            </a:r>
            <a:r>
              <a:rPr lang="en-US" altLang="fr-FR" sz="2000" baseline="-25000" dirty="0" smtClean="0">
                <a:solidFill>
                  <a:schemeClr val="bg2"/>
                </a:solidFill>
                <a:latin typeface="+mj-lt"/>
                <a:ea typeface="Calibri Light" pitchFamily="34" charset="0"/>
                <a:cs typeface="Calibri Light" pitchFamily="34" charset="0"/>
              </a:rPr>
              <a:t>3</a:t>
            </a:r>
            <a:r>
              <a:rPr lang="en-US" altLang="fr-FR" sz="2000" dirty="0" smtClean="0">
                <a:solidFill>
                  <a:schemeClr val="bg2"/>
                </a:solidFill>
                <a:latin typeface="+mj-lt"/>
                <a:ea typeface="Calibri Light" pitchFamily="34" charset="0"/>
                <a:cs typeface="Calibri Light" pitchFamily="34" charset="0"/>
              </a:rPr>
              <a:t>D  </a:t>
            </a:r>
            <a:r>
              <a:rPr lang="en-GB" sz="2000" dirty="0" smtClean="0">
                <a:solidFill>
                  <a:schemeClr val="bg2"/>
                </a:solidFill>
                <a:latin typeface="+mj-lt"/>
              </a:rPr>
              <a:t>(6200-6600 cm</a:t>
            </a:r>
            <a:r>
              <a:rPr lang="en-GB" sz="2000" baseline="30000" dirty="0" smtClean="0">
                <a:solidFill>
                  <a:schemeClr val="bg2"/>
                </a:solidFill>
                <a:latin typeface="+mj-lt"/>
              </a:rPr>
              <a:t>-1</a:t>
            </a:r>
            <a:r>
              <a:rPr lang="en-GB" sz="2000" dirty="0" smtClean="0">
                <a:solidFill>
                  <a:schemeClr val="bg2"/>
                </a:solidFill>
                <a:latin typeface="+mj-lt"/>
              </a:rPr>
              <a:t>)</a:t>
            </a:r>
            <a:r>
              <a:rPr lang="en-US" altLang="fr-FR" sz="2000" dirty="0" smtClean="0">
                <a:solidFill>
                  <a:schemeClr val="bg2"/>
                </a:solidFill>
                <a:latin typeface="+mj-lt"/>
                <a:ea typeface="Calibri Light" pitchFamily="34" charset="0"/>
                <a:cs typeface="Calibri Light" pitchFamily="34" charset="0"/>
              </a:rPr>
              <a:t> </a:t>
            </a:r>
            <a:endParaRPr lang="fr-FR" altLang="fr-FR" sz="2000" dirty="0">
              <a:solidFill>
                <a:schemeClr val="bg2"/>
              </a:solidFill>
              <a:latin typeface="+mj-lt"/>
              <a:ea typeface="Calibri Light" pitchFamily="34" charset="0"/>
              <a:cs typeface="Calibri Light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729184" y="1099924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CA" sz="2400" b="1" dirty="0" smtClean="0">
                <a:solidFill>
                  <a:schemeClr val="bg1"/>
                </a:solidFill>
              </a:rPr>
              <a:t>C</a:t>
            </a:r>
            <a:r>
              <a:rPr lang="en-CA" sz="2400" b="1" baseline="-25000" dirty="0" smtClean="0">
                <a:solidFill>
                  <a:schemeClr val="bg1"/>
                </a:solidFill>
              </a:rPr>
              <a:t>2</a:t>
            </a:r>
            <a:r>
              <a:rPr lang="en-CA" sz="2400" b="1" dirty="0" smtClean="0">
                <a:solidFill>
                  <a:schemeClr val="bg1"/>
                </a:solidFill>
              </a:rPr>
              <a:t>H</a:t>
            </a:r>
            <a:r>
              <a:rPr lang="en-CA" sz="2400" b="1" baseline="-25000" dirty="0" smtClean="0">
                <a:solidFill>
                  <a:schemeClr val="bg1"/>
                </a:solidFill>
              </a:rPr>
              <a:t>4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891109" y="4043149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CA" sz="2400" b="1" dirty="0" smtClean="0">
                <a:solidFill>
                  <a:schemeClr val="bg1"/>
                </a:solidFill>
              </a:rPr>
              <a:t>CH</a:t>
            </a:r>
            <a:r>
              <a:rPr lang="en-CA" sz="2400" b="1" baseline="-25000" dirty="0" smtClean="0">
                <a:solidFill>
                  <a:schemeClr val="bg1"/>
                </a:solidFill>
              </a:rPr>
              <a:t>3</a:t>
            </a:r>
            <a:r>
              <a:rPr lang="en-CA" sz="2400" b="1" dirty="0" smtClean="0">
                <a:solidFill>
                  <a:schemeClr val="bg1"/>
                </a:solidFill>
              </a:rPr>
              <a:t>D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3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821076" y="6310959"/>
            <a:ext cx="2926080" cy="698519"/>
          </a:xfrm>
        </p:spPr>
        <p:txBody>
          <a:bodyPr/>
          <a:lstStyle/>
          <a:p>
            <a:r>
              <a:rPr lang="en-GB" sz="3600" dirty="0" smtClean="0">
                <a:solidFill>
                  <a:schemeClr val="tx1">
                    <a:lumMod val="50000"/>
                    <a:alpha val="20000"/>
                  </a:schemeClr>
                </a:solidFill>
              </a:rPr>
              <a:t>2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0539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10">
            <a:extLst>
              <a:ext uri="{FF2B5EF4-FFF2-40B4-BE49-F238E27FC236}">
                <a16:creationId xmlns:a16="http://schemas.microsoft.com/office/drawing/2014/main" id="{4B578266-7207-4274-864B-C726510394ED}"/>
              </a:ext>
            </a:extLst>
          </p:cNvPr>
          <p:cNvSpPr/>
          <p:nvPr/>
        </p:nvSpPr>
        <p:spPr>
          <a:xfrm>
            <a:off x="6384175" y="1036320"/>
            <a:ext cx="5807825" cy="5821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Image 18" descr="Graph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78423"/>
            <a:ext cx="6625244" cy="548788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91F1D-DA41-464E-B3B8-36E57C9A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12" y="33952"/>
            <a:ext cx="10780776" cy="613283"/>
          </a:xfrm>
        </p:spPr>
        <p:txBody>
          <a:bodyPr/>
          <a:lstStyle/>
          <a:p>
            <a:pPr algn="ctr"/>
            <a:r>
              <a:rPr lang="en-US" dirty="0" err="1" smtClean="0"/>
              <a:t>Liste</a:t>
            </a:r>
            <a:r>
              <a:rPr lang="en-US" dirty="0" smtClean="0"/>
              <a:t> de </a:t>
            </a:r>
            <a:r>
              <a:rPr lang="en-US" dirty="0" err="1" smtClean="0"/>
              <a:t>raies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86D02-A820-42A2-B3B9-5A525992D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7234" y="1033873"/>
            <a:ext cx="3644766" cy="64845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bg2">
                    <a:lumMod val="75000"/>
                  </a:schemeClr>
                </a:solidFill>
              </a:rPr>
              <a:t>Profil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</a:rPr>
              <a:t> de Voigt</a:t>
            </a:r>
            <a:endParaRPr lang="en-US" sz="40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C965DE-1E32-49F0-AFC1-5E135BDE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0000" y="5400000"/>
            <a:ext cx="2926080" cy="1397039"/>
          </a:xfrm>
        </p:spPr>
        <p:txBody>
          <a:bodyPr/>
          <a:lstStyle/>
          <a:p>
            <a:r>
              <a:rPr lang="en-GB" sz="3600" dirty="0" smtClean="0">
                <a:solidFill>
                  <a:schemeClr val="tx1">
                    <a:lumMod val="50000"/>
                    <a:alpha val="20000"/>
                  </a:schemeClr>
                </a:solidFill>
              </a:rPr>
              <a:t>3</a:t>
            </a:r>
            <a:endParaRPr lang="ru-RU" sz="3600" dirty="0">
              <a:solidFill>
                <a:schemeClr val="tx1">
                  <a:lumMod val="50000"/>
                  <a:alpha val="20000"/>
                </a:schemeClr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94D425D-8F60-4290-8DCC-1775B58DE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701D363-6303-4AD7-8C69-8425FD760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6C1D48F-80A7-48EB-AAD0-DBC2C14A02F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01826" y="4077072"/>
            <a:ext cx="4240323" cy="64556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fr-FR">
                <a:noFill/>
              </a:rPr>
              <a:t> </a:t>
            </a:r>
          </a:p>
        </p:txBody>
      </p:sp>
      <p:pic>
        <p:nvPicPr>
          <p:cNvPr id="3" name="Image 25">
            <a:extLst>
              <a:ext uri="{FF2B5EF4-FFF2-40B4-BE49-F238E27FC236}">
                <a16:creationId xmlns:a16="http://schemas.microsoft.com/office/drawing/2014/main" id="{36C5F4BD-0E34-32F6-4C18-3C2D068CFB6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96" y="1037230"/>
            <a:ext cx="8539738" cy="5819545"/>
          </a:xfrm>
          <a:prstGeom prst="rect">
            <a:avLst/>
          </a:prstGeom>
        </p:spPr>
      </p:pic>
      <p:sp>
        <p:nvSpPr>
          <p:cNvPr id="31" name="Rectangle 13">
            <a:extLst>
              <a:ext uri="{FF2B5EF4-FFF2-40B4-BE49-F238E27FC236}">
                <a16:creationId xmlns:a16="http://schemas.microsoft.com/office/drawing/2014/main" id="{696380BE-EA9A-4193-859C-D65083BC7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8927" y="2261375"/>
            <a:ext cx="2836525" cy="119272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1800" b="1" dirty="0" err="1" smtClean="0">
                <a:solidFill>
                  <a:srgbClr val="0070C0"/>
                </a:solidFill>
                <a:latin typeface="+mj-lt"/>
              </a:rPr>
              <a:t>Parametres</a:t>
            </a:r>
            <a:r>
              <a:rPr lang="fr-FR" altLang="fr-FR" sz="1800" b="1" dirty="0" smtClean="0">
                <a:solidFill>
                  <a:srgbClr val="0070C0"/>
                </a:solidFill>
                <a:latin typeface="+mj-lt"/>
              </a:rPr>
              <a:t> ajustés:</a:t>
            </a:r>
            <a:endParaRPr lang="fr-FR" altLang="fr-FR" sz="1800" b="1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fr-FR" altLang="fr-FR" sz="1800" dirty="0" smtClean="0">
                <a:solidFill>
                  <a:schemeClr val="bg1"/>
                </a:solidFill>
                <a:latin typeface="+mj-lt"/>
              </a:rPr>
              <a:t>Positions de raies</a:t>
            </a:r>
            <a:endParaRPr lang="fr-FR" altLang="fr-FR" sz="18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fr-FR" altLang="fr-FR" sz="1800" dirty="0" smtClean="0">
                <a:solidFill>
                  <a:schemeClr val="bg1"/>
                </a:solidFill>
                <a:latin typeface="+mj-lt"/>
              </a:rPr>
              <a:t>Intensités Intégrées</a:t>
            </a:r>
            <a:endParaRPr lang="fr-FR" altLang="fr-FR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696380BE-EA9A-4193-859C-D65083BC7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0151" y="3890150"/>
            <a:ext cx="3035802" cy="119272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1800" b="1" dirty="0" smtClean="0">
                <a:solidFill>
                  <a:srgbClr val="0070C0"/>
                </a:solidFill>
                <a:latin typeface="+mj-lt"/>
              </a:rPr>
              <a:t>Liste de raie:</a:t>
            </a:r>
          </a:p>
          <a:p>
            <a:pPr>
              <a:buFont typeface="Wingdings" pitchFamily="2" charset="2"/>
              <a:buChar char="Ø"/>
            </a:pPr>
            <a:r>
              <a:rPr lang="en-GB" sz="1800" b="1" dirty="0" smtClean="0">
                <a:solidFill>
                  <a:schemeClr val="bg1"/>
                </a:solidFill>
              </a:rPr>
              <a:t>C</a:t>
            </a:r>
            <a:r>
              <a:rPr lang="en-GB" sz="1800" b="1" baseline="-25000" dirty="0" smtClean="0">
                <a:solidFill>
                  <a:schemeClr val="bg1"/>
                </a:solidFill>
              </a:rPr>
              <a:t>2</a:t>
            </a:r>
            <a:r>
              <a:rPr lang="en-GB" sz="1800" b="1" dirty="0" smtClean="0">
                <a:solidFill>
                  <a:schemeClr val="bg1"/>
                </a:solidFill>
              </a:rPr>
              <a:t>H</a:t>
            </a:r>
            <a:r>
              <a:rPr lang="en-GB" sz="1800" b="1" baseline="-25000" dirty="0" smtClean="0">
                <a:solidFill>
                  <a:schemeClr val="bg1"/>
                </a:solidFill>
              </a:rPr>
              <a:t>4</a:t>
            </a:r>
            <a:r>
              <a:rPr lang="en-GB" sz="1800" b="1" dirty="0" smtClean="0">
                <a:solidFill>
                  <a:schemeClr val="bg1"/>
                </a:solidFill>
              </a:rPr>
              <a:t>:</a:t>
            </a:r>
          </a:p>
          <a:p>
            <a:pPr>
              <a:buNone/>
            </a:pPr>
            <a:r>
              <a:rPr lang="en-US" sz="1800" b="1" baseline="-25000" dirty="0" smtClean="0"/>
              <a:t> </a:t>
            </a:r>
            <a:r>
              <a:rPr lang="en-US" sz="1800" b="1" dirty="0" smtClean="0"/>
              <a:t>  </a:t>
            </a:r>
            <a:r>
              <a:rPr lang="en-US" sz="1800" b="1" dirty="0" smtClean="0">
                <a:solidFill>
                  <a:schemeClr val="bg1"/>
                </a:solidFill>
              </a:rPr>
              <a:t>6075-8000 cm</a:t>
            </a:r>
            <a:r>
              <a:rPr lang="en-US" sz="1800" b="1" baseline="30000" dirty="0" smtClean="0">
                <a:solidFill>
                  <a:schemeClr val="bg1"/>
                </a:solidFill>
              </a:rPr>
              <a:t>-1</a:t>
            </a:r>
            <a:r>
              <a:rPr lang="en-US" sz="1800" b="1" dirty="0" smtClean="0">
                <a:solidFill>
                  <a:schemeClr val="bg1"/>
                </a:solidFill>
              </a:rPr>
              <a:t>: </a:t>
            </a:r>
            <a:r>
              <a:rPr lang="en-US" sz="1800" b="1" dirty="0" smtClean="0">
                <a:solidFill>
                  <a:srgbClr val="C00000"/>
                </a:solidFill>
              </a:rPr>
              <a:t>32650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raies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GB" sz="1800" b="1" dirty="0" smtClean="0">
                <a:solidFill>
                  <a:schemeClr val="bg1"/>
                </a:solidFill>
              </a:rPr>
              <a:t>CH</a:t>
            </a:r>
            <a:r>
              <a:rPr lang="en-GB" sz="1800" b="1" baseline="-25000" dirty="0" smtClean="0">
                <a:solidFill>
                  <a:schemeClr val="bg1"/>
                </a:solidFill>
              </a:rPr>
              <a:t>3</a:t>
            </a:r>
            <a:r>
              <a:rPr lang="en-GB" sz="1800" b="1" dirty="0" smtClean="0">
                <a:solidFill>
                  <a:schemeClr val="bg1"/>
                </a:solidFill>
              </a:rPr>
              <a:t>D:</a:t>
            </a:r>
          </a:p>
          <a:p>
            <a:pPr>
              <a:buNone/>
            </a:pPr>
            <a:r>
              <a:rPr lang="en-US" sz="1800" b="1" baseline="-25000" dirty="0" smtClean="0"/>
              <a:t> </a:t>
            </a:r>
            <a:r>
              <a:rPr lang="en-US" sz="1800" b="1" dirty="0" smtClean="0"/>
              <a:t>  </a:t>
            </a:r>
            <a:r>
              <a:rPr lang="en-US" sz="1800" b="1" dirty="0" smtClean="0">
                <a:solidFill>
                  <a:schemeClr val="bg1"/>
                </a:solidFill>
              </a:rPr>
              <a:t>5000-6100 cm</a:t>
            </a:r>
            <a:r>
              <a:rPr lang="en-US" sz="1800" b="1" baseline="30000" dirty="0" smtClean="0">
                <a:solidFill>
                  <a:schemeClr val="bg1"/>
                </a:solidFill>
              </a:rPr>
              <a:t>-1</a:t>
            </a:r>
            <a:r>
              <a:rPr lang="en-US" sz="1800" b="1" dirty="0" smtClean="0">
                <a:solidFill>
                  <a:schemeClr val="bg1"/>
                </a:solidFill>
              </a:rPr>
              <a:t>: </a:t>
            </a:r>
            <a:r>
              <a:rPr lang="en-US" sz="1800" b="1" dirty="0" smtClean="0">
                <a:solidFill>
                  <a:srgbClr val="C00000"/>
                </a:solidFill>
              </a:rPr>
              <a:t>28000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raies</a:t>
            </a:r>
            <a:endParaRPr lang="en-US" sz="1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6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2" y="1036320"/>
            <a:ext cx="8634677" cy="5818031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849651" y="5457312"/>
            <a:ext cx="2926080" cy="1397039"/>
          </a:xfrm>
        </p:spPr>
        <p:txBody>
          <a:bodyPr/>
          <a:lstStyle/>
          <a:p>
            <a:r>
              <a:rPr lang="en-GB" sz="3600" dirty="0" smtClean="0">
                <a:solidFill>
                  <a:schemeClr val="tx1">
                    <a:lumMod val="50000"/>
                  </a:schemeClr>
                </a:solidFill>
              </a:rPr>
              <a:t>4</a:t>
            </a:r>
            <a:endParaRPr lang="ru-RU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E291F1D-DA41-464E-B3B8-36E57C9A8D86}"/>
              </a:ext>
            </a:extLst>
          </p:cNvPr>
          <p:cNvSpPr txBox="1">
            <a:spLocks/>
          </p:cNvSpPr>
          <p:nvPr/>
        </p:nvSpPr>
        <p:spPr>
          <a:xfrm>
            <a:off x="705612" y="33952"/>
            <a:ext cx="10780776" cy="6132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-12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Procédure</a:t>
            </a:r>
            <a:r>
              <a:rPr kumimoji="0" lang="en-GB" sz="3200" b="0" i="0" u="none" strike="noStrike" kern="1200" cap="none" spc="-1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GB" sz="3200" b="0" i="0" u="none" strike="noStrike" kern="1200" cap="none" spc="-12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d’attribution</a:t>
            </a:r>
            <a:endParaRPr kumimoji="0" lang="ru-RU" sz="3200" b="0" i="0" u="none" strike="noStrike" kern="1200" cap="none" spc="-12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914" y="739885"/>
            <a:ext cx="5577840" cy="4419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 13">
            <a:extLst>
              <a:ext uri="{FF2B5EF4-FFF2-40B4-BE49-F238E27FC236}">
                <a16:creationId xmlns:a16="http://schemas.microsoft.com/office/drawing/2014/main" id="{696380BE-EA9A-4193-859C-D65083BC7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2507" y="1546225"/>
            <a:ext cx="151818" cy="4673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3600">
              <a:solidFill>
                <a:srgbClr val="32946A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25"/>
          <p:cNvSpPr txBox="1"/>
          <p:nvPr/>
        </p:nvSpPr>
        <p:spPr>
          <a:xfrm>
            <a:off x="11362927" y="0"/>
            <a:ext cx="829073" cy="52322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b="1" dirty="0" smtClean="0"/>
              <a:t>C</a:t>
            </a:r>
            <a:r>
              <a:rPr lang="en-GB" sz="2800" b="1" baseline="-25000" dirty="0" smtClean="0"/>
              <a:t>2</a:t>
            </a:r>
            <a:r>
              <a:rPr lang="en-GB" sz="2800" b="1" dirty="0" smtClean="0"/>
              <a:t>H</a:t>
            </a:r>
            <a:r>
              <a:rPr lang="en-GB" sz="2800" b="1" baseline="-25000" dirty="0" smtClean="0"/>
              <a:t>4</a:t>
            </a:r>
            <a:endParaRPr lang="en-US" sz="28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91F1D-DA41-464E-B3B8-36E57C9A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195" y="95148"/>
            <a:ext cx="10780776" cy="613283"/>
          </a:xfrm>
        </p:spPr>
        <p:txBody>
          <a:bodyPr/>
          <a:lstStyle/>
          <a:p>
            <a:pPr algn="ctr"/>
            <a:r>
              <a:rPr lang="en-US" dirty="0" err="1" smtClean="0"/>
              <a:t>Méthode</a:t>
            </a:r>
            <a:r>
              <a:rPr lang="en-US" dirty="0" smtClean="0"/>
              <a:t> LSCD</a:t>
            </a:r>
            <a:endParaRPr lang="ru-RU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94D425D-8F60-4290-8DCC-1775B58DE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701D363-6303-4AD7-8C69-8425FD760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71464A-060C-4050-8698-81D1A6541C3B}"/>
              </a:ext>
            </a:extLst>
          </p:cNvPr>
          <p:cNvSpPr txBox="1"/>
          <p:nvPr/>
        </p:nvSpPr>
        <p:spPr>
          <a:xfrm>
            <a:off x="5545055" y="5585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7AD0D8-401C-428B-8F69-A820BC1E7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26">
            <a:extLst>
              <a:ext uri="{FF2B5EF4-FFF2-40B4-BE49-F238E27FC236}">
                <a16:creationId xmlns:a16="http://schemas.microsoft.com/office/drawing/2014/main" id="{C5022000-E045-45F5-8E08-109CD454D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6548" y="25329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" name="Номер слайда 4">
            <a:extLst>
              <a:ext uri="{FF2B5EF4-FFF2-40B4-BE49-F238E27FC236}">
                <a16:creationId xmlns:a16="http://schemas.microsoft.com/office/drawing/2014/main" id="{0E2448F7-C250-4251-A09C-34D48DED8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0000" y="5400000"/>
            <a:ext cx="2926080" cy="1397039"/>
          </a:xfrm>
        </p:spPr>
        <p:txBody>
          <a:bodyPr/>
          <a:lstStyle/>
          <a:p>
            <a:r>
              <a:rPr lang="en-GB" sz="3600" dirty="0" smtClean="0"/>
              <a:t>5</a:t>
            </a:r>
            <a:endParaRPr lang="ru-RU" sz="3600" dirty="0"/>
          </a:p>
        </p:txBody>
      </p:sp>
      <p:pic>
        <p:nvPicPr>
          <p:cNvPr id="118" name="Image 117" descr="cap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6178"/>
            <a:ext cx="8142571" cy="5831822"/>
          </a:xfrm>
          <a:prstGeom prst="rect">
            <a:avLst/>
          </a:prstGeom>
        </p:spPr>
      </p:pic>
      <p:sp>
        <p:nvSpPr>
          <p:cNvPr id="119" name="ZoneTexte 118"/>
          <p:cNvSpPr txBox="1"/>
          <p:nvPr/>
        </p:nvSpPr>
        <p:spPr>
          <a:xfrm>
            <a:off x="1423854" y="1365276"/>
            <a:ext cx="330081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 err="1" smtClean="0">
                <a:latin typeface="+mj-lt"/>
              </a:rPr>
              <a:t>Calcul</a:t>
            </a:r>
            <a:r>
              <a:rPr lang="en-CA" dirty="0" smtClean="0">
                <a:latin typeface="+mj-lt"/>
              </a:rPr>
              <a:t> </a:t>
            </a:r>
            <a:r>
              <a:rPr lang="en-CA" dirty="0" err="1" smtClean="0"/>
              <a:t>variationnel</a:t>
            </a:r>
            <a:endParaRPr lang="en-CA" dirty="0">
              <a:latin typeface="+mj-lt"/>
            </a:endParaRPr>
          </a:p>
        </p:txBody>
      </p:sp>
      <p:sp>
        <p:nvSpPr>
          <p:cNvPr id="120" name="Rectangle 13">
            <a:extLst>
              <a:ext uri="{FF2B5EF4-FFF2-40B4-BE49-F238E27FC236}">
                <a16:creationId xmlns:a16="http://schemas.microsoft.com/office/drawing/2014/main" id="{696380BE-EA9A-4193-859C-D65083BC7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691" y="2346451"/>
            <a:ext cx="4310047" cy="1477616"/>
          </a:xfrm>
          <a:prstGeom prst="rect">
            <a:avLst/>
          </a:prstGeom>
          <a:solidFill>
            <a:srgbClr val="C00000">
              <a:alpha val="13000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3600">
              <a:solidFill>
                <a:srgbClr val="32946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" name="Rectangle 13">
            <a:extLst>
              <a:ext uri="{FF2B5EF4-FFF2-40B4-BE49-F238E27FC236}">
                <a16:creationId xmlns:a16="http://schemas.microsoft.com/office/drawing/2014/main" id="{696380BE-EA9A-4193-859C-D65083BC7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691" y="3870627"/>
            <a:ext cx="4310047" cy="1415748"/>
          </a:xfrm>
          <a:prstGeom prst="rect">
            <a:avLst/>
          </a:prstGeom>
          <a:solidFill>
            <a:schemeClr val="accent2">
              <a:lumMod val="60000"/>
              <a:lumOff val="40000"/>
              <a:alpha val="13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3600">
              <a:solidFill>
                <a:srgbClr val="32946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" name="ZoneTexte 122"/>
          <p:cNvSpPr txBox="1"/>
          <p:nvPr/>
        </p:nvSpPr>
        <p:spPr>
          <a:xfrm>
            <a:off x="1423854" y="6388084"/>
            <a:ext cx="298355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Liste expérimentale </a:t>
            </a:r>
            <a:r>
              <a:rPr lang="fr-FR" dirty="0"/>
              <a:t>297 K</a:t>
            </a:r>
            <a:endParaRPr lang="en-CA" dirty="0"/>
          </a:p>
        </p:txBody>
      </p:sp>
      <p:grpSp>
        <p:nvGrpSpPr>
          <p:cNvPr id="9" name="Группа 20">
            <a:extLst>
              <a:ext uri="{FF2B5EF4-FFF2-40B4-BE49-F238E27FC236}">
                <a16:creationId xmlns:a16="http://schemas.microsoft.com/office/drawing/2014/main" id="{49C36144-C89D-00FD-05A3-63D77235ED64}"/>
              </a:ext>
            </a:extLst>
          </p:cNvPr>
          <p:cNvGrpSpPr/>
          <p:nvPr/>
        </p:nvGrpSpPr>
        <p:grpSpPr>
          <a:xfrm>
            <a:off x="8258175" y="1495424"/>
            <a:ext cx="3933825" cy="3940963"/>
            <a:chOff x="6320999" y="2199730"/>
            <a:chExt cx="4623924" cy="3469877"/>
          </a:xfrm>
        </p:grpSpPr>
        <p:grpSp>
          <p:nvGrpSpPr>
            <p:cNvPr id="11" name="Группа 7">
              <a:extLst>
                <a:ext uri="{FF2B5EF4-FFF2-40B4-BE49-F238E27FC236}">
                  <a16:creationId xmlns:a16="http://schemas.microsoft.com/office/drawing/2014/main" id="{7DA76823-78D9-97FA-5CC7-DEADC45E291A}"/>
                </a:ext>
              </a:extLst>
            </p:cNvPr>
            <p:cNvGrpSpPr/>
            <p:nvPr/>
          </p:nvGrpSpPr>
          <p:grpSpPr>
            <a:xfrm>
              <a:off x="6320999" y="2199730"/>
              <a:ext cx="4623924" cy="3469877"/>
              <a:chOff x="5744738" y="1499983"/>
              <a:chExt cx="5307109" cy="3847066"/>
            </a:xfrm>
          </p:grpSpPr>
          <p:grpSp>
            <p:nvGrpSpPr>
              <p:cNvPr id="13" name="Группа 71">
                <a:extLst>
                  <a:ext uri="{FF2B5EF4-FFF2-40B4-BE49-F238E27FC236}">
                    <a16:creationId xmlns:a16="http://schemas.microsoft.com/office/drawing/2014/main" id="{74E914CB-088A-4A86-9BDF-914C95EDEE2C}"/>
                  </a:ext>
                </a:extLst>
              </p:cNvPr>
              <p:cNvGrpSpPr/>
              <p:nvPr/>
            </p:nvGrpSpPr>
            <p:grpSpPr>
              <a:xfrm>
                <a:off x="5744738" y="1499983"/>
                <a:ext cx="5307109" cy="3847066"/>
                <a:chOff x="5743313" y="1499360"/>
                <a:chExt cx="5307109" cy="3847066"/>
              </a:xfrm>
            </p:grpSpPr>
            <p:grpSp>
              <p:nvGrpSpPr>
                <p:cNvPr id="15" name="Группа 72">
                  <a:extLst>
                    <a:ext uri="{FF2B5EF4-FFF2-40B4-BE49-F238E27FC236}">
                      <a16:creationId xmlns:a16="http://schemas.microsoft.com/office/drawing/2014/main" id="{293CEE47-1BC1-26EE-FDE8-892CE02065C8}"/>
                    </a:ext>
                  </a:extLst>
                </p:cNvPr>
                <p:cNvGrpSpPr/>
                <p:nvPr/>
              </p:nvGrpSpPr>
              <p:grpSpPr>
                <a:xfrm>
                  <a:off x="5743313" y="1499360"/>
                  <a:ext cx="5307109" cy="3847066"/>
                  <a:chOff x="4761192" y="1459633"/>
                  <a:chExt cx="5119861" cy="3873235"/>
                </a:xfrm>
              </p:grpSpPr>
              <p:sp>
                <p:nvSpPr>
                  <p:cNvPr id="19" name="Надпись 2">
                    <a:extLst>
                      <a:ext uri="{FF2B5EF4-FFF2-40B4-BE49-F238E27FC236}">
                        <a16:creationId xmlns:a16="http://schemas.microsoft.com/office/drawing/2014/main" id="{80AE76A3-3BA1-C2B8-17BB-131CA19B6B8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94354" y="2113689"/>
                    <a:ext cx="352488" cy="4608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J’</a:t>
                    </a:r>
                    <a:endParaRPr lang="ru-RU" sz="1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20" name="Группа 77">
                    <a:extLst>
                      <a:ext uri="{FF2B5EF4-FFF2-40B4-BE49-F238E27FC236}">
                        <a16:creationId xmlns:a16="http://schemas.microsoft.com/office/drawing/2014/main" id="{E2E49C79-7AFA-C097-56E9-0B652A236915}"/>
                      </a:ext>
                    </a:extLst>
                  </p:cNvPr>
                  <p:cNvGrpSpPr/>
                  <p:nvPr/>
                </p:nvGrpSpPr>
                <p:grpSpPr>
                  <a:xfrm>
                    <a:off x="4761192" y="1459633"/>
                    <a:ext cx="5119861" cy="3873235"/>
                    <a:chOff x="4280722" y="1697095"/>
                    <a:chExt cx="5119861" cy="3873235"/>
                  </a:xfrm>
                </p:grpSpPr>
                <p:grpSp>
                  <p:nvGrpSpPr>
                    <p:cNvPr id="22" name="Группа 78">
                      <a:extLst>
                        <a:ext uri="{FF2B5EF4-FFF2-40B4-BE49-F238E27FC236}">
                          <a16:creationId xmlns:a16="http://schemas.microsoft.com/office/drawing/2014/main" id="{77154B83-DFE3-06D2-A965-E0FE9462B2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09967" y="1697095"/>
                      <a:ext cx="5090616" cy="3873235"/>
                      <a:chOff x="4912209" y="3224168"/>
                      <a:chExt cx="3189059" cy="2747368"/>
                    </a:xfrm>
                  </p:grpSpPr>
                  <p:grpSp>
                    <p:nvGrpSpPr>
                      <p:cNvPr id="30" name="Группа 91">
                        <a:extLst>
                          <a:ext uri="{FF2B5EF4-FFF2-40B4-BE49-F238E27FC236}">
                            <a16:creationId xmlns:a16="http://schemas.microsoft.com/office/drawing/2014/main" id="{2CF738B1-9522-AA6B-F151-F8778E57CF4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912209" y="3224168"/>
                        <a:ext cx="3189059" cy="2747368"/>
                        <a:chOff x="-6171" y="204928"/>
                        <a:chExt cx="3189059" cy="1904018"/>
                      </a:xfrm>
                    </p:grpSpPr>
                    <p:grpSp>
                      <p:nvGrpSpPr>
                        <p:cNvPr id="35" name="Группа 96">
                          <a:extLst>
                            <a:ext uri="{FF2B5EF4-FFF2-40B4-BE49-F238E27FC236}">
                              <a16:creationId xmlns:a16="http://schemas.microsoft.com/office/drawing/2014/main" id="{64F99DDC-6463-E3C8-C5BB-0517E920F68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66700" y="336198"/>
                          <a:ext cx="2916188" cy="1772748"/>
                          <a:chOff x="0" y="174273"/>
                          <a:chExt cx="2916188" cy="1772748"/>
                        </a:xfrm>
                      </p:grpSpPr>
                      <p:grpSp>
                        <p:nvGrpSpPr>
                          <p:cNvPr id="47" name="Группа 107">
                            <a:extLst>
                              <a:ext uri="{FF2B5EF4-FFF2-40B4-BE49-F238E27FC236}">
                                <a16:creationId xmlns:a16="http://schemas.microsoft.com/office/drawing/2014/main" id="{725DC8E3-F4AC-B5A8-8A99-423C8F2609B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0" y="174273"/>
                            <a:ext cx="2070735" cy="492477"/>
                            <a:chOff x="0" y="174273"/>
                            <a:chExt cx="2070735" cy="492477"/>
                          </a:xfrm>
                        </p:grpSpPr>
                        <p:grpSp>
                          <p:nvGrpSpPr>
                            <p:cNvPr id="51" name="Группа 111">
                              <a:extLst>
                                <a:ext uri="{FF2B5EF4-FFF2-40B4-BE49-F238E27FC236}">
                                  <a16:creationId xmlns:a16="http://schemas.microsoft.com/office/drawing/2014/main" id="{6BDE8D8C-7181-8DFA-5F36-01A1B6DC2734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0" y="174273"/>
                              <a:ext cx="2070735" cy="371475"/>
                              <a:chOff x="0" y="174273"/>
                              <a:chExt cx="2070735" cy="371475"/>
                            </a:xfrm>
                          </p:grpSpPr>
                          <p:cxnSp>
                            <p:nvCxnSpPr>
                              <p:cNvPr id="53" name="Прямая соединительная линия 113">
                                <a:extLst>
                                  <a:ext uri="{FF2B5EF4-FFF2-40B4-BE49-F238E27FC236}">
                                    <a16:creationId xmlns:a16="http://schemas.microsoft.com/office/drawing/2014/main" id="{24223228-A4CE-6383-90F3-4E63E9F8B045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9525" y="440973"/>
                                <a:ext cx="2051685" cy="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54" name="Прямая соединительная линия 114">
                                <a:extLst>
                                  <a:ext uri="{FF2B5EF4-FFF2-40B4-BE49-F238E27FC236}">
                                    <a16:creationId xmlns:a16="http://schemas.microsoft.com/office/drawing/2014/main" id="{69F01CB7-8BF4-9AEC-BE31-186CB447CAA8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19050" y="545748"/>
                                <a:ext cx="2051685" cy="0"/>
                              </a:xfrm>
                              <a:prstGeom prst="line">
                                <a:avLst/>
                              </a:prstGeom>
                              <a:ln w="635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55" name="Прямая соединительная линия 115">
                                <a:extLst>
                                  <a:ext uri="{FF2B5EF4-FFF2-40B4-BE49-F238E27FC236}">
                                    <a16:creationId xmlns:a16="http://schemas.microsoft.com/office/drawing/2014/main" id="{AAB0AC6C-E834-75CB-EBD3-0BBA07B3AFAC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9525" y="174273"/>
                                <a:ext cx="2051685" cy="0"/>
                              </a:xfrm>
                              <a:prstGeom prst="line">
                                <a:avLst/>
                              </a:prstGeom>
                              <a:ln w="635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56" name="Прямая соединительная линия 116">
                                <a:extLst>
                                  <a:ext uri="{FF2B5EF4-FFF2-40B4-BE49-F238E27FC236}">
                                    <a16:creationId xmlns:a16="http://schemas.microsoft.com/office/drawing/2014/main" id="{4062A068-7F46-2753-CCB6-E77D7D9A92CF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0" y="326672"/>
                                <a:ext cx="2051685" cy="0"/>
                              </a:xfrm>
                              <a:prstGeom prst="line">
                                <a:avLst/>
                              </a:prstGeom>
                              <a:ln w="635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cxnSp>
                          <p:nvCxnSpPr>
                            <p:cNvPr id="52" name="Прямая соединительная линия 112">
                              <a:extLst>
                                <a:ext uri="{FF2B5EF4-FFF2-40B4-BE49-F238E27FC236}">
                                  <a16:creationId xmlns:a16="http://schemas.microsoft.com/office/drawing/2014/main" id="{EF40F73D-0D33-7D1E-D037-A165688C5096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9525" y="666750"/>
                              <a:ext cx="2052000" cy="0"/>
                            </a:xfrm>
                            <a:prstGeom prst="line">
                              <a:avLst/>
                            </a:prstGeom>
                            <a:ln w="19050"/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48" name="Группа 108">
                            <a:extLst>
                              <a:ext uri="{FF2B5EF4-FFF2-40B4-BE49-F238E27FC236}">
                                <a16:creationId xmlns:a16="http://schemas.microsoft.com/office/drawing/2014/main" id="{485D80CA-E42C-EB7B-8C4B-2858B766CF9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997608" y="571500"/>
                            <a:ext cx="1918580" cy="1375521"/>
                            <a:chOff x="-1097892" y="0"/>
                            <a:chExt cx="1918580" cy="1375521"/>
                          </a:xfrm>
                        </p:grpSpPr>
                        <p:sp>
                          <p:nvSpPr>
                            <p:cNvPr id="49" name="Надпись 2">
                              <a:extLst>
                                <a:ext uri="{FF2B5EF4-FFF2-40B4-BE49-F238E27FC236}">
                                  <a16:creationId xmlns:a16="http://schemas.microsoft.com/office/drawing/2014/main" id="{3978A6E3-BF6C-2C3B-5BFC-F319AF3CAC7D}"/>
                                </a:ext>
                              </a:extLst>
                            </p:cNvPr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9050" y="0"/>
                              <a:ext cx="390525" cy="29527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91440" tIns="45720" rIns="91440" bIns="45720" anchor="t" anchorCtr="0">
                              <a:noAutofit/>
                            </a:bodyPr>
                            <a:lstStyle/>
                            <a:p>
                              <a:pPr>
                                <a:lnSpc>
                                  <a:spcPct val="107000"/>
                                </a:lnSpc>
                                <a:spcAft>
                                  <a:spcPts val="800"/>
                                </a:spcAft>
                              </a:pPr>
                              <a:r>
                                <a:rPr lang="en-US" sz="1400" dirty="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V</a:t>
                              </a:r>
                              <a:r>
                                <a:rPr lang="en-US" sz="1400" baseline="-25000" dirty="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up</a:t>
                              </a:r>
                              <a:endParaRPr lang="ru-RU" sz="1400" dirty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0" name="Надпись 2">
                              <a:extLst>
                                <a:ext uri="{FF2B5EF4-FFF2-40B4-BE49-F238E27FC236}">
                                  <a16:creationId xmlns:a16="http://schemas.microsoft.com/office/drawing/2014/main" id="{86E7EAE6-DF66-532D-4B64-06A74757E897}"/>
                                </a:ext>
                              </a:extLst>
                            </p:cNvPr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-1097892" y="1080246"/>
                              <a:ext cx="1918580" cy="29527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91440" tIns="45720" rIns="91440" bIns="45720" anchor="t" anchorCtr="0">
                              <a:noAutofit/>
                            </a:bodyPr>
                            <a:lstStyle/>
                            <a:p>
                              <a:pPr>
                                <a:lnSpc>
                                  <a:spcPct val="107000"/>
                                </a:lnSpc>
                                <a:spcAft>
                                  <a:spcPts val="800"/>
                                </a:spcAft>
                              </a:pPr>
                              <a:r>
                                <a:rPr lang="en-US" sz="1400" dirty="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                    </a:t>
                              </a:r>
                              <a:r>
                                <a:rPr lang="en-US" sz="1400" dirty="0" smtClean="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               GS</a:t>
                              </a:r>
                            </a:p>
                            <a:p>
                              <a:pPr>
                                <a:lnSpc>
                                  <a:spcPct val="107000"/>
                                </a:lnSpc>
                                <a:spcAft>
                                  <a:spcPts val="800"/>
                                </a:spcAft>
                              </a:pPr>
                              <a:r>
                                <a:rPr lang="en-US" sz="1400" dirty="0" smtClean="0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        (0 0 0 0 0 0 0 0 0 0 0 0 )</a:t>
                              </a:r>
                              <a:endParaRPr lang="ru-RU" sz="1400" dirty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36" name="Группа 97">
                          <a:extLst>
                            <a:ext uri="{FF2B5EF4-FFF2-40B4-BE49-F238E27FC236}">
                              <a16:creationId xmlns:a16="http://schemas.microsoft.com/office/drawing/2014/main" id="{D5294587-88C6-4FD8-E820-0E4714B8A54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6171" y="204928"/>
                          <a:ext cx="2381706" cy="1680722"/>
                          <a:chOff x="-6172" y="204928"/>
                          <a:chExt cx="2382247" cy="1680722"/>
                        </a:xfrm>
                      </p:grpSpPr>
                      <p:grpSp>
                        <p:nvGrpSpPr>
                          <p:cNvPr id="37" name="Группа 98">
                            <a:extLst>
                              <a:ext uri="{FF2B5EF4-FFF2-40B4-BE49-F238E27FC236}">
                                <a16:creationId xmlns:a16="http://schemas.microsoft.com/office/drawing/2014/main" id="{A06884AC-4593-499C-3842-429F79B407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95275" y="1162050"/>
                            <a:ext cx="2080800" cy="723600"/>
                            <a:chOff x="0" y="0"/>
                            <a:chExt cx="2080575" cy="723900"/>
                          </a:xfrm>
                        </p:grpSpPr>
                        <p:grpSp>
                          <p:nvGrpSpPr>
                            <p:cNvPr id="40" name="Группа 100">
                              <a:extLst>
                                <a:ext uri="{FF2B5EF4-FFF2-40B4-BE49-F238E27FC236}">
                                  <a16:creationId xmlns:a16="http://schemas.microsoft.com/office/drawing/2014/main" id="{447679E5-6D2E-1EC1-2E5D-36EBFC664046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0" y="0"/>
                              <a:ext cx="2070735" cy="609600"/>
                              <a:chOff x="0" y="0"/>
                              <a:chExt cx="2070735" cy="609600"/>
                            </a:xfrm>
                          </p:grpSpPr>
                          <p:cxnSp>
                            <p:nvCxnSpPr>
                              <p:cNvPr id="42" name="Прямая соединительная линия 102">
                                <a:extLst>
                                  <a:ext uri="{FF2B5EF4-FFF2-40B4-BE49-F238E27FC236}">
                                    <a16:creationId xmlns:a16="http://schemas.microsoft.com/office/drawing/2014/main" id="{D487CF24-B969-6A55-1E2C-4528F1226E43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9525" y="0"/>
                                <a:ext cx="2052000" cy="0"/>
                              </a:xfrm>
                              <a:prstGeom prst="line">
                                <a:avLst/>
                              </a:prstGeom>
                              <a:ln w="6350">
                                <a:solidFill>
                                  <a:srgbClr val="FF0000"/>
                                </a:solidFill>
                              </a:ln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43" name="Прямая соединительная линия 103">
                                <a:extLst>
                                  <a:ext uri="{FF2B5EF4-FFF2-40B4-BE49-F238E27FC236}">
                                    <a16:creationId xmlns:a16="http://schemas.microsoft.com/office/drawing/2014/main" id="{7575114A-CA5C-7055-806E-C16464110847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0" y="190500"/>
                                <a:ext cx="2052000" cy="0"/>
                              </a:xfrm>
                              <a:prstGeom prst="line">
                                <a:avLst/>
                              </a:prstGeom>
                              <a:ln w="6350">
                                <a:solidFill>
                                  <a:srgbClr val="FF0000"/>
                                </a:solidFill>
                              </a:ln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44" name="Прямая соединительная линия 104">
                                <a:extLst>
                                  <a:ext uri="{FF2B5EF4-FFF2-40B4-BE49-F238E27FC236}">
                                    <a16:creationId xmlns:a16="http://schemas.microsoft.com/office/drawing/2014/main" id="{957FDE73-D676-43F4-F338-5B50CF15EE3F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0" y="352425"/>
                                <a:ext cx="2051685" cy="0"/>
                              </a:xfrm>
                              <a:prstGeom prst="line">
                                <a:avLst/>
                              </a:prstGeom>
                              <a:ln w="6350">
                                <a:solidFill>
                                  <a:srgbClr val="FF0000"/>
                                </a:solidFill>
                              </a:ln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45" name="Прямая соединительная линия 105">
                                <a:extLst>
                                  <a:ext uri="{FF2B5EF4-FFF2-40B4-BE49-F238E27FC236}">
                                    <a16:creationId xmlns:a16="http://schemas.microsoft.com/office/drawing/2014/main" id="{CBFC5DE1-156A-A108-FAD7-5B46D3DDE1E0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9525" y="495300"/>
                                <a:ext cx="2051685" cy="0"/>
                              </a:xfrm>
                              <a:prstGeom prst="line">
                                <a:avLst/>
                              </a:prstGeom>
                              <a:ln w="6350">
                                <a:solidFill>
                                  <a:srgbClr val="FF0000"/>
                                </a:solidFill>
                              </a:ln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46" name="Прямая соединительная линия 106">
                                <a:extLst>
                                  <a:ext uri="{FF2B5EF4-FFF2-40B4-BE49-F238E27FC236}">
                                    <a16:creationId xmlns:a16="http://schemas.microsoft.com/office/drawing/2014/main" id="{5DD27801-D1C6-A997-A573-73ED155EC87C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19050" y="609600"/>
                                <a:ext cx="2051685" cy="0"/>
                              </a:xfrm>
                              <a:prstGeom prst="line">
                                <a:avLst/>
                              </a:prstGeom>
                              <a:ln w="6350">
                                <a:solidFill>
                                  <a:srgbClr val="FF0000"/>
                                </a:solidFill>
                              </a:ln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cxnSp>
                          <p:nvCxnSpPr>
                            <p:cNvPr id="41" name="Прямая соединительная линия 101">
                              <a:extLst>
                                <a:ext uri="{FF2B5EF4-FFF2-40B4-BE49-F238E27FC236}">
                                  <a16:creationId xmlns:a16="http://schemas.microsoft.com/office/drawing/2014/main" id="{C9750390-9FD9-DD9D-9F97-481068692499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28575" y="723900"/>
                              <a:ext cx="2052000" cy="0"/>
                            </a:xfrm>
                            <a:prstGeom prst="line">
                              <a:avLst/>
                            </a:prstGeom>
                            <a:ln w="19050">
                              <a:solidFill>
                                <a:srgbClr val="FF0000"/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38" name="Надпись 2">
                            <a:extLst>
                              <a:ext uri="{FF2B5EF4-FFF2-40B4-BE49-F238E27FC236}">
                                <a16:creationId xmlns:a16="http://schemas.microsoft.com/office/drawing/2014/main" id="{6F8CAF04-097E-F466-58C7-38A605593F3B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6172" y="204928"/>
                            <a:ext cx="447744" cy="22895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>
                            <a:noAutofit/>
                          </a:bodyPr>
                          <a:lstStyle/>
                          <a:p>
                            <a:pPr>
                              <a:lnSpc>
                                <a:spcPct val="107000"/>
                              </a:lnSpc>
                              <a:spcAft>
                                <a:spcPts val="800"/>
                              </a:spcAft>
                            </a:pPr>
                            <a:r>
                              <a:rPr lang="en-US" sz="1400" dirty="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J’+…</a:t>
                            </a:r>
                            <a:endParaRPr lang="ru-RU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31" name="Группа 87">
                        <a:extLst>
                          <a:ext uri="{FF2B5EF4-FFF2-40B4-BE49-F238E27FC236}">
                            <a16:creationId xmlns:a16="http://schemas.microsoft.com/office/drawing/2014/main" id="{11FB5C61-4B43-468D-68CA-884B8DE67F1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913926" y="3811284"/>
                        <a:ext cx="361860" cy="1671065"/>
                        <a:chOff x="5913926" y="3811284"/>
                        <a:chExt cx="361860" cy="1671065"/>
                      </a:xfrm>
                    </p:grpSpPr>
                    <p:cxnSp>
                      <p:nvCxnSpPr>
                        <p:cNvPr id="32" name="Прямая со стрелкой 88">
                          <a:extLst>
                            <a:ext uri="{FF2B5EF4-FFF2-40B4-BE49-F238E27FC236}">
                              <a16:creationId xmlns:a16="http://schemas.microsoft.com/office/drawing/2014/main" id="{170FD011-8E04-C527-6AA3-EBC645A4E4C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6083776" y="3811284"/>
                          <a:ext cx="16251" cy="1492963"/>
                        </a:xfrm>
                        <a:prstGeom prst="straightConnector1">
                          <a:avLst/>
                        </a:prstGeom>
                        <a:ln w="127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3">
                          <a:schemeClr val="accent2"/>
                        </a:lnRef>
                        <a:fillRef idx="0">
                          <a:schemeClr val="accent2"/>
                        </a:fillRef>
                        <a:effectRef idx="2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" name="Прямая со стрелкой 89">
                          <a:extLst>
                            <a:ext uri="{FF2B5EF4-FFF2-40B4-BE49-F238E27FC236}">
                              <a16:creationId xmlns:a16="http://schemas.microsoft.com/office/drawing/2014/main" id="{61722745-B240-09C3-1A92-87BC2AC2992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6260035" y="3811284"/>
                          <a:ext cx="15751" cy="1671065"/>
                        </a:xfrm>
                        <a:prstGeom prst="straightConnector1">
                          <a:avLst/>
                        </a:prstGeom>
                        <a:ln w="127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3">
                          <a:schemeClr val="accent2"/>
                        </a:lnRef>
                        <a:fillRef idx="0">
                          <a:schemeClr val="accent2"/>
                        </a:fillRef>
                        <a:effectRef idx="2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" name="Прямая со стрелкой 90">
                          <a:extLst>
                            <a:ext uri="{FF2B5EF4-FFF2-40B4-BE49-F238E27FC236}">
                              <a16:creationId xmlns:a16="http://schemas.microsoft.com/office/drawing/2014/main" id="{6F8D750D-9952-8B6D-F6BF-07C1AA3ABB4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5913926" y="3811284"/>
                          <a:ext cx="10941" cy="1286890"/>
                        </a:xfrm>
                        <a:prstGeom prst="straightConnector1">
                          <a:avLst/>
                        </a:prstGeom>
                        <a:ln w="1270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3">
                          <a:schemeClr val="accent2"/>
                        </a:lnRef>
                        <a:fillRef idx="0">
                          <a:schemeClr val="accent2"/>
                        </a:fillRef>
                        <a:effectRef idx="2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23" name="Надпись 2">
                      <a:extLst>
                        <a:ext uri="{FF2B5EF4-FFF2-40B4-BE49-F238E27FC236}">
                          <a16:creationId xmlns:a16="http://schemas.microsoft.com/office/drawing/2014/main" id="{F1E6309E-F180-F08A-F584-E98C514974F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00775" y="4741654"/>
                      <a:ext cx="599783" cy="41977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J-1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" name="Надпись 2">
                      <a:extLst>
                        <a:ext uri="{FF2B5EF4-FFF2-40B4-BE49-F238E27FC236}">
                          <a16:creationId xmlns:a16="http://schemas.microsoft.com/office/drawing/2014/main" id="{F3903E2D-9950-048D-1858-66A38728D60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89750" y="2050579"/>
                      <a:ext cx="1049790" cy="3999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J’+1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5" name="Надпись 2">
                      <a:extLst>
                        <a:ext uri="{FF2B5EF4-FFF2-40B4-BE49-F238E27FC236}">
                          <a16:creationId xmlns:a16="http://schemas.microsoft.com/office/drawing/2014/main" id="{C5E37407-61E7-7072-7812-332946318DD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00826" y="2560918"/>
                      <a:ext cx="736098" cy="41977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J’-1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7" name="Надпись 2">
                      <a:extLst>
                        <a:ext uri="{FF2B5EF4-FFF2-40B4-BE49-F238E27FC236}">
                          <a16:creationId xmlns:a16="http://schemas.microsoft.com/office/drawing/2014/main" id="{DB046173-01D6-E445-AB74-E8AAC077460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55103" y="4500830"/>
                      <a:ext cx="370869" cy="37184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8" name="Надпись 2">
                      <a:extLst>
                        <a:ext uri="{FF2B5EF4-FFF2-40B4-BE49-F238E27FC236}">
                          <a16:creationId xmlns:a16="http://schemas.microsoft.com/office/drawing/2014/main" id="{0B5B36B1-ED19-BC3B-81F0-E2F4F2A239C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80722" y="4183899"/>
                      <a:ext cx="644631" cy="4568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J+1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9" name="Надпись 2">
                      <a:extLst>
                        <a:ext uri="{FF2B5EF4-FFF2-40B4-BE49-F238E27FC236}">
                          <a16:creationId xmlns:a16="http://schemas.microsoft.com/office/drawing/2014/main" id="{7F7DDF09-9F9F-AD31-D608-18FAE37C817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00777" y="3851010"/>
                      <a:ext cx="656420" cy="39340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J+2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83E8A7B-0D71-6B75-986A-4CDEF30C5080}"/>
                    </a:ext>
                  </a:extLst>
                </p:cNvPr>
                <p:cNvSpPr txBox="1"/>
                <p:nvPr/>
              </p:nvSpPr>
              <p:spPr>
                <a:xfrm>
                  <a:off x="7875831" y="4610278"/>
                  <a:ext cx="322341" cy="3412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R</a:t>
                  </a:r>
                  <a:endParaRPr lang="ru-RU" sz="1400" dirty="0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FAE3B91-4F27-449F-C14F-9CE871FF3E2A}"/>
                    </a:ext>
                  </a:extLst>
                </p:cNvPr>
                <p:cNvSpPr txBox="1"/>
                <p:nvPr/>
              </p:nvSpPr>
              <p:spPr>
                <a:xfrm>
                  <a:off x="7250391" y="4114706"/>
                  <a:ext cx="316823" cy="3412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P</a:t>
                  </a:r>
                  <a:endParaRPr lang="ru-RU" sz="1400" dirty="0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D4F7112-1E03-DD61-6A61-FD0A930F9837}"/>
                    </a:ext>
                  </a:extLst>
                </p:cNvPr>
                <p:cNvSpPr txBox="1"/>
                <p:nvPr/>
              </p:nvSpPr>
              <p:spPr>
                <a:xfrm>
                  <a:off x="7551265" y="4378611"/>
                  <a:ext cx="349940" cy="3412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Q</a:t>
                  </a:r>
                  <a:endParaRPr lang="ru-RU" sz="1400" dirty="0"/>
                </a:p>
              </p:txBody>
            </p:sp>
          </p:grpSp>
          <p:sp>
            <p:nvSpPr>
              <p:cNvPr id="14" name="Надпись 2">
                <a:extLst>
                  <a:ext uri="{FF2B5EF4-FFF2-40B4-BE49-F238E27FC236}">
                    <a16:creationId xmlns:a16="http://schemas.microsoft.com/office/drawing/2014/main" id="{A701000E-1F3F-EDC9-1864-046E8528EC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75054" y="3259465"/>
                <a:ext cx="680428" cy="390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J+…</a:t>
                </a:r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313E298-88B3-29EA-2E4A-6E6490C0C9F9}"/>
                </a:ext>
              </a:extLst>
            </p:cNvPr>
            <p:cNvSpPr txBox="1"/>
            <p:nvPr/>
          </p:nvSpPr>
          <p:spPr>
            <a:xfrm>
              <a:off x="9801510" y="2761472"/>
              <a:ext cx="397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E</a:t>
              </a:r>
              <a:r>
                <a:rPr lang="en-US" sz="1400" b="1" baseline="-25000" dirty="0"/>
                <a:t>up</a:t>
              </a:r>
              <a:endParaRPr lang="ru-RU" sz="1400" b="1" baseline="-25000" dirty="0"/>
            </a:p>
          </p:txBody>
        </p:sp>
      </p:grpSp>
      <p:cxnSp>
        <p:nvCxnSpPr>
          <p:cNvPr id="57" name="Прямая соединительная линия 114">
            <a:extLst>
              <a:ext uri="{FF2B5EF4-FFF2-40B4-BE49-F238E27FC236}">
                <a16:creationId xmlns:a16="http://schemas.microsoft.com/office/drawing/2014/main" id="{E32AE42C-1A75-D6C5-C7EE-79168A6B61AE}"/>
              </a:ext>
            </a:extLst>
          </p:cNvPr>
          <p:cNvCxnSpPr/>
          <p:nvPr/>
        </p:nvCxnSpPr>
        <p:spPr>
          <a:xfrm>
            <a:off x="8817017" y="2990163"/>
            <a:ext cx="2394264" cy="0"/>
          </a:xfrm>
          <a:prstGeom prst="line">
            <a:avLst/>
          </a:prstGeom>
          <a:ln w="63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114">
            <a:extLst>
              <a:ext uri="{FF2B5EF4-FFF2-40B4-BE49-F238E27FC236}">
                <a16:creationId xmlns:a16="http://schemas.microsoft.com/office/drawing/2014/main" id="{E32AE42C-1A75-D6C5-C7EE-79168A6B61AE}"/>
              </a:ext>
            </a:extLst>
          </p:cNvPr>
          <p:cNvCxnSpPr/>
          <p:nvPr/>
        </p:nvCxnSpPr>
        <p:spPr>
          <a:xfrm>
            <a:off x="8836067" y="3218763"/>
            <a:ext cx="2394264" cy="0"/>
          </a:xfrm>
          <a:prstGeom prst="line">
            <a:avLst/>
          </a:prstGeom>
          <a:ln w="63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6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 60" descr="cap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6320"/>
            <a:ext cx="12192000" cy="5821680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9286D02-A820-42A2-B3B9-5A525992D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0145" y="988931"/>
            <a:ext cx="11691215" cy="570359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6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600" dirty="0">
                <a:solidFill>
                  <a:schemeClr val="bg2">
                    <a:lumMod val="75000"/>
                  </a:schemeClr>
                </a:solidFill>
              </a:rPr>
            </a:b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94D425D-8F60-4290-8DCC-1775B58DE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701D363-6303-4AD7-8C69-8425FD760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71464A-060C-4050-8698-81D1A6541C3B}"/>
              </a:ext>
            </a:extLst>
          </p:cNvPr>
          <p:cNvSpPr txBox="1"/>
          <p:nvPr/>
        </p:nvSpPr>
        <p:spPr>
          <a:xfrm>
            <a:off x="5545055" y="5585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7AD0D8-401C-428B-8F69-A820BC1E7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" name="Номер слайда 4">
            <a:extLst>
              <a:ext uri="{FF2B5EF4-FFF2-40B4-BE49-F238E27FC236}">
                <a16:creationId xmlns:a16="http://schemas.microsoft.com/office/drawing/2014/main" id="{0E2448F7-C250-4251-A09C-34D48DED8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0000" y="5400000"/>
            <a:ext cx="2926080" cy="1397039"/>
          </a:xfrm>
        </p:spPr>
        <p:txBody>
          <a:bodyPr/>
          <a:lstStyle/>
          <a:p>
            <a:r>
              <a:rPr lang="en-GB" sz="3600" dirty="0" smtClean="0">
                <a:solidFill>
                  <a:schemeClr val="tx1"/>
                </a:solidFill>
              </a:rPr>
              <a:t>6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0" y="1025507"/>
            <a:ext cx="1813317" cy="58477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1600" b="1" dirty="0"/>
              <a:t>            </a:t>
            </a:r>
            <a:r>
              <a:rPr lang="en-CA" sz="1600" b="1" i="1" dirty="0"/>
              <a:t>J</a:t>
            </a:r>
            <a:r>
              <a:rPr lang="en-CA" sz="1600" b="1" dirty="0"/>
              <a:t>’   Sym    </a:t>
            </a:r>
            <a:r>
              <a:rPr lang="en-CA" sz="1600" b="1" i="1" dirty="0"/>
              <a:t>Ns</a:t>
            </a:r>
          </a:p>
          <a:p>
            <a:r>
              <a:rPr lang="en-CA" sz="1600" b="1" i="1" dirty="0"/>
              <a:t>     E</a:t>
            </a:r>
            <a:r>
              <a:rPr lang="en-CA" sz="1600" b="1" dirty="0"/>
              <a:t>’ (11    Au    836</a:t>
            </a:r>
            <a:r>
              <a:rPr lang="en-CA" sz="1600" b="1" dirty="0" smtClean="0"/>
              <a:t>)</a:t>
            </a:r>
            <a:endParaRPr lang="en-CA" sz="1600" b="1" dirty="0"/>
          </a:p>
        </p:txBody>
      </p:sp>
      <p:sp>
        <p:nvSpPr>
          <p:cNvPr id="73" name="Rectangle 13">
            <a:extLst>
              <a:ext uri="{FF2B5EF4-FFF2-40B4-BE49-F238E27FC236}">
                <a16:creationId xmlns:a16="http://schemas.microsoft.com/office/drawing/2014/main" id="{696380BE-EA9A-4193-859C-D65083BC7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05" y="3486150"/>
            <a:ext cx="763023" cy="229202"/>
          </a:xfrm>
          <a:prstGeom prst="rect">
            <a:avLst/>
          </a:prstGeom>
          <a:solidFill>
            <a:srgbClr val="99FF66">
              <a:alpha val="13000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3600">
              <a:solidFill>
                <a:srgbClr val="32946A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5572675" y="2343080"/>
            <a:ext cx="332509" cy="228600"/>
          </a:xfrm>
          <a:prstGeom prst="star5">
            <a:avLst/>
          </a:prstGeom>
          <a:noFill/>
          <a:ln w="28575">
            <a:solidFill>
              <a:srgbClr val="99FF66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5-Point Star 66"/>
          <p:cNvSpPr/>
          <p:nvPr/>
        </p:nvSpPr>
        <p:spPr>
          <a:xfrm>
            <a:off x="5516368" y="3902922"/>
            <a:ext cx="332509" cy="228600"/>
          </a:xfrm>
          <a:prstGeom prst="star5">
            <a:avLst/>
          </a:prstGeom>
          <a:noFill/>
          <a:ln w="28575">
            <a:solidFill>
              <a:srgbClr val="99FF66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843" y="2785956"/>
            <a:ext cx="814707" cy="1111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60913" y="1050710"/>
                <a:ext cx="1602618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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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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913" y="1050710"/>
                <a:ext cx="160261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5687568" y="2434520"/>
            <a:ext cx="86275" cy="70936"/>
          </a:xfrm>
          <a:prstGeom prst="ellipse">
            <a:avLst/>
          </a:prstGeom>
          <a:solidFill>
            <a:srgbClr val="99FF66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629656" y="3995096"/>
            <a:ext cx="86275" cy="70936"/>
          </a:xfrm>
          <a:prstGeom prst="ellipse">
            <a:avLst/>
          </a:prstGeom>
          <a:solidFill>
            <a:srgbClr val="99FF66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483535" y="1797170"/>
            <a:ext cx="2730684" cy="3693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CA" b="1" dirty="0" err="1">
                <a:solidFill>
                  <a:srgbClr val="00B050"/>
                </a:solidFill>
              </a:rPr>
              <a:t>Pos</a:t>
            </a:r>
            <a:r>
              <a:rPr lang="en-CA" b="1" baseline="-25000" dirty="0" err="1">
                <a:solidFill>
                  <a:srgbClr val="00B050"/>
                </a:solidFill>
              </a:rPr>
              <a:t>Exp</a:t>
            </a:r>
            <a:r>
              <a:rPr lang="en-CA" b="1" dirty="0" err="1">
                <a:solidFill>
                  <a:srgbClr val="00B050"/>
                </a:solidFill>
              </a:rPr>
              <a:t>-Pos</a:t>
            </a:r>
            <a:r>
              <a:rPr lang="en-CA" b="1" baseline="-25000" dirty="0" err="1">
                <a:solidFill>
                  <a:srgbClr val="00B050"/>
                </a:solidFill>
              </a:rPr>
              <a:t>Var</a:t>
            </a:r>
            <a:r>
              <a:rPr lang="en-CA" b="1" dirty="0">
                <a:solidFill>
                  <a:srgbClr val="00B050"/>
                </a:solidFill>
              </a:rPr>
              <a:t>= -0.64998 </a:t>
            </a:r>
            <a:r>
              <a:rPr lang="en-CA" b="1" dirty="0" smtClean="0">
                <a:solidFill>
                  <a:srgbClr val="00B050"/>
                </a:solidFill>
              </a:rPr>
              <a:t>cm</a:t>
            </a:r>
            <a:r>
              <a:rPr lang="en-CA" b="1" baseline="30000" dirty="0" smtClean="0">
                <a:solidFill>
                  <a:srgbClr val="00B050"/>
                </a:solidFill>
              </a:rPr>
              <a:t>-1</a:t>
            </a:r>
            <a:endParaRPr lang="en-CA" b="1" baseline="30000" dirty="0">
              <a:solidFill>
                <a:srgbClr val="00B050"/>
              </a:solidFill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9E291F1D-DA41-464E-B3B8-36E57C9A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195" y="95148"/>
            <a:ext cx="10780776" cy="613283"/>
          </a:xfrm>
        </p:spPr>
        <p:txBody>
          <a:bodyPr/>
          <a:lstStyle/>
          <a:p>
            <a:pPr algn="ctr"/>
            <a:r>
              <a:rPr lang="en-US" dirty="0" err="1" smtClean="0"/>
              <a:t>Méthode</a:t>
            </a:r>
            <a:r>
              <a:rPr lang="en-US" dirty="0" smtClean="0"/>
              <a:t> LSCD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65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25" grpId="0" animBg="1"/>
      <p:bldP spid="67" grpId="0" animBg="1"/>
      <p:bldP spid="33" grpId="0" animBg="1"/>
      <p:bldP spid="34" grpId="0" animBg="1"/>
      <p:bldP spid="86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 60" descr="cap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6320"/>
            <a:ext cx="12192000" cy="582168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91F1D-DA41-464E-B3B8-36E57C9A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12" y="33952"/>
            <a:ext cx="10780776" cy="613283"/>
          </a:xfrm>
        </p:spPr>
        <p:txBody>
          <a:bodyPr/>
          <a:lstStyle/>
          <a:p>
            <a:pPr algn="ctr"/>
            <a:r>
              <a:rPr lang="en-US" dirty="0" err="1" smtClean="0"/>
              <a:t>Méthode</a:t>
            </a:r>
            <a:r>
              <a:rPr lang="en-US" dirty="0" smtClean="0"/>
              <a:t> LSCD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86D02-A820-42A2-B3B9-5A525992D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0145" y="988931"/>
            <a:ext cx="11691215" cy="570359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6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600" dirty="0">
                <a:solidFill>
                  <a:schemeClr val="bg2">
                    <a:lumMod val="75000"/>
                  </a:schemeClr>
                </a:solidFill>
              </a:rPr>
            </a:b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94D425D-8F60-4290-8DCC-1775B58DE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701D363-6303-4AD7-8C69-8425FD760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71464A-060C-4050-8698-81D1A6541C3B}"/>
              </a:ext>
            </a:extLst>
          </p:cNvPr>
          <p:cNvSpPr txBox="1"/>
          <p:nvPr/>
        </p:nvSpPr>
        <p:spPr>
          <a:xfrm>
            <a:off x="5545055" y="5585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7AD0D8-401C-428B-8F69-A820BC1E7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26">
            <a:extLst>
              <a:ext uri="{FF2B5EF4-FFF2-40B4-BE49-F238E27FC236}">
                <a16:creationId xmlns:a16="http://schemas.microsoft.com/office/drawing/2014/main" id="{C5022000-E045-45F5-8E08-109CD454D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6548" y="25329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" name="Номер слайда 4">
            <a:extLst>
              <a:ext uri="{FF2B5EF4-FFF2-40B4-BE49-F238E27FC236}">
                <a16:creationId xmlns:a16="http://schemas.microsoft.com/office/drawing/2014/main" id="{0E2448F7-C250-4251-A09C-34D48DED8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0000" y="5400000"/>
            <a:ext cx="2926080" cy="1397039"/>
          </a:xfrm>
        </p:spPr>
        <p:txBody>
          <a:bodyPr/>
          <a:lstStyle/>
          <a:p>
            <a:r>
              <a:rPr lang="en-GB" sz="3600" dirty="0" smtClean="0">
                <a:solidFill>
                  <a:schemeClr val="tx1">
                    <a:lumMod val="95000"/>
                  </a:schemeClr>
                </a:solidFill>
              </a:rPr>
              <a:t>6</a:t>
            </a:r>
            <a:endParaRPr lang="ru-RU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4537193" y="1691638"/>
            <a:ext cx="2842894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b="1" dirty="0" err="1" smtClean="0"/>
              <a:t>Pos</a:t>
            </a:r>
            <a:r>
              <a:rPr lang="en-CA" b="1" baseline="-25000" dirty="0" err="1" smtClean="0"/>
              <a:t>Exp</a:t>
            </a:r>
            <a:r>
              <a:rPr lang="en-CA" b="1" dirty="0" err="1" smtClean="0"/>
              <a:t>-Pos</a:t>
            </a:r>
            <a:r>
              <a:rPr lang="en-CA" b="1" baseline="-25000" dirty="0" err="1" smtClean="0"/>
              <a:t>Var</a:t>
            </a:r>
            <a:r>
              <a:rPr lang="en-CA" b="1" dirty="0"/>
              <a:t>= -</a:t>
            </a:r>
            <a:r>
              <a:rPr lang="en-CA" b="1" dirty="0" smtClean="0"/>
              <a:t>0.64998 cm</a:t>
            </a:r>
            <a:r>
              <a:rPr lang="en-CA" b="1" baseline="30000" dirty="0" smtClean="0"/>
              <a:t>-1</a:t>
            </a:r>
          </a:p>
          <a:p>
            <a:pPr algn="ctr"/>
            <a:r>
              <a:rPr lang="en-CA" b="1" i="1" dirty="0"/>
              <a:t> E</a:t>
            </a:r>
            <a:r>
              <a:rPr lang="en-CA" b="1" dirty="0"/>
              <a:t>’ = </a:t>
            </a:r>
            <a:r>
              <a:rPr lang="en-CA" b="1" dirty="0" smtClean="0"/>
              <a:t>7228.37981</a:t>
            </a:r>
            <a:r>
              <a:rPr lang="en-CA" b="1" baseline="30000" dirty="0" smtClean="0"/>
              <a:t> </a:t>
            </a:r>
            <a:r>
              <a:rPr lang="en-CA" b="1" dirty="0" smtClean="0"/>
              <a:t> </a:t>
            </a:r>
            <a:endParaRPr lang="en-CA" b="1" dirty="0"/>
          </a:p>
        </p:txBody>
      </p:sp>
      <p:sp>
        <p:nvSpPr>
          <p:cNvPr id="73" name="Rectangle 13">
            <a:extLst>
              <a:ext uri="{FF2B5EF4-FFF2-40B4-BE49-F238E27FC236}">
                <a16:creationId xmlns:a16="http://schemas.microsoft.com/office/drawing/2014/main" id="{696380BE-EA9A-4193-859C-D65083BC7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465" y="3504439"/>
            <a:ext cx="736420" cy="171450"/>
          </a:xfrm>
          <a:prstGeom prst="rect">
            <a:avLst/>
          </a:prstGeom>
          <a:solidFill>
            <a:srgbClr val="99FF66">
              <a:alpha val="13000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3600">
              <a:solidFill>
                <a:srgbClr val="32946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2540251" y="2409519"/>
            <a:ext cx="257175" cy="228600"/>
          </a:xfrm>
          <a:prstGeom prst="star5">
            <a:avLst/>
          </a:prstGeom>
          <a:noFill/>
          <a:ln w="28575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oneTexte 78"/>
          <p:cNvSpPr txBox="1"/>
          <p:nvPr/>
        </p:nvSpPr>
        <p:spPr>
          <a:xfrm>
            <a:off x="1256257" y="1719808"/>
            <a:ext cx="2843449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b="1" dirty="0"/>
              <a:t> </a:t>
            </a:r>
            <a:r>
              <a:rPr lang="en-CA" b="1" dirty="0" err="1" smtClean="0"/>
              <a:t>Pos</a:t>
            </a:r>
            <a:r>
              <a:rPr lang="en-CA" b="1" baseline="-25000" dirty="0" err="1" smtClean="0"/>
              <a:t>Exp</a:t>
            </a:r>
            <a:r>
              <a:rPr lang="en-CA" b="1" dirty="0" err="1" smtClean="0"/>
              <a:t>-Pos</a:t>
            </a:r>
            <a:r>
              <a:rPr lang="en-CA" b="1" baseline="-25000" dirty="0" err="1" smtClean="0"/>
              <a:t>Var</a:t>
            </a:r>
            <a:r>
              <a:rPr lang="en-CA" b="1" dirty="0"/>
              <a:t>= </a:t>
            </a:r>
            <a:r>
              <a:rPr lang="en-CA" b="1" dirty="0" smtClean="0"/>
              <a:t>-0.65007 cm</a:t>
            </a:r>
            <a:r>
              <a:rPr lang="en-CA" b="1" baseline="30000" dirty="0" smtClean="0"/>
              <a:t>-1</a:t>
            </a:r>
          </a:p>
          <a:p>
            <a:r>
              <a:rPr lang="en-CA" b="1" i="1" dirty="0" smtClean="0"/>
              <a:t>          E</a:t>
            </a:r>
            <a:r>
              <a:rPr lang="en-CA" b="1" dirty="0" smtClean="0"/>
              <a:t>’ = 7228.3799</a:t>
            </a:r>
            <a:r>
              <a:rPr lang="en-CA" b="1" baseline="30000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7618875" y="1527013"/>
            <a:ext cx="276225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b="1" dirty="0"/>
              <a:t>RMS = </a:t>
            </a:r>
            <a:r>
              <a:rPr lang="en-CA" b="1" dirty="0" smtClean="0"/>
              <a:t>4*</a:t>
            </a:r>
            <a:r>
              <a:rPr lang="en-US" b="1" dirty="0" smtClean="0"/>
              <a:t>10</a:t>
            </a:r>
            <a:r>
              <a:rPr lang="en-US" b="1" baseline="30000" dirty="0" smtClean="0"/>
              <a:t>-3</a:t>
            </a:r>
            <a:r>
              <a:rPr lang="en-CA" b="1" dirty="0" smtClean="0"/>
              <a:t> </a:t>
            </a:r>
            <a:r>
              <a:rPr lang="en-CA" b="1" dirty="0"/>
              <a:t>cm</a:t>
            </a:r>
            <a:r>
              <a:rPr lang="en-CA" b="1" baseline="30000" dirty="0"/>
              <a:t>-1</a:t>
            </a:r>
            <a:endParaRPr lang="en-CA" b="1" dirty="0"/>
          </a:p>
          <a:p>
            <a:r>
              <a:rPr lang="en-CA" b="1" dirty="0"/>
              <a:t>     </a:t>
            </a:r>
            <a:r>
              <a:rPr lang="en-CA" b="1" dirty="0" smtClean="0"/>
              <a:t>Rapport des </a:t>
            </a:r>
            <a:r>
              <a:rPr lang="en-CA" b="1" dirty="0" err="1" smtClean="0"/>
              <a:t>intensités</a:t>
            </a:r>
            <a:r>
              <a:rPr lang="en-CA" b="1" dirty="0" smtClean="0"/>
              <a:t>=4</a:t>
            </a:r>
            <a:endParaRPr lang="en-CA" b="1" dirty="0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696380BE-EA9A-4193-859C-D65083BC7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2653" y="2350237"/>
            <a:ext cx="1933456" cy="969035"/>
          </a:xfrm>
          <a:prstGeom prst="rect">
            <a:avLst/>
          </a:prstGeom>
          <a:solidFill>
            <a:srgbClr val="C00000">
              <a:alpha val="13000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3600">
              <a:solidFill>
                <a:srgbClr val="32946A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2504884" y="4087368"/>
            <a:ext cx="257175" cy="228600"/>
          </a:xfrm>
          <a:prstGeom prst="star5">
            <a:avLst/>
          </a:prstGeom>
          <a:noFill/>
          <a:ln w="28575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5596560" y="2331872"/>
            <a:ext cx="257175" cy="228600"/>
          </a:xfrm>
          <a:prstGeom prst="star5">
            <a:avLst/>
          </a:prstGeom>
          <a:noFill/>
          <a:ln w="28575">
            <a:solidFill>
              <a:srgbClr val="99FF66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5590487" y="3910168"/>
            <a:ext cx="257175" cy="228600"/>
          </a:xfrm>
          <a:prstGeom prst="star5">
            <a:avLst/>
          </a:prstGeom>
          <a:noFill/>
          <a:ln w="28575">
            <a:solidFill>
              <a:srgbClr val="99FF66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ZoneTexte 68"/>
          <p:cNvSpPr txBox="1"/>
          <p:nvPr/>
        </p:nvSpPr>
        <p:spPr>
          <a:xfrm>
            <a:off x="0" y="1045614"/>
            <a:ext cx="2026517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b="1" dirty="0"/>
              <a:t>            </a:t>
            </a:r>
            <a:r>
              <a:rPr lang="en-CA" b="1" i="1" dirty="0"/>
              <a:t>J</a:t>
            </a:r>
            <a:r>
              <a:rPr lang="en-CA" b="1" dirty="0"/>
              <a:t>’   Sym    </a:t>
            </a:r>
            <a:r>
              <a:rPr lang="en-CA" b="1" i="1" dirty="0"/>
              <a:t>Ns</a:t>
            </a:r>
          </a:p>
          <a:p>
            <a:r>
              <a:rPr lang="en-CA" b="1" i="1" dirty="0"/>
              <a:t>     E</a:t>
            </a:r>
            <a:r>
              <a:rPr lang="en-CA" b="1" dirty="0"/>
              <a:t>’ (11    Au    836</a:t>
            </a:r>
            <a:r>
              <a:rPr lang="en-CA" b="1" dirty="0" smtClean="0"/>
              <a:t>)</a:t>
            </a: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960913" y="1050710"/>
                <a:ext cx="1602618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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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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913" y="1050710"/>
                <a:ext cx="160261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/>
          <p:cNvSpPr/>
          <p:nvPr/>
        </p:nvSpPr>
        <p:spPr>
          <a:xfrm>
            <a:off x="5687568" y="2425376"/>
            <a:ext cx="86275" cy="70936"/>
          </a:xfrm>
          <a:prstGeom prst="ellipse">
            <a:avLst/>
          </a:prstGeom>
          <a:solidFill>
            <a:srgbClr val="99FF66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687296" y="3998144"/>
            <a:ext cx="86275" cy="70936"/>
          </a:xfrm>
          <a:prstGeom prst="ellipse">
            <a:avLst/>
          </a:prstGeom>
          <a:solidFill>
            <a:srgbClr val="99FF66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633472" y="2507672"/>
            <a:ext cx="86275" cy="70936"/>
          </a:xfrm>
          <a:prstGeom prst="ellipse">
            <a:avLst/>
          </a:prstGeom>
          <a:solidFill>
            <a:srgbClr val="99FF66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596896" y="4190168"/>
            <a:ext cx="86275" cy="70936"/>
          </a:xfrm>
          <a:prstGeom prst="ellipse">
            <a:avLst/>
          </a:prstGeom>
          <a:solidFill>
            <a:srgbClr val="99FF66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6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22" grpId="0" animBg="1"/>
      <p:bldP spid="24" grpId="0" animBg="1"/>
      <p:bldP spid="30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 62" descr="cap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451" y="1045614"/>
            <a:ext cx="12191999" cy="581238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91F1D-DA41-464E-B3B8-36E57C9A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12" y="33952"/>
            <a:ext cx="10780776" cy="613283"/>
          </a:xfrm>
        </p:spPr>
        <p:txBody>
          <a:bodyPr/>
          <a:lstStyle/>
          <a:p>
            <a:pPr algn="ctr"/>
            <a:r>
              <a:rPr lang="en-US" dirty="0" err="1" smtClean="0"/>
              <a:t>Méthode</a:t>
            </a:r>
            <a:r>
              <a:rPr lang="en-US" dirty="0" smtClean="0"/>
              <a:t> LSCD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86D02-A820-42A2-B3B9-5A525992D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6933" y="1154402"/>
            <a:ext cx="11691215" cy="570359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6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1600" dirty="0">
                <a:solidFill>
                  <a:schemeClr val="bg2">
                    <a:lumMod val="75000"/>
                  </a:schemeClr>
                </a:solidFill>
              </a:rPr>
            </a:b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94D425D-8F60-4290-8DCC-1775B58DE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701D363-6303-4AD7-8C69-8425FD760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71464A-060C-4050-8698-81D1A6541C3B}"/>
              </a:ext>
            </a:extLst>
          </p:cNvPr>
          <p:cNvSpPr txBox="1"/>
          <p:nvPr/>
        </p:nvSpPr>
        <p:spPr>
          <a:xfrm>
            <a:off x="5545055" y="5585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7AD0D8-401C-428B-8F69-A820BC1E7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26">
            <a:extLst>
              <a:ext uri="{FF2B5EF4-FFF2-40B4-BE49-F238E27FC236}">
                <a16:creationId xmlns:a16="http://schemas.microsoft.com/office/drawing/2014/main" id="{C5022000-E045-45F5-8E08-109CD454D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6548" y="25329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" name="Номер слайда 4">
            <a:extLst>
              <a:ext uri="{FF2B5EF4-FFF2-40B4-BE49-F238E27FC236}">
                <a16:creationId xmlns:a16="http://schemas.microsoft.com/office/drawing/2014/main" id="{0E2448F7-C250-4251-A09C-34D48DED8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0000" y="5400000"/>
            <a:ext cx="2926080" cy="1397039"/>
          </a:xfrm>
        </p:spPr>
        <p:txBody>
          <a:bodyPr/>
          <a:lstStyle/>
          <a:p>
            <a:r>
              <a:rPr lang="en-GB" sz="3600" dirty="0" smtClean="0"/>
              <a:t>7</a:t>
            </a:r>
            <a:endParaRPr lang="ru-RU" sz="3600" dirty="0"/>
          </a:p>
        </p:txBody>
      </p:sp>
      <p:sp>
        <p:nvSpPr>
          <p:cNvPr id="99" name="ZoneTexte 78"/>
          <p:cNvSpPr txBox="1"/>
          <p:nvPr/>
        </p:nvSpPr>
        <p:spPr>
          <a:xfrm>
            <a:off x="3617131" y="3311413"/>
            <a:ext cx="1368756" cy="30777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1400" b="1" i="1" dirty="0" smtClean="0"/>
              <a:t>E</a:t>
            </a:r>
            <a:r>
              <a:rPr lang="en-CA" sz="1400" b="1" dirty="0" smtClean="0"/>
              <a:t>’ = 7383.49605</a:t>
            </a:r>
            <a:r>
              <a:rPr lang="en-CA" sz="1400" b="1" baseline="30000" dirty="0" smtClean="0"/>
              <a:t> </a:t>
            </a:r>
          </a:p>
        </p:txBody>
      </p:sp>
      <p:sp>
        <p:nvSpPr>
          <p:cNvPr id="101" name="ZoneTexte 68"/>
          <p:cNvSpPr txBox="1"/>
          <p:nvPr/>
        </p:nvSpPr>
        <p:spPr>
          <a:xfrm>
            <a:off x="0" y="1045614"/>
            <a:ext cx="1911101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b="1" dirty="0"/>
              <a:t>            </a:t>
            </a:r>
            <a:r>
              <a:rPr lang="en-CA" b="1" i="1" dirty="0"/>
              <a:t>J</a:t>
            </a:r>
            <a:r>
              <a:rPr lang="en-CA" b="1" dirty="0"/>
              <a:t>’   Sym    </a:t>
            </a:r>
            <a:r>
              <a:rPr lang="en-CA" b="1" i="1" dirty="0"/>
              <a:t>Ns</a:t>
            </a:r>
          </a:p>
          <a:p>
            <a:r>
              <a:rPr lang="en-CA" b="1" i="1" dirty="0"/>
              <a:t>     E</a:t>
            </a:r>
            <a:r>
              <a:rPr lang="en-CA" b="1" dirty="0"/>
              <a:t>’ </a:t>
            </a:r>
            <a:r>
              <a:rPr lang="en-CA" b="1" dirty="0" smtClean="0"/>
              <a:t>(5    </a:t>
            </a:r>
            <a:r>
              <a:rPr lang="en-CA" b="1" dirty="0"/>
              <a:t>Au    </a:t>
            </a:r>
            <a:r>
              <a:rPr lang="en-CA" b="1" dirty="0" smtClean="0"/>
              <a:t>424)</a:t>
            </a: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3960913" y="1050710"/>
                <a:ext cx="1602618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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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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913" y="1050710"/>
                <a:ext cx="160261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ZoneTexte 78"/>
          <p:cNvSpPr txBox="1"/>
          <p:nvPr/>
        </p:nvSpPr>
        <p:spPr>
          <a:xfrm>
            <a:off x="4617130" y="3638383"/>
            <a:ext cx="1368756" cy="30777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1400" b="1" i="1" dirty="0" smtClean="0"/>
              <a:t>E</a:t>
            </a:r>
            <a:r>
              <a:rPr lang="en-CA" sz="1400" b="1" dirty="0" smtClean="0"/>
              <a:t>’ = 7383.49568</a:t>
            </a:r>
            <a:r>
              <a:rPr lang="en-CA" sz="1400" b="1" baseline="30000" dirty="0" smtClean="0"/>
              <a:t> </a:t>
            </a:r>
          </a:p>
        </p:txBody>
      </p:sp>
      <p:sp>
        <p:nvSpPr>
          <p:cNvPr id="118" name="ZoneTexte 78"/>
          <p:cNvSpPr txBox="1"/>
          <p:nvPr/>
        </p:nvSpPr>
        <p:spPr>
          <a:xfrm>
            <a:off x="5655054" y="3944785"/>
            <a:ext cx="1368756" cy="30777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1400" b="1" i="1" dirty="0" smtClean="0"/>
              <a:t>E</a:t>
            </a:r>
            <a:r>
              <a:rPr lang="en-CA" sz="1400" b="1" dirty="0" smtClean="0"/>
              <a:t>’ = 7383.49629</a:t>
            </a:r>
            <a:r>
              <a:rPr lang="en-CA" sz="1400" b="1" baseline="30000" dirty="0" smtClean="0"/>
              <a:t> </a:t>
            </a:r>
          </a:p>
        </p:txBody>
      </p:sp>
      <p:sp>
        <p:nvSpPr>
          <p:cNvPr id="119" name="ZoneTexte 78"/>
          <p:cNvSpPr txBox="1"/>
          <p:nvPr/>
        </p:nvSpPr>
        <p:spPr>
          <a:xfrm>
            <a:off x="7790261" y="3837302"/>
            <a:ext cx="1368756" cy="30777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1400" b="1" i="1" dirty="0" smtClean="0"/>
              <a:t>E</a:t>
            </a:r>
            <a:r>
              <a:rPr lang="en-CA" sz="1400" b="1" dirty="0" smtClean="0"/>
              <a:t>’ = 7383.49587</a:t>
            </a:r>
            <a:r>
              <a:rPr lang="en-CA" sz="1400" b="1" baseline="30000" dirty="0" smtClean="0"/>
              <a:t> </a:t>
            </a:r>
          </a:p>
        </p:txBody>
      </p:sp>
      <p:sp>
        <p:nvSpPr>
          <p:cNvPr id="120" name="ZoneTexte 78"/>
          <p:cNvSpPr txBox="1"/>
          <p:nvPr/>
        </p:nvSpPr>
        <p:spPr>
          <a:xfrm>
            <a:off x="8700386" y="3460526"/>
            <a:ext cx="1368756" cy="30777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1400" b="1" i="1" dirty="0" smtClean="0"/>
              <a:t>E</a:t>
            </a:r>
            <a:r>
              <a:rPr lang="en-CA" sz="1400" b="1" dirty="0" smtClean="0"/>
              <a:t>’ = 7383.49676</a:t>
            </a:r>
            <a:r>
              <a:rPr lang="en-CA" sz="1400" b="1" baseline="30000" dirty="0" smtClean="0"/>
              <a:t> </a:t>
            </a:r>
          </a:p>
        </p:txBody>
      </p:sp>
      <p:sp>
        <p:nvSpPr>
          <p:cNvPr id="121" name="5-Point Star 120"/>
          <p:cNvSpPr/>
          <p:nvPr/>
        </p:nvSpPr>
        <p:spPr>
          <a:xfrm>
            <a:off x="4797459" y="5875211"/>
            <a:ext cx="348466" cy="228600"/>
          </a:xfrm>
          <a:prstGeom prst="star5">
            <a:avLst/>
          </a:prstGeom>
          <a:noFill/>
          <a:ln w="38100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5-Point Star 121"/>
          <p:cNvSpPr/>
          <p:nvPr/>
        </p:nvSpPr>
        <p:spPr>
          <a:xfrm>
            <a:off x="5612561" y="6218187"/>
            <a:ext cx="348466" cy="228600"/>
          </a:xfrm>
          <a:prstGeom prst="star5">
            <a:avLst/>
          </a:prstGeom>
          <a:noFill/>
          <a:ln w="38100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ZoneTexte 78"/>
          <p:cNvSpPr txBox="1"/>
          <p:nvPr/>
        </p:nvSpPr>
        <p:spPr>
          <a:xfrm>
            <a:off x="9940441" y="3227915"/>
            <a:ext cx="1368756" cy="30777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1400" b="1" i="1" dirty="0" smtClean="0"/>
              <a:t>E</a:t>
            </a:r>
            <a:r>
              <a:rPr lang="en-CA" sz="1400" b="1" dirty="0" smtClean="0"/>
              <a:t>’ = 7383.49637</a:t>
            </a:r>
            <a:endParaRPr lang="en-CA" sz="1400" b="1" baseline="30000" dirty="0" smtClean="0"/>
          </a:p>
        </p:txBody>
      </p:sp>
      <p:sp>
        <p:nvSpPr>
          <p:cNvPr id="23" name="Oval 22"/>
          <p:cNvSpPr/>
          <p:nvPr/>
        </p:nvSpPr>
        <p:spPr>
          <a:xfrm>
            <a:off x="4225127" y="3641523"/>
            <a:ext cx="154849" cy="181274"/>
          </a:xfrm>
          <a:prstGeom prst="ellipse">
            <a:avLst/>
          </a:prstGeom>
          <a:solidFill>
            <a:srgbClr val="99FF66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5-Point Star 123"/>
          <p:cNvSpPr/>
          <p:nvPr/>
        </p:nvSpPr>
        <p:spPr>
          <a:xfrm>
            <a:off x="8000163" y="6155970"/>
            <a:ext cx="348466" cy="228600"/>
          </a:xfrm>
          <a:prstGeom prst="star5">
            <a:avLst/>
          </a:prstGeom>
          <a:noFill/>
          <a:ln w="38100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5-Point Star 124"/>
          <p:cNvSpPr/>
          <p:nvPr/>
        </p:nvSpPr>
        <p:spPr>
          <a:xfrm>
            <a:off x="8984784" y="5215437"/>
            <a:ext cx="348466" cy="228600"/>
          </a:xfrm>
          <a:prstGeom prst="star5">
            <a:avLst/>
          </a:prstGeom>
          <a:noFill/>
          <a:ln w="38100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5-Point Star 125"/>
          <p:cNvSpPr/>
          <p:nvPr/>
        </p:nvSpPr>
        <p:spPr>
          <a:xfrm>
            <a:off x="9786408" y="5376981"/>
            <a:ext cx="348466" cy="228600"/>
          </a:xfrm>
          <a:prstGeom prst="star5">
            <a:avLst/>
          </a:prstGeom>
          <a:noFill/>
          <a:ln w="38100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3891584" y="5148463"/>
            <a:ext cx="154849" cy="181274"/>
          </a:xfrm>
          <a:prstGeom prst="ellipse">
            <a:avLst/>
          </a:prstGeom>
          <a:solidFill>
            <a:srgbClr val="99FF66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5-Point Star 96"/>
          <p:cNvSpPr/>
          <p:nvPr/>
        </p:nvSpPr>
        <p:spPr>
          <a:xfrm>
            <a:off x="3841172" y="5094286"/>
            <a:ext cx="348466" cy="228600"/>
          </a:xfrm>
          <a:prstGeom prst="star5">
            <a:avLst/>
          </a:prstGeom>
          <a:noFill/>
          <a:ln w="38100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5-Point Star 127"/>
          <p:cNvSpPr/>
          <p:nvPr/>
        </p:nvSpPr>
        <p:spPr>
          <a:xfrm>
            <a:off x="4163170" y="3607729"/>
            <a:ext cx="317465" cy="215067"/>
          </a:xfrm>
          <a:prstGeom prst="star5">
            <a:avLst/>
          </a:prstGeom>
          <a:noFill/>
          <a:ln w="38100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5-Point Star 128"/>
          <p:cNvSpPr/>
          <p:nvPr/>
        </p:nvSpPr>
        <p:spPr>
          <a:xfrm>
            <a:off x="5146595" y="3930012"/>
            <a:ext cx="317465" cy="215067"/>
          </a:xfrm>
          <a:prstGeom prst="star5">
            <a:avLst/>
          </a:prstGeom>
          <a:noFill/>
          <a:ln w="38100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5-Point Star 129"/>
          <p:cNvSpPr/>
          <p:nvPr/>
        </p:nvSpPr>
        <p:spPr>
          <a:xfrm>
            <a:off x="5970437" y="4211312"/>
            <a:ext cx="317465" cy="215067"/>
          </a:xfrm>
          <a:prstGeom prst="star5">
            <a:avLst/>
          </a:prstGeom>
          <a:noFill/>
          <a:ln w="38100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5-Point Star 130"/>
          <p:cNvSpPr/>
          <p:nvPr/>
        </p:nvSpPr>
        <p:spPr>
          <a:xfrm>
            <a:off x="8348629" y="4131556"/>
            <a:ext cx="317465" cy="215067"/>
          </a:xfrm>
          <a:prstGeom prst="star5">
            <a:avLst/>
          </a:prstGeom>
          <a:noFill/>
          <a:ln w="38100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5-Point Star 131"/>
          <p:cNvSpPr/>
          <p:nvPr/>
        </p:nvSpPr>
        <p:spPr>
          <a:xfrm>
            <a:off x="9364861" y="3772796"/>
            <a:ext cx="317465" cy="215067"/>
          </a:xfrm>
          <a:prstGeom prst="star5">
            <a:avLst/>
          </a:prstGeom>
          <a:noFill/>
          <a:ln w="38100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5-Point Star 132"/>
          <p:cNvSpPr/>
          <p:nvPr/>
        </p:nvSpPr>
        <p:spPr>
          <a:xfrm>
            <a:off x="10148197" y="3586868"/>
            <a:ext cx="317465" cy="215067"/>
          </a:xfrm>
          <a:prstGeom prst="star5">
            <a:avLst/>
          </a:prstGeom>
          <a:noFill/>
          <a:ln w="38100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44E3BB9A-3BF5-4BE4-90CF-48BFABC7851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70815</TotalTime>
  <Words>832</Words>
  <Application>Microsoft Office PowerPoint</Application>
  <PresentationFormat>Widescreen</PresentationFormat>
  <Paragraphs>242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ＭＳ Ｐゴシック</vt:lpstr>
      <vt:lpstr>SimSun</vt:lpstr>
      <vt:lpstr>Albertus MT Lt</vt:lpstr>
      <vt:lpstr>Algerian</vt:lpstr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Wingdings</vt:lpstr>
      <vt:lpstr>Метрополия</vt:lpstr>
      <vt:lpstr>Equation</vt:lpstr>
      <vt:lpstr>     Attribution rovibrationnelle de spectres très denses sur la base de calculs variationnels:  Application à l'éthylène (C2H4) et à CH3D</vt:lpstr>
      <vt:lpstr>PowerPoint Presentation</vt:lpstr>
      <vt:lpstr>Détails expérimentaux</vt:lpstr>
      <vt:lpstr>Liste de raies</vt:lpstr>
      <vt:lpstr>PowerPoint Presentation</vt:lpstr>
      <vt:lpstr>Méthode LSCD</vt:lpstr>
      <vt:lpstr>Méthode LSCD</vt:lpstr>
      <vt:lpstr>Méthode LSCD</vt:lpstr>
      <vt:lpstr>Méthode LSCD</vt:lpstr>
      <vt:lpstr>Méthode 2T</vt:lpstr>
      <vt:lpstr>Travaux antérieurs</vt:lpstr>
      <vt:lpstr>Travaux antérieurs</vt:lpstr>
      <vt:lpstr>PowerPoint Presentation</vt:lpstr>
      <vt:lpstr>PowerPoint Presentation</vt:lpstr>
      <vt:lpstr>PowerPoint Presentation</vt:lpstr>
      <vt:lpstr>Déviations des Différence des Positions</vt:lpstr>
      <vt:lpstr>Différences de niveaux d’ énergie</vt:lpstr>
      <vt:lpstr>PowerPoint Presentation</vt:lpstr>
      <vt:lpstr>PowerPoint Presentation</vt:lpstr>
      <vt:lpstr>Attributions Rovibrationnelles</vt:lpstr>
      <vt:lpstr>PowerPoint Presentation</vt:lpstr>
      <vt:lpstr>PowerPoint Presentation</vt:lpstr>
      <vt:lpstr>Déviations des nivaux d’énergies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Stasy B</dc:creator>
  <cp:lastModifiedBy>Vikhram</cp:lastModifiedBy>
  <cp:revision>604</cp:revision>
  <dcterms:created xsi:type="dcterms:W3CDTF">2020-12-02T14:15:49Z</dcterms:created>
  <dcterms:modified xsi:type="dcterms:W3CDTF">2025-03-28T14:12:35Z</dcterms:modified>
</cp:coreProperties>
</file>