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851" r:id="rId2"/>
  </p:sldMasterIdLst>
  <p:notesMasterIdLst>
    <p:notesMasterId r:id="rId37"/>
  </p:notesMasterIdLst>
  <p:handoutMasterIdLst>
    <p:handoutMasterId r:id="rId38"/>
  </p:handoutMasterIdLst>
  <p:sldIdLst>
    <p:sldId id="256" r:id="rId3"/>
    <p:sldId id="265" r:id="rId4"/>
    <p:sldId id="279" r:id="rId5"/>
    <p:sldId id="283" r:id="rId6"/>
    <p:sldId id="302" r:id="rId7"/>
    <p:sldId id="267" r:id="rId8"/>
    <p:sldId id="300" r:id="rId9"/>
    <p:sldId id="280" r:id="rId10"/>
    <p:sldId id="303" r:id="rId11"/>
    <p:sldId id="305" r:id="rId12"/>
    <p:sldId id="315" r:id="rId13"/>
    <p:sldId id="314" r:id="rId14"/>
    <p:sldId id="306" r:id="rId15"/>
    <p:sldId id="317" r:id="rId16"/>
    <p:sldId id="318" r:id="rId17"/>
    <p:sldId id="284" r:id="rId18"/>
    <p:sldId id="312" r:id="rId19"/>
    <p:sldId id="313" r:id="rId20"/>
    <p:sldId id="286" r:id="rId21"/>
    <p:sldId id="311" r:id="rId22"/>
    <p:sldId id="287" r:id="rId23"/>
    <p:sldId id="297" r:id="rId24"/>
    <p:sldId id="320" r:id="rId25"/>
    <p:sldId id="289" r:id="rId26"/>
    <p:sldId id="301" r:id="rId27"/>
    <p:sldId id="319" r:id="rId28"/>
    <p:sldId id="309" r:id="rId29"/>
    <p:sldId id="321" r:id="rId30"/>
    <p:sldId id="322" r:id="rId31"/>
    <p:sldId id="276" r:id="rId32"/>
    <p:sldId id="294" r:id="rId33"/>
    <p:sldId id="295" r:id="rId34"/>
    <p:sldId id="277" r:id="rId35"/>
    <p:sldId id="263" r:id="rId36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18">
          <p15:clr>
            <a:srgbClr val="A4A3A4"/>
          </p15:clr>
        </p15:guide>
        <p15:guide id="3" pos="2880">
          <p15:clr>
            <a:srgbClr val="A4A3A4"/>
          </p15:clr>
        </p15:guide>
        <p15:guide id="4" pos="378">
          <p15:clr>
            <a:srgbClr val="A4A3A4"/>
          </p15:clr>
        </p15:guide>
        <p15:guide id="5" pos="53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C9993"/>
    <a:srgbClr val="217296"/>
    <a:srgbClr val="BF512C"/>
    <a:srgbClr val="C2355C"/>
    <a:srgbClr val="BA3C31"/>
    <a:srgbClr val="7D7D7D"/>
    <a:srgbClr val="0070C0"/>
    <a:srgbClr val="574B7F"/>
    <a:srgbClr val="EFA4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84" autoAdjust="0"/>
    <p:restoredTop sz="86341" autoAdjust="0"/>
  </p:normalViewPr>
  <p:slideViewPr>
    <p:cSldViewPr snapToGrid="0">
      <p:cViewPr varScale="1">
        <p:scale>
          <a:sx n="98" d="100"/>
          <a:sy n="98" d="100"/>
        </p:scale>
        <p:origin x="1272" y="58"/>
      </p:cViewPr>
      <p:guideLst>
        <p:guide orient="horz" pos="2160"/>
        <p:guide orient="horz" pos="418"/>
        <p:guide pos="2880"/>
        <p:guide pos="378"/>
        <p:guide pos="53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90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57F5FFA9-74BF-B841-B6BB-367E826E8D9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7682CA2-CA5E-7E46-8FC8-082EFEB2F67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9CBFA66-8452-4641-87D7-2303228BA00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D218C3-04C5-2142-AD3E-FBE5E4933583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B1EEC36A-007C-3B4D-9EF0-53D7FA6BC02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52958-C373-F145-B243-398DD49222FD}" type="datetimeFigureOut">
              <a:rPr lang="fr-FR" smtClean="0"/>
              <a:t>11/03/2025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9148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692EF31-F82E-44EC-A0E7-C81E759A56D6}" type="datetimeFigureOut">
              <a:rPr lang="fr-FR"/>
              <a:pPr>
                <a:defRPr/>
              </a:pPr>
              <a:t>11/03/2025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14C047E-9996-4E9F-94D5-739B969FD88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4C047E-9996-4E9F-94D5-739B969FD88F}" type="slidenum">
              <a:rPr lang="fr-FR" altLang="fr-FR" smtClean="0"/>
              <a:pPr>
                <a:defRPr/>
              </a:pPr>
              <a:t>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957850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4C047E-9996-4E9F-94D5-739B969FD88F}" type="slidenum">
              <a:rPr lang="fr-FR" altLang="fr-FR" smtClean="0"/>
              <a:pPr>
                <a:defRPr/>
              </a:pPr>
              <a:t>10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534227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4C047E-9996-4E9F-94D5-739B969FD88F}" type="slidenum">
              <a:rPr lang="fr-FR" altLang="fr-FR" smtClean="0"/>
              <a:pPr>
                <a:defRPr/>
              </a:pPr>
              <a:t>11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251292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4C047E-9996-4E9F-94D5-739B969FD88F}" type="slidenum">
              <a:rPr lang="fr-FR" altLang="fr-FR" smtClean="0"/>
              <a:pPr>
                <a:defRPr/>
              </a:pPr>
              <a:t>12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83640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4C047E-9996-4E9F-94D5-739B969FD88F}" type="slidenum">
              <a:rPr lang="fr-FR" altLang="fr-FR" smtClean="0"/>
              <a:pPr>
                <a:defRPr/>
              </a:pPr>
              <a:t>16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621011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4C047E-9996-4E9F-94D5-739B969FD88F}" type="slidenum">
              <a:rPr lang="fr-FR" altLang="fr-FR" smtClean="0"/>
              <a:pPr>
                <a:defRPr/>
              </a:pPr>
              <a:t>17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177977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4C047E-9996-4E9F-94D5-739B969FD88F}" type="slidenum">
              <a:rPr lang="fr-FR" altLang="fr-FR" smtClean="0"/>
              <a:pPr>
                <a:defRPr/>
              </a:pPr>
              <a:t>18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817327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4C047E-9996-4E9F-94D5-739B969FD88F}" type="slidenum">
              <a:rPr lang="fr-FR" altLang="fr-FR" smtClean="0"/>
              <a:pPr>
                <a:defRPr/>
              </a:pPr>
              <a:t>19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975318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4C047E-9996-4E9F-94D5-739B969FD88F}" type="slidenum">
              <a:rPr lang="fr-FR" altLang="fr-FR" smtClean="0"/>
              <a:pPr>
                <a:defRPr/>
              </a:pPr>
              <a:t>20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353701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4C047E-9996-4E9F-94D5-739B969FD88F}" type="slidenum">
              <a:rPr lang="fr-FR" altLang="fr-FR" smtClean="0"/>
              <a:pPr>
                <a:defRPr/>
              </a:pPr>
              <a:t>21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90522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4C047E-9996-4E9F-94D5-739B969FD88F}" type="slidenum">
              <a:rPr lang="fr-FR" altLang="fr-FR" smtClean="0"/>
              <a:pPr>
                <a:defRPr/>
              </a:pPr>
              <a:t>24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45742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4C047E-9996-4E9F-94D5-739B969FD88F}" type="slidenum">
              <a:rPr lang="fr-FR" altLang="fr-FR" smtClean="0"/>
              <a:pPr>
                <a:defRPr/>
              </a:pPr>
              <a:t>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300946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4C047E-9996-4E9F-94D5-739B969FD88F}" type="slidenum">
              <a:rPr lang="fr-FR" altLang="fr-FR" smtClean="0"/>
              <a:pPr>
                <a:defRPr/>
              </a:pPr>
              <a:t>25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885535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4C047E-9996-4E9F-94D5-739B969FD88F}" type="slidenum">
              <a:rPr lang="fr-FR" altLang="fr-FR" smtClean="0"/>
              <a:pPr>
                <a:defRPr/>
              </a:pPr>
              <a:t>26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56556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4C047E-9996-4E9F-94D5-739B969FD88F}" type="slidenum">
              <a:rPr lang="fr-FR" altLang="fr-FR" smtClean="0"/>
              <a:pPr>
                <a:defRPr/>
              </a:pPr>
              <a:t>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35211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4C047E-9996-4E9F-94D5-739B969FD88F}" type="slidenum">
              <a:rPr lang="fr-FR" altLang="fr-FR" smtClean="0"/>
              <a:pPr>
                <a:defRPr/>
              </a:pPr>
              <a:t>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52900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4C047E-9996-4E9F-94D5-739B969FD88F}" type="slidenum">
              <a:rPr lang="fr-FR" altLang="fr-FR" smtClean="0"/>
              <a:pPr>
                <a:defRPr/>
              </a:pPr>
              <a:t>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42060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4C047E-9996-4E9F-94D5-739B969FD88F}" type="slidenum">
              <a:rPr lang="fr-FR" altLang="fr-FR" smtClean="0"/>
              <a:pPr>
                <a:defRPr/>
              </a:pPr>
              <a:t>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82343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4C047E-9996-4E9F-94D5-739B969FD88F}" type="slidenum">
              <a:rPr lang="fr-FR" altLang="fr-FR" smtClean="0"/>
              <a:pPr>
                <a:defRPr/>
              </a:pPr>
              <a:t>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944532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4C047E-9996-4E9F-94D5-739B969FD88F}" type="slidenum">
              <a:rPr lang="fr-FR" altLang="fr-FR" smtClean="0"/>
              <a:pPr>
                <a:defRPr/>
              </a:pPr>
              <a:t>8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694834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4C047E-9996-4E9F-94D5-739B969FD88F}" type="slidenum">
              <a:rPr lang="fr-FR" altLang="fr-FR" smtClean="0"/>
              <a:pPr>
                <a:defRPr/>
              </a:pPr>
              <a:t>9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99311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>
            <a:spLocks noChangeArrowheads="1"/>
          </p:cNvSpPr>
          <p:nvPr userDrawn="1"/>
        </p:nvSpPr>
        <p:spPr bwMode="auto">
          <a:xfrm>
            <a:off x="4408488" y="6459538"/>
            <a:ext cx="56832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638A6C8B-860F-429B-AA09-86E6502C0303}" type="slidenum">
              <a:rPr lang="fr-FR" altLang="fr-FR" sz="800" b="1" smtClean="0">
                <a:solidFill>
                  <a:schemeClr val="bg1"/>
                </a:solidFill>
              </a:rPr>
              <a:pPr algn="r" eaLnBrk="1" hangingPunct="1">
                <a:defRPr/>
              </a:pPr>
              <a:t>‹N°›</a:t>
            </a:fld>
            <a:endParaRPr lang="fr-FR" altLang="fr-FR" sz="800" b="1" dirty="0">
              <a:solidFill>
                <a:schemeClr val="bg1"/>
              </a:solidFill>
            </a:endParaRPr>
          </a:p>
        </p:txBody>
      </p:sp>
      <p:sp>
        <p:nvSpPr>
          <p:cNvPr id="24" name="Freeform: Shape 29">
            <a:extLst>
              <a:ext uri="{FF2B5EF4-FFF2-40B4-BE49-F238E27FC236}">
                <a16:creationId xmlns:a16="http://schemas.microsoft.com/office/drawing/2014/main" id="{1933413B-5A63-064C-8914-67DC6F2E4A68}"/>
              </a:ext>
            </a:extLst>
          </p:cNvPr>
          <p:cNvSpPr>
            <a:spLocks/>
          </p:cNvSpPr>
          <p:nvPr userDrawn="1"/>
        </p:nvSpPr>
        <p:spPr bwMode="auto">
          <a:xfrm>
            <a:off x="487249" y="2251410"/>
            <a:ext cx="8203288" cy="3082893"/>
          </a:xfrm>
          <a:custGeom>
            <a:avLst/>
            <a:gdLst>
              <a:gd name="connsiteX0" fmla="*/ 1335358 w 10718168"/>
              <a:gd name="connsiteY0" fmla="*/ 0 h 5295922"/>
              <a:gd name="connsiteX1" fmla="*/ 1335358 w 10718168"/>
              <a:gd name="connsiteY1" fmla="*/ 1033549 h 5295922"/>
              <a:gd name="connsiteX2" fmla="*/ 3474142 w 10718168"/>
              <a:gd name="connsiteY2" fmla="*/ 1213095 h 5295922"/>
              <a:gd name="connsiteX3" fmla="*/ 3482583 w 10718168"/>
              <a:gd name="connsiteY3" fmla="*/ 1212138 h 5295922"/>
              <a:gd name="connsiteX4" fmla="*/ 3482583 w 10718168"/>
              <a:gd name="connsiteY4" fmla="*/ 1213803 h 5295922"/>
              <a:gd name="connsiteX5" fmla="*/ 3482583 w 10718168"/>
              <a:gd name="connsiteY5" fmla="*/ 1688800 h 5295922"/>
              <a:gd name="connsiteX6" fmla="*/ 10657183 w 10718168"/>
              <a:gd name="connsiteY6" fmla="*/ 1953750 h 5295922"/>
              <a:gd name="connsiteX7" fmla="*/ 10657183 w 10718168"/>
              <a:gd name="connsiteY7" fmla="*/ 2007494 h 5295922"/>
              <a:gd name="connsiteX8" fmla="*/ 10718168 w 10718168"/>
              <a:gd name="connsiteY8" fmla="*/ 1994698 h 5295922"/>
              <a:gd name="connsiteX9" fmla="*/ 10718168 w 10718168"/>
              <a:gd name="connsiteY9" fmla="*/ 3615046 h 5295922"/>
              <a:gd name="connsiteX10" fmla="*/ 10657183 w 10718168"/>
              <a:gd name="connsiteY10" fmla="*/ 3624574 h 5295922"/>
              <a:gd name="connsiteX11" fmla="*/ 10657183 w 10718168"/>
              <a:gd name="connsiteY11" fmla="*/ 3640793 h 5295922"/>
              <a:gd name="connsiteX12" fmla="*/ 10525898 w 10718168"/>
              <a:gd name="connsiteY12" fmla="*/ 3645087 h 5295922"/>
              <a:gd name="connsiteX13" fmla="*/ 10063658 w 10718168"/>
              <a:gd name="connsiteY13" fmla="*/ 3717310 h 5295922"/>
              <a:gd name="connsiteX14" fmla="*/ 10063658 w 10718168"/>
              <a:gd name="connsiteY14" fmla="*/ 4411567 h 5295922"/>
              <a:gd name="connsiteX15" fmla="*/ 10063658 w 10718168"/>
              <a:gd name="connsiteY15" fmla="*/ 4412130 h 5295922"/>
              <a:gd name="connsiteX16" fmla="*/ 10063226 w 10718168"/>
              <a:gd name="connsiteY16" fmla="*/ 4412097 h 5295922"/>
              <a:gd name="connsiteX17" fmla="*/ 9342016 w 10718168"/>
              <a:gd name="connsiteY17" fmla="*/ 5295922 h 5295922"/>
              <a:gd name="connsiteX18" fmla="*/ 9342016 w 10718168"/>
              <a:gd name="connsiteY18" fmla="*/ 4355888 h 5295922"/>
              <a:gd name="connsiteX19" fmla="*/ 7096653 w 10718168"/>
              <a:gd name="connsiteY19" fmla="*/ 4180893 h 5295922"/>
              <a:gd name="connsiteX20" fmla="*/ 7093181 w 10718168"/>
              <a:gd name="connsiteY20" fmla="*/ 4181435 h 5295922"/>
              <a:gd name="connsiteX21" fmla="*/ 7093181 w 10718168"/>
              <a:gd name="connsiteY21" fmla="*/ 4180622 h 5295922"/>
              <a:gd name="connsiteX22" fmla="*/ 7093181 w 10718168"/>
              <a:gd name="connsiteY22" fmla="*/ 3757374 h 5295922"/>
              <a:gd name="connsiteX23" fmla="*/ 27350 w 10718168"/>
              <a:gd name="connsiteY23" fmla="*/ 3988503 h 5295922"/>
              <a:gd name="connsiteX24" fmla="*/ 24588 w 10718168"/>
              <a:gd name="connsiteY24" fmla="*/ 3989397 h 5295922"/>
              <a:gd name="connsiteX25" fmla="*/ 24588 w 10718168"/>
              <a:gd name="connsiteY25" fmla="*/ 3988593 h 5295922"/>
              <a:gd name="connsiteX26" fmla="*/ 0 w 10718168"/>
              <a:gd name="connsiteY26" fmla="*/ 3989397 h 5295922"/>
              <a:gd name="connsiteX27" fmla="*/ 0 w 10718168"/>
              <a:gd name="connsiteY27" fmla="*/ 1560192 h 5295922"/>
              <a:gd name="connsiteX28" fmla="*/ 312361 w 10718168"/>
              <a:gd name="connsiteY28" fmla="*/ 1571727 h 5295922"/>
              <a:gd name="connsiteX29" fmla="*/ 646322 w 10718168"/>
              <a:gd name="connsiteY29" fmla="*/ 1533847 h 5295922"/>
              <a:gd name="connsiteX30" fmla="*/ 646322 w 10718168"/>
              <a:gd name="connsiteY30" fmla="*/ 975705 h 5295922"/>
              <a:gd name="connsiteX31" fmla="*/ 646322 w 10718168"/>
              <a:gd name="connsiteY31" fmla="*/ 975704 h 5295922"/>
              <a:gd name="connsiteX0" fmla="*/ 1186016 w 10718168"/>
              <a:gd name="connsiteY0" fmla="*/ 0 h 4844774"/>
              <a:gd name="connsiteX1" fmla="*/ 1335358 w 10718168"/>
              <a:gd name="connsiteY1" fmla="*/ 582401 h 4844774"/>
              <a:gd name="connsiteX2" fmla="*/ 3474142 w 10718168"/>
              <a:gd name="connsiteY2" fmla="*/ 761947 h 4844774"/>
              <a:gd name="connsiteX3" fmla="*/ 3482583 w 10718168"/>
              <a:gd name="connsiteY3" fmla="*/ 760990 h 4844774"/>
              <a:gd name="connsiteX4" fmla="*/ 3482583 w 10718168"/>
              <a:gd name="connsiteY4" fmla="*/ 762655 h 4844774"/>
              <a:gd name="connsiteX5" fmla="*/ 3482583 w 10718168"/>
              <a:gd name="connsiteY5" fmla="*/ 1237652 h 4844774"/>
              <a:gd name="connsiteX6" fmla="*/ 10657183 w 10718168"/>
              <a:gd name="connsiteY6" fmla="*/ 1502602 h 4844774"/>
              <a:gd name="connsiteX7" fmla="*/ 10657183 w 10718168"/>
              <a:gd name="connsiteY7" fmla="*/ 1556346 h 4844774"/>
              <a:gd name="connsiteX8" fmla="*/ 10718168 w 10718168"/>
              <a:gd name="connsiteY8" fmla="*/ 1543550 h 4844774"/>
              <a:gd name="connsiteX9" fmla="*/ 10718168 w 10718168"/>
              <a:gd name="connsiteY9" fmla="*/ 3163898 h 4844774"/>
              <a:gd name="connsiteX10" fmla="*/ 10657183 w 10718168"/>
              <a:gd name="connsiteY10" fmla="*/ 3173426 h 4844774"/>
              <a:gd name="connsiteX11" fmla="*/ 10657183 w 10718168"/>
              <a:gd name="connsiteY11" fmla="*/ 3189645 h 4844774"/>
              <a:gd name="connsiteX12" fmla="*/ 10525898 w 10718168"/>
              <a:gd name="connsiteY12" fmla="*/ 3193939 h 4844774"/>
              <a:gd name="connsiteX13" fmla="*/ 10063658 w 10718168"/>
              <a:gd name="connsiteY13" fmla="*/ 3266162 h 4844774"/>
              <a:gd name="connsiteX14" fmla="*/ 10063658 w 10718168"/>
              <a:gd name="connsiteY14" fmla="*/ 3960419 h 4844774"/>
              <a:gd name="connsiteX15" fmla="*/ 10063658 w 10718168"/>
              <a:gd name="connsiteY15" fmla="*/ 3960982 h 4844774"/>
              <a:gd name="connsiteX16" fmla="*/ 10063226 w 10718168"/>
              <a:gd name="connsiteY16" fmla="*/ 3960949 h 4844774"/>
              <a:gd name="connsiteX17" fmla="*/ 9342016 w 10718168"/>
              <a:gd name="connsiteY17" fmla="*/ 4844774 h 4844774"/>
              <a:gd name="connsiteX18" fmla="*/ 9342016 w 10718168"/>
              <a:gd name="connsiteY18" fmla="*/ 3904740 h 4844774"/>
              <a:gd name="connsiteX19" fmla="*/ 7096653 w 10718168"/>
              <a:gd name="connsiteY19" fmla="*/ 3729745 h 4844774"/>
              <a:gd name="connsiteX20" fmla="*/ 7093181 w 10718168"/>
              <a:gd name="connsiteY20" fmla="*/ 3730287 h 4844774"/>
              <a:gd name="connsiteX21" fmla="*/ 7093181 w 10718168"/>
              <a:gd name="connsiteY21" fmla="*/ 3729474 h 4844774"/>
              <a:gd name="connsiteX22" fmla="*/ 7093181 w 10718168"/>
              <a:gd name="connsiteY22" fmla="*/ 3306226 h 4844774"/>
              <a:gd name="connsiteX23" fmla="*/ 27350 w 10718168"/>
              <a:gd name="connsiteY23" fmla="*/ 3537355 h 4844774"/>
              <a:gd name="connsiteX24" fmla="*/ 24588 w 10718168"/>
              <a:gd name="connsiteY24" fmla="*/ 3538249 h 4844774"/>
              <a:gd name="connsiteX25" fmla="*/ 24588 w 10718168"/>
              <a:gd name="connsiteY25" fmla="*/ 3537445 h 4844774"/>
              <a:gd name="connsiteX26" fmla="*/ 0 w 10718168"/>
              <a:gd name="connsiteY26" fmla="*/ 3538249 h 4844774"/>
              <a:gd name="connsiteX27" fmla="*/ 0 w 10718168"/>
              <a:gd name="connsiteY27" fmla="*/ 1109044 h 4844774"/>
              <a:gd name="connsiteX28" fmla="*/ 312361 w 10718168"/>
              <a:gd name="connsiteY28" fmla="*/ 1120579 h 4844774"/>
              <a:gd name="connsiteX29" fmla="*/ 646322 w 10718168"/>
              <a:gd name="connsiteY29" fmla="*/ 1082699 h 4844774"/>
              <a:gd name="connsiteX30" fmla="*/ 646322 w 10718168"/>
              <a:gd name="connsiteY30" fmla="*/ 524557 h 4844774"/>
              <a:gd name="connsiteX31" fmla="*/ 646322 w 10718168"/>
              <a:gd name="connsiteY31" fmla="*/ 524556 h 4844774"/>
              <a:gd name="connsiteX32" fmla="*/ 1186016 w 10718168"/>
              <a:gd name="connsiteY32" fmla="*/ 0 h 4844774"/>
              <a:gd name="connsiteX0" fmla="*/ 1186016 w 10718168"/>
              <a:gd name="connsiteY0" fmla="*/ 0 h 4844774"/>
              <a:gd name="connsiteX1" fmla="*/ 1335358 w 10718168"/>
              <a:gd name="connsiteY1" fmla="*/ 582401 h 4844774"/>
              <a:gd name="connsiteX2" fmla="*/ 3474142 w 10718168"/>
              <a:gd name="connsiteY2" fmla="*/ 761947 h 4844774"/>
              <a:gd name="connsiteX3" fmla="*/ 3482583 w 10718168"/>
              <a:gd name="connsiteY3" fmla="*/ 760990 h 4844774"/>
              <a:gd name="connsiteX4" fmla="*/ 3482583 w 10718168"/>
              <a:gd name="connsiteY4" fmla="*/ 762655 h 4844774"/>
              <a:gd name="connsiteX5" fmla="*/ 3482583 w 10718168"/>
              <a:gd name="connsiteY5" fmla="*/ 1237652 h 4844774"/>
              <a:gd name="connsiteX6" fmla="*/ 10657183 w 10718168"/>
              <a:gd name="connsiteY6" fmla="*/ 1502602 h 4844774"/>
              <a:gd name="connsiteX7" fmla="*/ 10657183 w 10718168"/>
              <a:gd name="connsiteY7" fmla="*/ 1556346 h 4844774"/>
              <a:gd name="connsiteX8" fmla="*/ 10718168 w 10718168"/>
              <a:gd name="connsiteY8" fmla="*/ 1543550 h 4844774"/>
              <a:gd name="connsiteX9" fmla="*/ 10718168 w 10718168"/>
              <a:gd name="connsiteY9" fmla="*/ 3163898 h 4844774"/>
              <a:gd name="connsiteX10" fmla="*/ 10657183 w 10718168"/>
              <a:gd name="connsiteY10" fmla="*/ 3173426 h 4844774"/>
              <a:gd name="connsiteX11" fmla="*/ 10657183 w 10718168"/>
              <a:gd name="connsiteY11" fmla="*/ 3189645 h 4844774"/>
              <a:gd name="connsiteX12" fmla="*/ 10525898 w 10718168"/>
              <a:gd name="connsiteY12" fmla="*/ 3193939 h 4844774"/>
              <a:gd name="connsiteX13" fmla="*/ 10063658 w 10718168"/>
              <a:gd name="connsiteY13" fmla="*/ 3266162 h 4844774"/>
              <a:gd name="connsiteX14" fmla="*/ 10063658 w 10718168"/>
              <a:gd name="connsiteY14" fmla="*/ 3960419 h 4844774"/>
              <a:gd name="connsiteX15" fmla="*/ 10063658 w 10718168"/>
              <a:gd name="connsiteY15" fmla="*/ 3960982 h 4844774"/>
              <a:gd name="connsiteX16" fmla="*/ 10063226 w 10718168"/>
              <a:gd name="connsiteY16" fmla="*/ 3960949 h 4844774"/>
              <a:gd name="connsiteX17" fmla="*/ 9342016 w 10718168"/>
              <a:gd name="connsiteY17" fmla="*/ 4844774 h 4844774"/>
              <a:gd name="connsiteX18" fmla="*/ 9454023 w 10718168"/>
              <a:gd name="connsiteY18" fmla="*/ 3927298 h 4844774"/>
              <a:gd name="connsiteX19" fmla="*/ 7096653 w 10718168"/>
              <a:gd name="connsiteY19" fmla="*/ 3729745 h 4844774"/>
              <a:gd name="connsiteX20" fmla="*/ 7093181 w 10718168"/>
              <a:gd name="connsiteY20" fmla="*/ 3730287 h 4844774"/>
              <a:gd name="connsiteX21" fmla="*/ 7093181 w 10718168"/>
              <a:gd name="connsiteY21" fmla="*/ 3729474 h 4844774"/>
              <a:gd name="connsiteX22" fmla="*/ 7093181 w 10718168"/>
              <a:gd name="connsiteY22" fmla="*/ 3306226 h 4844774"/>
              <a:gd name="connsiteX23" fmla="*/ 27350 w 10718168"/>
              <a:gd name="connsiteY23" fmla="*/ 3537355 h 4844774"/>
              <a:gd name="connsiteX24" fmla="*/ 24588 w 10718168"/>
              <a:gd name="connsiteY24" fmla="*/ 3538249 h 4844774"/>
              <a:gd name="connsiteX25" fmla="*/ 24588 w 10718168"/>
              <a:gd name="connsiteY25" fmla="*/ 3537445 h 4844774"/>
              <a:gd name="connsiteX26" fmla="*/ 0 w 10718168"/>
              <a:gd name="connsiteY26" fmla="*/ 3538249 h 4844774"/>
              <a:gd name="connsiteX27" fmla="*/ 0 w 10718168"/>
              <a:gd name="connsiteY27" fmla="*/ 1109044 h 4844774"/>
              <a:gd name="connsiteX28" fmla="*/ 312361 w 10718168"/>
              <a:gd name="connsiteY28" fmla="*/ 1120579 h 4844774"/>
              <a:gd name="connsiteX29" fmla="*/ 646322 w 10718168"/>
              <a:gd name="connsiteY29" fmla="*/ 1082699 h 4844774"/>
              <a:gd name="connsiteX30" fmla="*/ 646322 w 10718168"/>
              <a:gd name="connsiteY30" fmla="*/ 524557 h 4844774"/>
              <a:gd name="connsiteX31" fmla="*/ 646322 w 10718168"/>
              <a:gd name="connsiteY31" fmla="*/ 524556 h 4844774"/>
              <a:gd name="connsiteX32" fmla="*/ 1186016 w 10718168"/>
              <a:gd name="connsiteY32" fmla="*/ 0 h 4844774"/>
              <a:gd name="connsiteX0" fmla="*/ 1186016 w 10718168"/>
              <a:gd name="connsiteY0" fmla="*/ 0 h 4867331"/>
              <a:gd name="connsiteX1" fmla="*/ 1335358 w 10718168"/>
              <a:gd name="connsiteY1" fmla="*/ 582401 h 4867331"/>
              <a:gd name="connsiteX2" fmla="*/ 3474142 w 10718168"/>
              <a:gd name="connsiteY2" fmla="*/ 761947 h 4867331"/>
              <a:gd name="connsiteX3" fmla="*/ 3482583 w 10718168"/>
              <a:gd name="connsiteY3" fmla="*/ 760990 h 4867331"/>
              <a:gd name="connsiteX4" fmla="*/ 3482583 w 10718168"/>
              <a:gd name="connsiteY4" fmla="*/ 762655 h 4867331"/>
              <a:gd name="connsiteX5" fmla="*/ 3482583 w 10718168"/>
              <a:gd name="connsiteY5" fmla="*/ 1237652 h 4867331"/>
              <a:gd name="connsiteX6" fmla="*/ 10657183 w 10718168"/>
              <a:gd name="connsiteY6" fmla="*/ 1502602 h 4867331"/>
              <a:gd name="connsiteX7" fmla="*/ 10657183 w 10718168"/>
              <a:gd name="connsiteY7" fmla="*/ 1556346 h 4867331"/>
              <a:gd name="connsiteX8" fmla="*/ 10718168 w 10718168"/>
              <a:gd name="connsiteY8" fmla="*/ 1543550 h 4867331"/>
              <a:gd name="connsiteX9" fmla="*/ 10718168 w 10718168"/>
              <a:gd name="connsiteY9" fmla="*/ 3163898 h 4867331"/>
              <a:gd name="connsiteX10" fmla="*/ 10657183 w 10718168"/>
              <a:gd name="connsiteY10" fmla="*/ 3173426 h 4867331"/>
              <a:gd name="connsiteX11" fmla="*/ 10657183 w 10718168"/>
              <a:gd name="connsiteY11" fmla="*/ 3189645 h 4867331"/>
              <a:gd name="connsiteX12" fmla="*/ 10525898 w 10718168"/>
              <a:gd name="connsiteY12" fmla="*/ 3193939 h 4867331"/>
              <a:gd name="connsiteX13" fmla="*/ 10063658 w 10718168"/>
              <a:gd name="connsiteY13" fmla="*/ 3266162 h 4867331"/>
              <a:gd name="connsiteX14" fmla="*/ 10063658 w 10718168"/>
              <a:gd name="connsiteY14" fmla="*/ 3960419 h 4867331"/>
              <a:gd name="connsiteX15" fmla="*/ 10063658 w 10718168"/>
              <a:gd name="connsiteY15" fmla="*/ 3960982 h 4867331"/>
              <a:gd name="connsiteX16" fmla="*/ 10063226 w 10718168"/>
              <a:gd name="connsiteY16" fmla="*/ 3960949 h 4867331"/>
              <a:gd name="connsiteX17" fmla="*/ 9454023 w 10718168"/>
              <a:gd name="connsiteY17" fmla="*/ 4867331 h 4867331"/>
              <a:gd name="connsiteX18" fmla="*/ 9454023 w 10718168"/>
              <a:gd name="connsiteY18" fmla="*/ 3927298 h 4867331"/>
              <a:gd name="connsiteX19" fmla="*/ 7096653 w 10718168"/>
              <a:gd name="connsiteY19" fmla="*/ 3729745 h 4867331"/>
              <a:gd name="connsiteX20" fmla="*/ 7093181 w 10718168"/>
              <a:gd name="connsiteY20" fmla="*/ 3730287 h 4867331"/>
              <a:gd name="connsiteX21" fmla="*/ 7093181 w 10718168"/>
              <a:gd name="connsiteY21" fmla="*/ 3729474 h 4867331"/>
              <a:gd name="connsiteX22" fmla="*/ 7093181 w 10718168"/>
              <a:gd name="connsiteY22" fmla="*/ 3306226 h 4867331"/>
              <a:gd name="connsiteX23" fmla="*/ 27350 w 10718168"/>
              <a:gd name="connsiteY23" fmla="*/ 3537355 h 4867331"/>
              <a:gd name="connsiteX24" fmla="*/ 24588 w 10718168"/>
              <a:gd name="connsiteY24" fmla="*/ 3538249 h 4867331"/>
              <a:gd name="connsiteX25" fmla="*/ 24588 w 10718168"/>
              <a:gd name="connsiteY25" fmla="*/ 3537445 h 4867331"/>
              <a:gd name="connsiteX26" fmla="*/ 0 w 10718168"/>
              <a:gd name="connsiteY26" fmla="*/ 3538249 h 4867331"/>
              <a:gd name="connsiteX27" fmla="*/ 0 w 10718168"/>
              <a:gd name="connsiteY27" fmla="*/ 1109044 h 4867331"/>
              <a:gd name="connsiteX28" fmla="*/ 312361 w 10718168"/>
              <a:gd name="connsiteY28" fmla="*/ 1120579 h 4867331"/>
              <a:gd name="connsiteX29" fmla="*/ 646322 w 10718168"/>
              <a:gd name="connsiteY29" fmla="*/ 1082699 h 4867331"/>
              <a:gd name="connsiteX30" fmla="*/ 646322 w 10718168"/>
              <a:gd name="connsiteY30" fmla="*/ 524557 h 4867331"/>
              <a:gd name="connsiteX31" fmla="*/ 646322 w 10718168"/>
              <a:gd name="connsiteY31" fmla="*/ 524556 h 4867331"/>
              <a:gd name="connsiteX32" fmla="*/ 1186016 w 10718168"/>
              <a:gd name="connsiteY32" fmla="*/ 0 h 4867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0718168" h="4867331">
                <a:moveTo>
                  <a:pt x="1186016" y="0"/>
                </a:moveTo>
                <a:lnTo>
                  <a:pt x="1335358" y="582401"/>
                </a:lnTo>
                <a:lnTo>
                  <a:pt x="3474142" y="761947"/>
                </a:lnTo>
                <a:lnTo>
                  <a:pt x="3482583" y="760990"/>
                </a:lnTo>
                <a:lnTo>
                  <a:pt x="3482583" y="762655"/>
                </a:lnTo>
                <a:lnTo>
                  <a:pt x="3482583" y="1237652"/>
                </a:lnTo>
                <a:lnTo>
                  <a:pt x="10657183" y="1502602"/>
                </a:lnTo>
                <a:lnTo>
                  <a:pt x="10657183" y="1556346"/>
                </a:lnTo>
                <a:lnTo>
                  <a:pt x="10718168" y="1543550"/>
                </a:lnTo>
                <a:lnTo>
                  <a:pt x="10718168" y="3163898"/>
                </a:lnTo>
                <a:lnTo>
                  <a:pt x="10657183" y="3173426"/>
                </a:lnTo>
                <a:lnTo>
                  <a:pt x="10657183" y="3189645"/>
                </a:lnTo>
                <a:lnTo>
                  <a:pt x="10525898" y="3193939"/>
                </a:lnTo>
                <a:lnTo>
                  <a:pt x="10063658" y="3266162"/>
                </a:lnTo>
                <a:lnTo>
                  <a:pt x="10063658" y="3960419"/>
                </a:lnTo>
                <a:lnTo>
                  <a:pt x="10063658" y="3960982"/>
                </a:lnTo>
                <a:lnTo>
                  <a:pt x="10063226" y="3960949"/>
                </a:lnTo>
                <a:lnTo>
                  <a:pt x="9454023" y="4867331"/>
                </a:lnTo>
                <a:lnTo>
                  <a:pt x="9454023" y="3927298"/>
                </a:lnTo>
                <a:lnTo>
                  <a:pt x="7096653" y="3729745"/>
                </a:lnTo>
                <a:lnTo>
                  <a:pt x="7093181" y="3730287"/>
                </a:lnTo>
                <a:lnTo>
                  <a:pt x="7093181" y="3729474"/>
                </a:lnTo>
                <a:lnTo>
                  <a:pt x="7093181" y="3306226"/>
                </a:lnTo>
                <a:lnTo>
                  <a:pt x="27350" y="3537355"/>
                </a:lnTo>
                <a:lnTo>
                  <a:pt x="24588" y="3538249"/>
                </a:lnTo>
                <a:lnTo>
                  <a:pt x="24588" y="3537445"/>
                </a:lnTo>
                <a:lnTo>
                  <a:pt x="0" y="3538249"/>
                </a:lnTo>
                <a:lnTo>
                  <a:pt x="0" y="1109044"/>
                </a:lnTo>
                <a:lnTo>
                  <a:pt x="312361" y="1120579"/>
                </a:lnTo>
                <a:lnTo>
                  <a:pt x="646322" y="1082699"/>
                </a:lnTo>
                <a:lnTo>
                  <a:pt x="646322" y="524557"/>
                </a:lnTo>
                <a:lnTo>
                  <a:pt x="646322" y="524556"/>
                </a:lnTo>
                <a:cubicBezTo>
                  <a:pt x="876001" y="199321"/>
                  <a:pt x="956337" y="325235"/>
                  <a:pt x="118601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54000" dist="165100" dir="102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5" name="Freeform 61">
            <a:extLst>
              <a:ext uri="{FF2B5EF4-FFF2-40B4-BE49-F238E27FC236}">
                <a16:creationId xmlns:a16="http://schemas.microsoft.com/office/drawing/2014/main" id="{A3EDAEAF-1B23-8A47-AFA8-0640F5D16F77}"/>
              </a:ext>
            </a:extLst>
          </p:cNvPr>
          <p:cNvSpPr>
            <a:spLocks/>
          </p:cNvSpPr>
          <p:nvPr userDrawn="1"/>
        </p:nvSpPr>
        <p:spPr bwMode="auto">
          <a:xfrm>
            <a:off x="7665958" y="4566212"/>
            <a:ext cx="550025" cy="766173"/>
          </a:xfrm>
          <a:custGeom>
            <a:avLst/>
            <a:gdLst>
              <a:gd name="T0" fmla="*/ 859 w 859"/>
              <a:gd name="T1" fmla="*/ 0 h 4036"/>
              <a:gd name="T2" fmla="*/ 0 w 859"/>
              <a:gd name="T3" fmla="*/ 1172 h 4036"/>
              <a:gd name="T4" fmla="*/ 0 w 859"/>
              <a:gd name="T5" fmla="*/ 4036 h 4036"/>
              <a:gd name="T6" fmla="*/ 859 w 859"/>
              <a:gd name="T7" fmla="*/ 1991 h 4036"/>
              <a:gd name="T8" fmla="*/ 859 w 859"/>
              <a:gd name="T9" fmla="*/ 0 h 4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9" h="4036">
                <a:moveTo>
                  <a:pt x="859" y="0"/>
                </a:moveTo>
                <a:lnTo>
                  <a:pt x="0" y="1172"/>
                </a:lnTo>
                <a:lnTo>
                  <a:pt x="0" y="4036"/>
                </a:lnTo>
                <a:lnTo>
                  <a:pt x="859" y="1991"/>
                </a:lnTo>
                <a:lnTo>
                  <a:pt x="859" y="0"/>
                </a:lnTo>
                <a:close/>
              </a:path>
            </a:pathLst>
          </a:custGeom>
          <a:solidFill>
            <a:srgbClr val="FAAD1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61">
            <a:extLst>
              <a:ext uri="{FF2B5EF4-FFF2-40B4-BE49-F238E27FC236}">
                <a16:creationId xmlns:a16="http://schemas.microsoft.com/office/drawing/2014/main" id="{DAF95CB4-21DE-F04D-A951-E50E018046E7}"/>
              </a:ext>
            </a:extLst>
          </p:cNvPr>
          <p:cNvSpPr>
            <a:spLocks/>
          </p:cNvSpPr>
          <p:nvPr userDrawn="1"/>
        </p:nvSpPr>
        <p:spPr bwMode="auto">
          <a:xfrm>
            <a:off x="982631" y="1814124"/>
            <a:ext cx="311827" cy="911893"/>
          </a:xfrm>
          <a:custGeom>
            <a:avLst/>
            <a:gdLst>
              <a:gd name="T0" fmla="*/ 859 w 859"/>
              <a:gd name="T1" fmla="*/ 0 h 4036"/>
              <a:gd name="T2" fmla="*/ 0 w 859"/>
              <a:gd name="T3" fmla="*/ 1172 h 4036"/>
              <a:gd name="T4" fmla="*/ 0 w 859"/>
              <a:gd name="T5" fmla="*/ 4036 h 4036"/>
              <a:gd name="T6" fmla="*/ 859 w 859"/>
              <a:gd name="T7" fmla="*/ 1991 h 4036"/>
              <a:gd name="T8" fmla="*/ 859 w 859"/>
              <a:gd name="T9" fmla="*/ 0 h 4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9" h="4036">
                <a:moveTo>
                  <a:pt x="859" y="0"/>
                </a:moveTo>
                <a:lnTo>
                  <a:pt x="0" y="1172"/>
                </a:lnTo>
                <a:lnTo>
                  <a:pt x="0" y="4036"/>
                </a:lnTo>
                <a:lnTo>
                  <a:pt x="859" y="1991"/>
                </a:lnTo>
                <a:lnTo>
                  <a:pt x="859" y="0"/>
                </a:lnTo>
                <a:close/>
              </a:path>
            </a:pathLst>
          </a:custGeom>
          <a:solidFill>
            <a:srgbClr val="12CB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62">
            <a:extLst>
              <a:ext uri="{FF2B5EF4-FFF2-40B4-BE49-F238E27FC236}">
                <a16:creationId xmlns:a16="http://schemas.microsoft.com/office/drawing/2014/main" id="{FD244ADD-45EB-1D40-B473-0A03A8B76956}"/>
              </a:ext>
            </a:extLst>
          </p:cNvPr>
          <p:cNvSpPr>
            <a:spLocks/>
          </p:cNvSpPr>
          <p:nvPr userDrawn="1"/>
        </p:nvSpPr>
        <p:spPr bwMode="auto">
          <a:xfrm>
            <a:off x="982632" y="2086052"/>
            <a:ext cx="2364006" cy="1935390"/>
          </a:xfrm>
          <a:custGeom>
            <a:avLst/>
            <a:gdLst>
              <a:gd name="T0" fmla="*/ 3538 w 3538"/>
              <a:gd name="T1" fmla="*/ 286 h 2864"/>
              <a:gd name="T2" fmla="*/ 0 w 3538"/>
              <a:gd name="T3" fmla="*/ 0 h 2864"/>
              <a:gd name="T4" fmla="*/ 0 w 3538"/>
              <a:gd name="T5" fmla="*/ 2864 h 2864"/>
              <a:gd name="T6" fmla="*/ 3538 w 3538"/>
              <a:gd name="T7" fmla="*/ 2276 h 2864"/>
              <a:gd name="T8" fmla="*/ 3538 w 3538"/>
              <a:gd name="T9" fmla="*/ 286 h 2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38" h="2864">
                <a:moveTo>
                  <a:pt x="3538" y="286"/>
                </a:moveTo>
                <a:lnTo>
                  <a:pt x="0" y="0"/>
                </a:lnTo>
                <a:lnTo>
                  <a:pt x="0" y="2864"/>
                </a:lnTo>
                <a:lnTo>
                  <a:pt x="3538" y="2276"/>
                </a:lnTo>
                <a:lnTo>
                  <a:pt x="3538" y="286"/>
                </a:lnTo>
                <a:close/>
              </a:path>
            </a:pathLst>
          </a:custGeom>
          <a:solidFill>
            <a:srgbClr val="0F9FA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63">
            <a:extLst>
              <a:ext uri="{FF2B5EF4-FFF2-40B4-BE49-F238E27FC236}">
                <a16:creationId xmlns:a16="http://schemas.microsoft.com/office/drawing/2014/main" id="{1CB76148-CD7F-C443-9EFD-D19735B8EE48}"/>
              </a:ext>
            </a:extLst>
          </p:cNvPr>
          <p:cNvSpPr>
            <a:spLocks/>
          </p:cNvSpPr>
          <p:nvPr userDrawn="1"/>
        </p:nvSpPr>
        <p:spPr bwMode="auto">
          <a:xfrm>
            <a:off x="464421" y="2279650"/>
            <a:ext cx="2882217" cy="2254350"/>
          </a:xfrm>
          <a:custGeom>
            <a:avLst/>
            <a:gdLst>
              <a:gd name="T0" fmla="*/ 4317 w 4317"/>
              <a:gd name="T1" fmla="*/ 0 h 3335"/>
              <a:gd name="T2" fmla="*/ 0 w 4317"/>
              <a:gd name="T3" fmla="*/ 471 h 3335"/>
              <a:gd name="T4" fmla="*/ 0 w 4317"/>
              <a:gd name="T5" fmla="*/ 3335 h 3335"/>
              <a:gd name="T6" fmla="*/ 4317 w 4317"/>
              <a:gd name="T7" fmla="*/ 1990 h 3335"/>
              <a:gd name="T8" fmla="*/ 4317 w 4317"/>
              <a:gd name="T9" fmla="*/ 0 h 3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17" h="3335">
                <a:moveTo>
                  <a:pt x="4317" y="0"/>
                </a:moveTo>
                <a:lnTo>
                  <a:pt x="0" y="471"/>
                </a:lnTo>
                <a:lnTo>
                  <a:pt x="0" y="3335"/>
                </a:lnTo>
                <a:lnTo>
                  <a:pt x="4317" y="1990"/>
                </a:lnTo>
                <a:lnTo>
                  <a:pt x="4317" y="0"/>
                </a:lnTo>
                <a:close/>
              </a:path>
            </a:pathLst>
          </a:custGeom>
          <a:solidFill>
            <a:srgbClr val="0079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65">
            <a:extLst>
              <a:ext uri="{FF2B5EF4-FFF2-40B4-BE49-F238E27FC236}">
                <a16:creationId xmlns:a16="http://schemas.microsoft.com/office/drawing/2014/main" id="{E5B8E04A-7285-6C44-BC9A-BFC8370A92A6}"/>
              </a:ext>
            </a:extLst>
          </p:cNvPr>
          <p:cNvSpPr>
            <a:spLocks/>
          </p:cNvSpPr>
          <p:nvPr userDrawn="1"/>
        </p:nvSpPr>
        <p:spPr bwMode="auto">
          <a:xfrm>
            <a:off x="5821236" y="3295489"/>
            <a:ext cx="2420147" cy="1654271"/>
          </a:xfrm>
          <a:custGeom>
            <a:avLst/>
            <a:gdLst>
              <a:gd name="T0" fmla="*/ 0 w 3539"/>
              <a:gd name="T1" fmla="*/ 2163 h 2448"/>
              <a:gd name="T2" fmla="*/ 3539 w 3539"/>
              <a:gd name="T3" fmla="*/ 2448 h 2448"/>
              <a:gd name="T4" fmla="*/ 3539 w 3539"/>
              <a:gd name="T5" fmla="*/ 0 h 2448"/>
              <a:gd name="T6" fmla="*/ 0 w 3539"/>
              <a:gd name="T7" fmla="*/ 408 h 2448"/>
              <a:gd name="T8" fmla="*/ 0 w 3539"/>
              <a:gd name="T9" fmla="*/ 2163 h 2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39" h="2448">
                <a:moveTo>
                  <a:pt x="0" y="2163"/>
                </a:moveTo>
                <a:lnTo>
                  <a:pt x="3539" y="2448"/>
                </a:lnTo>
                <a:lnTo>
                  <a:pt x="3539" y="0"/>
                </a:lnTo>
                <a:lnTo>
                  <a:pt x="0" y="408"/>
                </a:lnTo>
                <a:lnTo>
                  <a:pt x="0" y="2163"/>
                </a:lnTo>
                <a:close/>
              </a:path>
            </a:pathLst>
          </a:custGeom>
          <a:solidFill>
            <a:srgbClr val="CD321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66">
            <a:extLst>
              <a:ext uri="{FF2B5EF4-FFF2-40B4-BE49-F238E27FC236}">
                <a16:creationId xmlns:a16="http://schemas.microsoft.com/office/drawing/2014/main" id="{D8D32237-4474-FD40-8D26-69680133BD8A}"/>
              </a:ext>
            </a:extLst>
          </p:cNvPr>
          <p:cNvSpPr>
            <a:spLocks/>
          </p:cNvSpPr>
          <p:nvPr userDrawn="1"/>
        </p:nvSpPr>
        <p:spPr bwMode="auto">
          <a:xfrm>
            <a:off x="5802331" y="2928736"/>
            <a:ext cx="2884886" cy="1819159"/>
          </a:xfrm>
          <a:custGeom>
            <a:avLst/>
            <a:gdLst>
              <a:gd name="T0" fmla="*/ 0 w 4318"/>
              <a:gd name="T1" fmla="*/ 2691 h 2691"/>
              <a:gd name="T2" fmla="*/ 4318 w 4318"/>
              <a:gd name="T3" fmla="*/ 1994 h 2691"/>
              <a:gd name="T4" fmla="*/ 4318 w 4318"/>
              <a:gd name="T5" fmla="*/ 0 h 2691"/>
              <a:gd name="T6" fmla="*/ 0 w 4318"/>
              <a:gd name="T7" fmla="*/ 936 h 2691"/>
              <a:gd name="T8" fmla="*/ 0 w 4318"/>
              <a:gd name="T9" fmla="*/ 2691 h 2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18" h="2691">
                <a:moveTo>
                  <a:pt x="0" y="2691"/>
                </a:moveTo>
                <a:lnTo>
                  <a:pt x="4318" y="1994"/>
                </a:lnTo>
                <a:lnTo>
                  <a:pt x="4318" y="0"/>
                </a:lnTo>
                <a:lnTo>
                  <a:pt x="0" y="936"/>
                </a:lnTo>
                <a:lnTo>
                  <a:pt x="0" y="2691"/>
                </a:lnTo>
                <a:close/>
              </a:path>
            </a:pathLst>
          </a:custGeom>
          <a:solidFill>
            <a:srgbClr val="604A8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67">
            <a:extLst>
              <a:ext uri="{FF2B5EF4-FFF2-40B4-BE49-F238E27FC236}">
                <a16:creationId xmlns:a16="http://schemas.microsoft.com/office/drawing/2014/main" id="{6ACF8B0B-0502-6B49-BEEF-7C13C18126DB}"/>
              </a:ext>
            </a:extLst>
          </p:cNvPr>
          <p:cNvSpPr>
            <a:spLocks/>
          </p:cNvSpPr>
          <p:nvPr userDrawn="1"/>
        </p:nvSpPr>
        <p:spPr bwMode="auto">
          <a:xfrm>
            <a:off x="457200" y="2614830"/>
            <a:ext cx="8240627" cy="1935390"/>
          </a:xfrm>
          <a:custGeom>
            <a:avLst/>
            <a:gdLst>
              <a:gd name="T0" fmla="*/ 12341 w 12341"/>
              <a:gd name="T1" fmla="*/ 464 h 2864"/>
              <a:gd name="T2" fmla="*/ 0 w 12341"/>
              <a:gd name="T3" fmla="*/ 0 h 2864"/>
              <a:gd name="T4" fmla="*/ 0 w 12341"/>
              <a:gd name="T5" fmla="*/ 2864 h 2864"/>
              <a:gd name="T6" fmla="*/ 12341 w 12341"/>
              <a:gd name="T7" fmla="*/ 2453 h 2864"/>
              <a:gd name="T8" fmla="*/ 12341 w 12341"/>
              <a:gd name="T9" fmla="*/ 464 h 2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341" h="2864">
                <a:moveTo>
                  <a:pt x="12341" y="464"/>
                </a:moveTo>
                <a:lnTo>
                  <a:pt x="0" y="0"/>
                </a:lnTo>
                <a:lnTo>
                  <a:pt x="0" y="2864"/>
                </a:lnTo>
                <a:lnTo>
                  <a:pt x="12341" y="2453"/>
                </a:lnTo>
                <a:lnTo>
                  <a:pt x="12341" y="464"/>
                </a:lnTo>
                <a:close/>
              </a:path>
            </a:pathLst>
          </a:custGeom>
          <a:solidFill>
            <a:srgbClr val="D7295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38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>
            <a:spLocks noChangeArrowheads="1"/>
          </p:cNvSpPr>
          <p:nvPr userDrawn="1"/>
        </p:nvSpPr>
        <p:spPr bwMode="auto">
          <a:xfrm>
            <a:off x="4408488" y="6459538"/>
            <a:ext cx="56832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638A6C8B-860F-429B-AA09-86E6502C0303}" type="slidenum">
              <a:rPr lang="fr-FR" altLang="fr-FR" sz="800" b="1" smtClean="0">
                <a:solidFill>
                  <a:schemeClr val="bg1"/>
                </a:solidFill>
              </a:rPr>
              <a:pPr algn="r" eaLnBrk="1" hangingPunct="1">
                <a:defRPr/>
              </a:pPr>
              <a:t>‹N°›</a:t>
            </a:fld>
            <a:endParaRPr lang="fr-FR" altLang="fr-FR" sz="800" b="1" dirty="0">
              <a:solidFill>
                <a:schemeClr val="bg1"/>
              </a:solidFill>
            </a:endParaRPr>
          </a:p>
        </p:txBody>
      </p:sp>
      <p:sp>
        <p:nvSpPr>
          <p:cNvPr id="9" name="Espace réservé du texte 2"/>
          <p:cNvSpPr>
            <a:spLocks noGrp="1"/>
          </p:cNvSpPr>
          <p:nvPr>
            <p:ph type="body" sz="quarter" idx="14"/>
          </p:nvPr>
        </p:nvSpPr>
        <p:spPr>
          <a:xfrm>
            <a:off x="444500" y="1511300"/>
            <a:ext cx="8255000" cy="4495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19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85750" indent="-285750">
              <a:buFont typeface="Arial" panose="020B0604020202020204" pitchFamily="34" charset="0"/>
              <a:buChar char="•"/>
              <a:defRPr sz="1400" i="1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71450" indent="-171450">
              <a:buFont typeface="Arial" panose="020B0604020202020204" pitchFamily="34" charset="0"/>
              <a:buChar char="•"/>
              <a:defRPr sz="1200" b="1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71450" indent="-171450">
              <a:buFont typeface="Arial" panose="020B0604020202020204" pitchFamily="34" charset="0"/>
              <a:buChar char="•"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71450" indent="-171450">
              <a:buFont typeface="Arial" panose="020B0604020202020204" pitchFamily="34" charset="0"/>
              <a:buChar char="•"/>
              <a:defRPr sz="900" i="1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7A673A8-F30E-9E4B-9D3D-635CD3816D4D}"/>
              </a:ext>
            </a:extLst>
          </p:cNvPr>
          <p:cNvSpPr txBox="1"/>
          <p:nvPr userDrawn="1"/>
        </p:nvSpPr>
        <p:spPr>
          <a:xfrm>
            <a:off x="8444514" y="6294409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3F768EF9-2488-FC45-A3B7-4C7DB6E6325A}" type="slidenum">
              <a:rPr lang="fr-FR" sz="10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‹N°›</a:t>
            </a:fld>
            <a:endParaRPr lang="fr-FR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725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4"/>
          <p:cNvSpPr txBox="1">
            <a:spLocks noChangeArrowheads="1"/>
          </p:cNvSpPr>
          <p:nvPr userDrawn="1"/>
        </p:nvSpPr>
        <p:spPr bwMode="auto">
          <a:xfrm>
            <a:off x="4408488" y="6459538"/>
            <a:ext cx="56832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ECD1D3B6-4891-4C16-9BAB-591F7B3CAD5C}" type="slidenum">
              <a:rPr lang="fr-FR" altLang="fr-FR" sz="800" b="1" smtClean="0">
                <a:solidFill>
                  <a:schemeClr val="bg1"/>
                </a:solidFill>
              </a:rPr>
              <a:pPr algn="r" eaLnBrk="1" hangingPunct="1">
                <a:defRPr/>
              </a:pPr>
              <a:t>‹N°›</a:t>
            </a:fld>
            <a:endParaRPr lang="fr-FR" altLang="fr-FR" sz="800" b="1">
              <a:solidFill>
                <a:schemeClr val="bg1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610100" y="1511300"/>
            <a:ext cx="4089400" cy="4495800"/>
          </a:xfrm>
          <a:prstGeom prst="rect">
            <a:avLst/>
          </a:prstGeom>
        </p:spPr>
        <p:txBody>
          <a:bodyPr lIns="144000" tIns="0" rIns="0" bIns="0"/>
          <a:lstStyle>
            <a:lvl1pPr marL="0" indent="0">
              <a:buNone/>
              <a:defRPr sz="1900"/>
            </a:lvl1pPr>
            <a:lvl2pPr marL="0" indent="0">
              <a:buNone/>
              <a:defRPr sz="1400" i="1"/>
            </a:lvl2pPr>
            <a:lvl3pPr marL="0" indent="0">
              <a:buFontTx/>
              <a:buNone/>
              <a:defRPr sz="1200" b="1"/>
            </a:lvl3pPr>
            <a:lvl4pPr marL="0" indent="0">
              <a:buNone/>
              <a:defRPr sz="1200"/>
            </a:lvl4pPr>
            <a:lvl5pPr marL="0" indent="0">
              <a:buNone/>
              <a:defRPr sz="900" i="1"/>
            </a:lvl5pPr>
          </a:lstStyle>
          <a:p>
            <a:pPr lvl="0"/>
            <a:endParaRPr lang="fr-FR" dirty="0"/>
          </a:p>
        </p:txBody>
      </p:sp>
      <p:sp>
        <p:nvSpPr>
          <p:cNvPr id="9" name="Espace réservé du texte 2"/>
          <p:cNvSpPr>
            <a:spLocks noGrp="1"/>
          </p:cNvSpPr>
          <p:nvPr>
            <p:ph type="body" sz="quarter" idx="14"/>
          </p:nvPr>
        </p:nvSpPr>
        <p:spPr>
          <a:xfrm>
            <a:off x="444500" y="1511300"/>
            <a:ext cx="3971575" cy="4495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900"/>
            </a:lvl1pPr>
            <a:lvl2pPr marL="0" indent="0">
              <a:buNone/>
              <a:defRPr sz="1400" i="1"/>
            </a:lvl2pPr>
            <a:lvl3pPr marL="0" indent="0">
              <a:buFontTx/>
              <a:buNone/>
              <a:defRPr sz="1200" b="1"/>
            </a:lvl3pPr>
            <a:lvl4pPr marL="0" indent="0">
              <a:buNone/>
              <a:defRPr sz="1200"/>
            </a:lvl4pPr>
            <a:lvl5pPr marL="0" indent="0">
              <a:buNone/>
              <a:defRPr sz="900" i="1"/>
            </a:lvl5pPr>
          </a:lstStyle>
          <a:p>
            <a:pPr lvl="0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1E506CB-0412-AC49-9302-22D066F939A8}"/>
              </a:ext>
            </a:extLst>
          </p:cNvPr>
          <p:cNvSpPr txBox="1"/>
          <p:nvPr userDrawn="1"/>
        </p:nvSpPr>
        <p:spPr>
          <a:xfrm>
            <a:off x="8444514" y="6294409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3F768EF9-2488-FC45-A3B7-4C7DB6E6325A}" type="slidenum">
              <a:rPr lang="fr-FR" sz="10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‹N°›</a:t>
            </a:fld>
            <a:endParaRPr lang="fr-FR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828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BDA36AB1-DBC0-DE40-9209-2C9847A8F5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10100" y="1511300"/>
            <a:ext cx="4089400" cy="4495800"/>
          </a:xfrm>
          <a:prstGeom prst="rect">
            <a:avLst/>
          </a:prstGeom>
        </p:spPr>
        <p:txBody>
          <a:bodyPr lIns="144000" tIns="0" rIns="0" bIns="0"/>
          <a:lstStyle>
            <a:lvl1pPr marL="0" indent="0">
              <a:buNone/>
              <a:defRPr sz="1900"/>
            </a:lvl1pPr>
            <a:lvl2pPr marL="0" indent="0">
              <a:buNone/>
              <a:defRPr sz="1400" i="1"/>
            </a:lvl2pPr>
            <a:lvl3pPr marL="0" indent="0">
              <a:buFontTx/>
              <a:buNone/>
              <a:defRPr sz="1200" b="1"/>
            </a:lvl3pPr>
            <a:lvl4pPr marL="0" indent="0">
              <a:buNone/>
              <a:defRPr sz="1200"/>
            </a:lvl4pPr>
            <a:lvl5pPr marL="0" indent="0">
              <a:buNone/>
              <a:defRPr sz="900" i="1"/>
            </a:lvl5pPr>
          </a:lstStyle>
          <a:p>
            <a:pPr lvl="0"/>
            <a:endParaRPr lang="fr-FR" dirty="0"/>
          </a:p>
        </p:txBody>
      </p:sp>
      <p:sp>
        <p:nvSpPr>
          <p:cNvPr id="6" name="ZoneTexte 4"/>
          <p:cNvSpPr txBox="1">
            <a:spLocks noChangeArrowheads="1"/>
          </p:cNvSpPr>
          <p:nvPr userDrawn="1"/>
        </p:nvSpPr>
        <p:spPr bwMode="auto">
          <a:xfrm>
            <a:off x="4408488" y="6459538"/>
            <a:ext cx="56832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CB0A0373-F784-4C89-B5D9-0ABAE908212C}" type="slidenum">
              <a:rPr lang="fr-FR" altLang="fr-FR" sz="800" b="1" smtClean="0">
                <a:solidFill>
                  <a:schemeClr val="bg1"/>
                </a:solidFill>
              </a:rPr>
              <a:pPr algn="r" eaLnBrk="1" hangingPunct="1">
                <a:defRPr/>
              </a:pPr>
              <a:t>‹N°›</a:t>
            </a:fld>
            <a:endParaRPr lang="fr-FR" altLang="fr-FR" sz="800" b="1">
              <a:solidFill>
                <a:schemeClr val="bg1"/>
              </a:solidFill>
            </a:endParaRPr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id="{D4823736-3031-A04B-8A0F-FB73D4C8B3B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4499" y="1511300"/>
            <a:ext cx="3971575" cy="4495800"/>
          </a:xfrm>
          <a:prstGeom prst="rect">
            <a:avLst/>
          </a:prstGeom>
        </p:spPr>
        <p:txBody>
          <a:bodyPr/>
          <a:lstStyle/>
          <a:p>
            <a:pPr lvl="0"/>
            <a:endParaRPr lang="fr-FR" noProof="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1FF20E6-4D9B-3E48-90A5-583EF5CF7B1E}"/>
              </a:ext>
            </a:extLst>
          </p:cNvPr>
          <p:cNvSpPr txBox="1"/>
          <p:nvPr userDrawn="1"/>
        </p:nvSpPr>
        <p:spPr>
          <a:xfrm>
            <a:off x="8444514" y="6294409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3F768EF9-2488-FC45-A3B7-4C7DB6E6325A}" type="slidenum">
              <a:rPr lang="fr-FR" sz="10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‹N°›</a:t>
            </a:fld>
            <a:endParaRPr lang="fr-FR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538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4"/>
          <p:cNvSpPr txBox="1">
            <a:spLocks noChangeArrowheads="1"/>
          </p:cNvSpPr>
          <p:nvPr userDrawn="1"/>
        </p:nvSpPr>
        <p:spPr bwMode="auto">
          <a:xfrm>
            <a:off x="4408488" y="6459538"/>
            <a:ext cx="56832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ADA2DECE-CD42-4651-B84C-CC9464BE5F33}" type="slidenum">
              <a:rPr lang="fr-FR" altLang="fr-FR" sz="800" b="1" smtClean="0">
                <a:solidFill>
                  <a:schemeClr val="bg1"/>
                </a:solidFill>
              </a:rPr>
              <a:pPr algn="r" eaLnBrk="1" hangingPunct="1">
                <a:defRPr/>
              </a:pPr>
              <a:t>‹N°›</a:t>
            </a:fld>
            <a:endParaRPr lang="fr-FR" altLang="fr-FR" sz="800" b="1">
              <a:solidFill>
                <a:schemeClr val="bg1"/>
              </a:solidFill>
            </a:endParaRPr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239D113-5B43-B249-ADF4-E16B9194DD6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4499" y="1511300"/>
            <a:ext cx="3971575" cy="4495800"/>
          </a:xfrm>
          <a:prstGeom prst="rect">
            <a:avLst/>
          </a:prstGeo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id="{DFF665A3-AC8C-BA4F-A3C4-6AE34C5CCBE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10101" y="1518233"/>
            <a:ext cx="4089400" cy="4495800"/>
          </a:xfrm>
          <a:prstGeom prst="rect">
            <a:avLst/>
          </a:prstGeo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1FA287D-EA25-F647-9D38-A5879CE38520}"/>
              </a:ext>
            </a:extLst>
          </p:cNvPr>
          <p:cNvSpPr txBox="1"/>
          <p:nvPr userDrawn="1"/>
        </p:nvSpPr>
        <p:spPr>
          <a:xfrm>
            <a:off x="8444514" y="6294409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3F768EF9-2488-FC45-A3B7-4C7DB6E6325A}" type="slidenum">
              <a:rPr lang="fr-FR" sz="10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‹N°›</a:t>
            </a:fld>
            <a:endParaRPr lang="fr-FR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331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>
            <a:spLocks noChangeArrowheads="1"/>
          </p:cNvSpPr>
          <p:nvPr userDrawn="1"/>
        </p:nvSpPr>
        <p:spPr bwMode="auto">
          <a:xfrm>
            <a:off x="4408488" y="6459538"/>
            <a:ext cx="56832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A10AB612-902A-4DA6-B29A-1E43E7C758E3}" type="slidenum">
              <a:rPr lang="fr-FR" altLang="fr-FR" sz="800" b="1" smtClean="0">
                <a:solidFill>
                  <a:schemeClr val="bg1"/>
                </a:solidFill>
              </a:rPr>
              <a:pPr algn="r" eaLnBrk="1" hangingPunct="1">
                <a:defRPr/>
              </a:pPr>
              <a:t>‹N°›</a:t>
            </a:fld>
            <a:endParaRPr lang="fr-FR" altLang="fr-FR" sz="800" b="1">
              <a:solidFill>
                <a:schemeClr val="bg1"/>
              </a:solidFill>
            </a:endParaRPr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6370EBD3-1D1E-564B-A748-FED5809C8B1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4500" y="1518233"/>
            <a:ext cx="8255002" cy="4495800"/>
          </a:xfrm>
          <a:prstGeom prst="rect">
            <a:avLst/>
          </a:prstGeo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73246D4-42AD-C745-AC3E-E7461B8E00E4}"/>
              </a:ext>
            </a:extLst>
          </p:cNvPr>
          <p:cNvSpPr txBox="1"/>
          <p:nvPr userDrawn="1"/>
        </p:nvSpPr>
        <p:spPr>
          <a:xfrm>
            <a:off x="8444514" y="6294409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3F768EF9-2488-FC45-A3B7-4C7DB6E6325A}" type="slidenum">
              <a:rPr lang="fr-FR" sz="10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‹N°›</a:t>
            </a:fld>
            <a:endParaRPr lang="fr-FR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368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5.tif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8.jpg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Relationship Id="rId14" Type="http://schemas.openxmlformats.org/officeDocument/2006/relationships/image" Target="../media/image7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theme" Target="../theme/theme2.xml"/><Relationship Id="rId6" Type="http://schemas.openxmlformats.org/officeDocument/2006/relationships/image" Target="../media/image5.tiff"/><Relationship Id="rId5" Type="http://schemas.openxmlformats.org/officeDocument/2006/relationships/image" Target="../media/image10.tif"/><Relationship Id="rId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1E82433-9BE6-1340-800B-6C3440127864}"/>
              </a:ext>
            </a:extLst>
          </p:cNvPr>
          <p:cNvSpPr/>
          <p:nvPr userDrawn="1"/>
        </p:nvSpPr>
        <p:spPr>
          <a:xfrm>
            <a:off x="0" y="4696246"/>
            <a:ext cx="2897295" cy="2168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E296BA73-2291-104E-BAA2-C40C5079DB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"/>
          <a:stretch/>
        </p:blipFill>
        <p:spPr>
          <a:xfrm>
            <a:off x="-2530" y="0"/>
            <a:ext cx="9155674" cy="4829176"/>
          </a:xfrm>
          <a:prstGeom prst="rect">
            <a:avLst/>
          </a:prstGeom>
          <a:ln>
            <a:noFill/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28B3F3FB-3F4E-EC4E-BA05-7460FA39760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328" y="286443"/>
            <a:ext cx="2182871" cy="125381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C17E8BF0-CD79-8C4E-B8FD-01F1BD6785B2}"/>
              </a:ext>
            </a:extLst>
          </p:cNvPr>
          <p:cNvPicPr/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8497" y="6268565"/>
            <a:ext cx="880110" cy="2322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9B325940-9508-EE49-8F78-6BB482A4651F}"/>
              </a:ext>
            </a:extLst>
          </p:cNvPr>
          <p:cNvPicPr/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002" y="6191005"/>
            <a:ext cx="387350" cy="38735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3F50934-0D9C-F84B-8C42-64A05E11A03E}"/>
              </a:ext>
            </a:extLst>
          </p:cNvPr>
          <p:cNvPicPr/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326" y="6713998"/>
            <a:ext cx="9180000" cy="17911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D5D9F446-CD5C-3D4C-BC05-01F4B19F65D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818" y="6191004"/>
            <a:ext cx="485476" cy="39032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DCAA138E-CCB7-B04D-9BDD-EC1019B9E7F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192" y="6236822"/>
            <a:ext cx="1369053" cy="29571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08495F72-1E88-C04D-8F3D-B3D934757CEC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190" y="6236822"/>
            <a:ext cx="1320164" cy="29571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C7EC00E-D809-F14F-8A4D-05075C4848A3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83" y="6191003"/>
            <a:ext cx="612897" cy="38735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52" r:id="rId2"/>
    <p:sldLayoutId id="2147483847" r:id="rId3"/>
    <p:sldLayoutId id="2147483848" r:id="rId4"/>
    <p:sldLayoutId id="2147483849" r:id="rId5"/>
    <p:sldLayoutId id="2147483850" r:id="rId6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92FF703-AD2D-F84A-BEBC-45C287F2D4AB}"/>
              </a:ext>
            </a:extLst>
          </p:cNvPr>
          <p:cNvSpPr/>
          <p:nvPr userDrawn="1"/>
        </p:nvSpPr>
        <p:spPr>
          <a:xfrm>
            <a:off x="-24326" y="-14288"/>
            <a:ext cx="9180000" cy="6872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19894FD-E861-5445-BE5E-872EA58B91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"/>
          <a:stretch/>
        </p:blipFill>
        <p:spPr>
          <a:xfrm>
            <a:off x="-24326" y="-14288"/>
            <a:ext cx="9180000" cy="345118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0131FAC-7A7E-FE4A-9289-E0A8B79048FB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8497" y="6301404"/>
            <a:ext cx="880110" cy="2322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F8AC352-9D4F-7646-BCB4-73EDD0FD5DF4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964" y="6223844"/>
            <a:ext cx="387350" cy="38735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195B8C2D-A494-BA4E-8421-4DACE2626C8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0909" y="952500"/>
            <a:ext cx="3532990" cy="466933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D5C2483-0BD1-934C-8C60-DB523026B3A2}"/>
              </a:ext>
            </a:extLst>
          </p:cNvPr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576" y="6713998"/>
            <a:ext cx="9180000" cy="17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31184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tiff"/><Relationship Id="rId5" Type="http://schemas.openxmlformats.org/officeDocument/2006/relationships/image" Target="../media/image29.png"/><Relationship Id="rId4" Type="http://schemas.openxmlformats.org/officeDocument/2006/relationships/image" Target="../media/image29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tiff"/><Relationship Id="rId3" Type="http://schemas.openxmlformats.org/officeDocument/2006/relationships/image" Target="../media/image32.png"/><Relationship Id="rId7" Type="http://schemas.openxmlformats.org/officeDocument/2006/relationships/image" Target="../media/image32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29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tiff"/><Relationship Id="rId3" Type="http://schemas.openxmlformats.org/officeDocument/2006/relationships/image" Target="../media/image321.png"/><Relationship Id="rId7" Type="http://schemas.openxmlformats.org/officeDocument/2006/relationships/image" Target="../media/image32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29.png"/><Relationship Id="rId10" Type="http://schemas.openxmlformats.org/officeDocument/2006/relationships/image" Target="../media/image35.png"/><Relationship Id="rId4" Type="http://schemas.openxmlformats.org/officeDocument/2006/relationships/image" Target="../media/image290.png"/><Relationship Id="rId9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microsoft.com/office/2007/relationships/hdphoto" Target="../media/hdphoto1.wdp"/><Relationship Id="rId9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4" Type="http://schemas.microsoft.com/office/2007/relationships/hdphoto" Target="../media/hdphoto1.wdp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4" Type="http://schemas.microsoft.com/office/2007/relationships/hdphoto" Target="../media/hdphoto1.wdp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39.png"/><Relationship Id="rId7" Type="http://schemas.openxmlformats.org/officeDocument/2006/relationships/image" Target="../media/image53.png"/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microsoft.com/office/2007/relationships/hdphoto" Target="../media/hdphoto1.wdp"/><Relationship Id="rId9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39.png"/><Relationship Id="rId7" Type="http://schemas.openxmlformats.org/officeDocument/2006/relationships/image" Target="../media/image53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microsoft.com/office/2007/relationships/hdphoto" Target="../media/hdphoto1.wdp"/><Relationship Id="rId9" Type="http://schemas.openxmlformats.org/officeDocument/2006/relationships/image" Target="../media/image5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39.png"/><Relationship Id="rId7" Type="http://schemas.openxmlformats.org/officeDocument/2006/relationships/image" Target="../media/image53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microsoft.com/office/2007/relationships/hdphoto" Target="../media/hdphoto1.wdp"/><Relationship Id="rId9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60.jpeg"/><Relationship Id="rId4" Type="http://schemas.openxmlformats.org/officeDocument/2006/relationships/image" Target="../media/image5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tiff"/><Relationship Id="rId5" Type="http://schemas.openxmlformats.org/officeDocument/2006/relationships/image" Target="../media/image10.tif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C1CD8F2-C2BF-7044-BCE7-E22FCA928DA3}"/>
              </a:ext>
            </a:extLst>
          </p:cNvPr>
          <p:cNvSpPr txBox="1">
            <a:spLocks/>
          </p:cNvSpPr>
          <p:nvPr/>
        </p:nvSpPr>
        <p:spPr>
          <a:xfrm>
            <a:off x="1094849" y="3013082"/>
            <a:ext cx="6954302" cy="18375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Étude des conformères de l'ortho-crésol par spectroscopie rotationnelle</a:t>
            </a:r>
            <a:endParaRPr lang="fr-FR" sz="36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  <a:p>
            <a:endParaRPr lang="en-US" sz="40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ubtitle 2">
                <a:extLst>
                  <a:ext uri="{FF2B5EF4-FFF2-40B4-BE49-F238E27FC236}">
                    <a16:creationId xmlns:a16="http://schemas.microsoft.com/office/drawing/2014/main" id="{C366F8AA-EE3B-1545-9804-02C14B92A87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59316" y="4988310"/>
                <a:ext cx="5825368" cy="406724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marL="0" indent="0" algn="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bg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fr-FR" sz="14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14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Agathe</m:t>
                        </m:r>
                        <m:r>
                          <a:rPr lang="fr-FR" sz="14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fr-FR" sz="14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Maillard</m:t>
                        </m:r>
                      </m:e>
                      <m:sup>
                        <m:r>
                          <a:rPr lang="fr-FR" sz="14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  <m:r>
                      <a:rPr lang="fr-FR" sz="14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p>
                      <m:sSupPr>
                        <m:ctrlPr>
                          <a:rPr lang="fr-FR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1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/>
                            <a:cs typeface="Times New Roman" panose="02020603050405020304" pitchFamily="18" charset="0"/>
                          </a:rPr>
                          <m:t>Laurent</m:t>
                        </m:r>
                        <m:r>
                          <a:rPr lang="fr-FR" sz="1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fr-FR" sz="1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/>
                            <a:cs typeface="Times New Roman" panose="02020603050405020304" pitchFamily="18" charset="0"/>
                          </a:rPr>
                          <m:t>Margul</m:t>
                        </m:r>
                        <m:r>
                          <a:rPr lang="fr-FR" sz="1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/>
                            <a:cs typeface="Times New Roman" panose="02020603050405020304" pitchFamily="18" charset="0"/>
                          </a:rPr>
                          <m:t>è</m:t>
                        </m:r>
                        <m:r>
                          <m:rPr>
                            <m:sty m:val="p"/>
                          </m:rPr>
                          <a:rPr lang="fr-FR" sz="1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p>
                        <m:r>
                          <a:rPr lang="fr-FR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fr-FR" sz="1400" dirty="0">
                    <a:solidFill>
                      <a:schemeClr val="tx1"/>
                    </a:solidFill>
                    <a:effectLst/>
                    <a:latin typeface="Aptos"/>
                    <a:ea typeface="Aptos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1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/>
                            <a:cs typeface="Times New Roman" panose="02020603050405020304" pitchFamily="18" charset="0"/>
                          </a:rPr>
                          <m:t>Jordan</m:t>
                        </m:r>
                        <m:r>
                          <a:rPr lang="fr-FR" sz="1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fr-FR" sz="1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fr-FR" sz="1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/>
                            <a:cs typeface="Times New Roman" panose="02020603050405020304" pitchFamily="18" charset="0"/>
                          </a:rPr>
                          <m:t>. </m:t>
                        </m:r>
                        <m:r>
                          <m:rPr>
                            <m:sty m:val="p"/>
                          </m:rPr>
                          <a:rPr lang="fr-FR" sz="1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/>
                            <a:cs typeface="Times New Roman" panose="02020603050405020304" pitchFamily="18" charset="0"/>
                          </a:rPr>
                          <m:t>Claus</m:t>
                        </m:r>
                      </m:e>
                      <m:sup>
                        <m:r>
                          <a:rPr lang="fr-FR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sz="1400" dirty="0">
                    <a:solidFill>
                      <a:schemeClr val="tx1"/>
                    </a:solidFill>
                    <a:effectLst/>
                    <a:latin typeface="Aptos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1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fr-FR" sz="1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Elias</m:t>
                        </m:r>
                        <m:r>
                          <a:rPr lang="fr-FR" sz="1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fr-FR" sz="1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  <m:r>
                          <a:rPr lang="fr-FR" sz="1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 </m:t>
                        </m:r>
                        <m:r>
                          <m:rPr>
                            <m:sty m:val="p"/>
                          </m:rPr>
                          <a:rPr lang="fr-FR" sz="1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Neeman</m:t>
                        </m:r>
                      </m:e>
                      <m:sup>
                        <m:r>
                          <a:rPr lang="fr-FR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fr-FR" sz="1400" dirty="0">
                    <a:solidFill>
                      <a:schemeClr val="tx1"/>
                    </a:solidFill>
                    <a:effectLst/>
                    <a:latin typeface="Aptos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fr-FR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1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Colwyn</m:t>
                        </m:r>
                        <m:r>
                          <a:rPr lang="fr-FR" sz="1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fr-FR" sz="1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Bracquart</m:t>
                        </m:r>
                      </m:e>
                      <m:sup>
                        <m:r>
                          <a:rPr lang="fr-FR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1,3</m:t>
                        </m:r>
                      </m:sup>
                    </m:sSup>
                  </m:oMath>
                </a14:m>
                <a:r>
                  <a:rPr lang="fr-FR" sz="1400" dirty="0">
                    <a:solidFill>
                      <a:schemeClr val="tx1"/>
                    </a:solidFill>
                    <a:effectLst/>
                    <a:latin typeface="Aptos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1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/>
                            <a:cs typeface="Times New Roman" panose="02020603050405020304" pitchFamily="18" charset="0"/>
                          </a:rPr>
                          <m:t>Manuel</m:t>
                        </m:r>
                        <m:r>
                          <a:rPr lang="fr-FR" sz="1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fr-FR" sz="1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/>
                            <a:cs typeface="Times New Roman" panose="02020603050405020304" pitchFamily="18" charset="0"/>
                          </a:rPr>
                          <m:t>Goubet</m:t>
                        </m:r>
                      </m:e>
                      <m:sup>
                        <m:r>
                          <a:rPr lang="fr-FR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fr-FR" sz="1400" dirty="0">
                  <a:effectLst/>
                  <a:latin typeface="Aptos"/>
                  <a:ea typeface="Aptos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Subtitle 2">
                <a:extLst>
                  <a:ext uri="{FF2B5EF4-FFF2-40B4-BE49-F238E27FC236}">
                    <a16:creationId xmlns:a16="http://schemas.microsoft.com/office/drawing/2014/main" id="{C366F8AA-EE3B-1545-9804-02C14B92A8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9316" y="4988310"/>
                <a:ext cx="5825368" cy="406724"/>
              </a:xfrm>
              <a:prstGeom prst="rect">
                <a:avLst/>
              </a:prstGeom>
              <a:blipFill>
                <a:blip r:embed="rId3"/>
                <a:stretch>
                  <a:fillRect t="-55224" b="-164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ZoneTexte 1">
            <a:extLst>
              <a:ext uri="{FF2B5EF4-FFF2-40B4-BE49-F238E27FC236}">
                <a16:creationId xmlns:a16="http://schemas.microsoft.com/office/drawing/2014/main" id="{4B059857-6AB5-430E-B329-FCBF6A40D96B}"/>
              </a:ext>
            </a:extLst>
          </p:cNvPr>
          <p:cNvSpPr txBox="1"/>
          <p:nvPr/>
        </p:nvSpPr>
        <p:spPr>
          <a:xfrm>
            <a:off x="644824" y="4988310"/>
            <a:ext cx="7854352" cy="1544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340" algn="ctr">
              <a:lnSpc>
                <a:spcPct val="150000"/>
              </a:lnSpc>
              <a:spcAft>
                <a:spcPts val="800"/>
              </a:spcAft>
            </a:pPr>
            <a:r>
              <a:rPr lang="fr-FR" sz="1600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 </a:t>
            </a:r>
          </a:p>
          <a:p>
            <a:pPr indent="180340" algn="ctr">
              <a:lnSpc>
                <a:spcPct val="107000"/>
              </a:lnSpc>
              <a:spcAft>
                <a:spcPts val="800"/>
              </a:spcAft>
            </a:pPr>
            <a:r>
              <a:rPr lang="fr-FR" sz="800" i="1" baseline="30000" dirty="0">
                <a:solidFill>
                  <a:srgbClr val="000000"/>
                </a:solidFill>
                <a:effectLst/>
                <a:latin typeface="Aptos"/>
                <a:ea typeface="Aptos"/>
                <a:cs typeface="Times New Roman" panose="02020603050405020304" pitchFamily="18" charset="0"/>
              </a:rPr>
              <a:t>1</a:t>
            </a:r>
            <a:r>
              <a:rPr lang="fr-FR" sz="800" i="1" dirty="0">
                <a:solidFill>
                  <a:srgbClr val="000000"/>
                </a:solidFill>
                <a:effectLst/>
                <a:latin typeface="Aptos"/>
                <a:ea typeface="Aptos"/>
                <a:cs typeface="Times New Roman" panose="02020603050405020304" pitchFamily="18" charset="0"/>
              </a:rPr>
              <a:t> Univ. Lille, CNRS, UMR 8523 - </a:t>
            </a:r>
            <a:r>
              <a:rPr lang="fr-FR" sz="800" i="1" dirty="0" err="1">
                <a:solidFill>
                  <a:srgbClr val="000000"/>
                </a:solidFill>
                <a:effectLst/>
                <a:latin typeface="Aptos"/>
                <a:ea typeface="Aptos"/>
                <a:cs typeface="Times New Roman" panose="02020603050405020304" pitchFamily="18" charset="0"/>
              </a:rPr>
              <a:t>PhLAM</a:t>
            </a:r>
            <a:r>
              <a:rPr lang="fr-FR" sz="800" i="1" dirty="0">
                <a:solidFill>
                  <a:srgbClr val="000000"/>
                </a:solidFill>
                <a:effectLst/>
                <a:latin typeface="Aptos"/>
                <a:ea typeface="Aptos"/>
                <a:cs typeface="Times New Roman" panose="02020603050405020304" pitchFamily="18" charset="0"/>
              </a:rPr>
              <a:t> - Physique des Lasers Atomes et Molécules, F-59000 Lille, France</a:t>
            </a:r>
            <a:endParaRPr lang="fr-FR" sz="8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  <a:p>
            <a:pPr indent="180340" algn="ctr">
              <a:lnSpc>
                <a:spcPct val="107000"/>
              </a:lnSpc>
              <a:spcAft>
                <a:spcPts val="800"/>
              </a:spcAft>
            </a:pPr>
            <a:r>
              <a:rPr lang="fr-FR" sz="800" i="1" baseline="30000" dirty="0">
                <a:solidFill>
                  <a:srgbClr val="000000"/>
                </a:solidFill>
                <a:effectLst/>
                <a:latin typeface="Aptos"/>
                <a:ea typeface="Aptos"/>
                <a:cs typeface="Times New Roman" panose="02020603050405020304" pitchFamily="18" charset="0"/>
              </a:rPr>
              <a:t>2</a:t>
            </a:r>
            <a:r>
              <a:rPr lang="fr-FR" sz="800" i="1" dirty="0">
                <a:solidFill>
                  <a:srgbClr val="000000"/>
                </a:solidFill>
                <a:effectLst/>
                <a:latin typeface="Aptos"/>
                <a:ea typeface="Aptos"/>
                <a:cs typeface="Times New Roman" panose="02020603050405020304" pitchFamily="18" charset="0"/>
              </a:rPr>
              <a:t> </a:t>
            </a:r>
            <a:r>
              <a:rPr lang="fr-FR" sz="800" i="1" dirty="0" err="1">
                <a:solidFill>
                  <a:srgbClr val="000000"/>
                </a:solidFill>
                <a:effectLst/>
                <a:latin typeface="Aptos"/>
                <a:ea typeface="Aptos"/>
                <a:cs typeface="Times New Roman" panose="02020603050405020304" pitchFamily="18" charset="0"/>
              </a:rPr>
              <a:t>Università</a:t>
            </a:r>
            <a:r>
              <a:rPr lang="fr-FR" sz="800" i="1" dirty="0">
                <a:solidFill>
                  <a:srgbClr val="000000"/>
                </a:solidFill>
                <a:effectLst/>
                <a:latin typeface="Aptos"/>
                <a:ea typeface="Aptos"/>
                <a:cs typeface="Times New Roman" panose="02020603050405020304" pitchFamily="18" charset="0"/>
              </a:rPr>
              <a:t> di </a:t>
            </a:r>
            <a:r>
              <a:rPr lang="fr-FR" sz="800" i="1" dirty="0" err="1">
                <a:solidFill>
                  <a:srgbClr val="000000"/>
                </a:solidFill>
                <a:effectLst/>
                <a:latin typeface="Aptos"/>
                <a:ea typeface="Aptos"/>
                <a:cs typeface="Times New Roman" panose="02020603050405020304" pitchFamily="18" charset="0"/>
              </a:rPr>
              <a:t>Bologna</a:t>
            </a:r>
            <a:r>
              <a:rPr lang="fr-FR" sz="800" i="1" dirty="0">
                <a:solidFill>
                  <a:srgbClr val="000000"/>
                </a:solidFill>
                <a:effectLst/>
                <a:latin typeface="Aptos"/>
                <a:ea typeface="Aptos"/>
                <a:cs typeface="Times New Roman" panose="02020603050405020304" pitchFamily="18" charset="0"/>
              </a:rPr>
              <a:t>, </a:t>
            </a:r>
            <a:r>
              <a:rPr lang="fr-FR" sz="800" i="1" dirty="0" err="1">
                <a:solidFill>
                  <a:srgbClr val="000000"/>
                </a:solidFill>
                <a:effectLst/>
                <a:latin typeface="Aptos"/>
                <a:ea typeface="Aptos"/>
                <a:cs typeface="Times New Roman" panose="02020603050405020304" pitchFamily="18" charset="0"/>
              </a:rPr>
              <a:t>Dipartimento</a:t>
            </a:r>
            <a:r>
              <a:rPr lang="fr-FR" sz="800" i="1" dirty="0">
                <a:solidFill>
                  <a:srgbClr val="000000"/>
                </a:solidFill>
                <a:effectLst/>
                <a:latin typeface="Aptos"/>
                <a:ea typeface="Aptos"/>
                <a:cs typeface="Times New Roman" panose="02020603050405020304" pitchFamily="18" charset="0"/>
              </a:rPr>
              <a:t> di </a:t>
            </a:r>
            <a:r>
              <a:rPr lang="fr-FR" sz="800" i="1" dirty="0" err="1">
                <a:solidFill>
                  <a:srgbClr val="000000"/>
                </a:solidFill>
                <a:effectLst/>
                <a:latin typeface="Aptos"/>
                <a:ea typeface="Aptos"/>
                <a:cs typeface="Times New Roman" panose="02020603050405020304" pitchFamily="18" charset="0"/>
              </a:rPr>
              <a:t>Chimica</a:t>
            </a:r>
            <a:r>
              <a:rPr lang="fr-FR" sz="800" i="1" dirty="0">
                <a:solidFill>
                  <a:srgbClr val="000000"/>
                </a:solidFill>
                <a:effectLst/>
                <a:latin typeface="Aptos"/>
                <a:ea typeface="Aptos"/>
                <a:cs typeface="Times New Roman" panose="02020603050405020304" pitchFamily="18" charset="0"/>
              </a:rPr>
              <a:t> « Giacomo Ciamician » - </a:t>
            </a:r>
            <a:r>
              <a:rPr lang="fr-FR" sz="800" i="1" dirty="0" err="1">
                <a:solidFill>
                  <a:srgbClr val="000000"/>
                </a:solidFill>
                <a:effectLst/>
                <a:latin typeface="Aptos"/>
                <a:ea typeface="Aptos"/>
                <a:cs typeface="Times New Roman" panose="02020603050405020304" pitchFamily="18" charset="0"/>
              </a:rPr>
              <a:t>Spettroscopia</a:t>
            </a:r>
            <a:r>
              <a:rPr lang="fr-FR" sz="800" i="1" dirty="0">
                <a:solidFill>
                  <a:srgbClr val="000000"/>
                </a:solidFill>
                <a:effectLst/>
                <a:latin typeface="Aptos"/>
                <a:ea typeface="Aptos"/>
                <a:cs typeface="Times New Roman" panose="02020603050405020304" pitchFamily="18" charset="0"/>
              </a:rPr>
              <a:t> </a:t>
            </a:r>
            <a:r>
              <a:rPr lang="fr-FR" sz="800" i="1" dirty="0" err="1">
                <a:solidFill>
                  <a:srgbClr val="000000"/>
                </a:solidFill>
                <a:effectLst/>
                <a:latin typeface="Aptos"/>
                <a:ea typeface="Aptos"/>
                <a:cs typeface="Times New Roman" panose="02020603050405020304" pitchFamily="18" charset="0"/>
              </a:rPr>
              <a:t>rotazionale</a:t>
            </a:r>
            <a:r>
              <a:rPr lang="fr-FR" sz="800" i="1" dirty="0">
                <a:solidFill>
                  <a:srgbClr val="000000"/>
                </a:solidFill>
                <a:effectLst/>
                <a:latin typeface="Aptos"/>
                <a:ea typeface="Aptos"/>
                <a:cs typeface="Times New Roman" panose="02020603050405020304" pitchFamily="18" charset="0"/>
              </a:rPr>
              <a:t> e </a:t>
            </a:r>
            <a:r>
              <a:rPr lang="fr-FR" sz="800" i="1" dirty="0" err="1">
                <a:solidFill>
                  <a:srgbClr val="000000"/>
                </a:solidFill>
                <a:effectLst/>
                <a:latin typeface="Aptos"/>
                <a:ea typeface="Aptos"/>
                <a:cs typeface="Times New Roman" panose="02020603050405020304" pitchFamily="18" charset="0"/>
              </a:rPr>
              <a:t>computazionale</a:t>
            </a:r>
            <a:r>
              <a:rPr lang="fr-FR" sz="800" i="1" dirty="0">
                <a:solidFill>
                  <a:srgbClr val="000000"/>
                </a:solidFill>
                <a:effectLst/>
                <a:latin typeface="Aptos"/>
                <a:ea typeface="Aptos"/>
                <a:cs typeface="Times New Roman" panose="02020603050405020304" pitchFamily="18" charset="0"/>
              </a:rPr>
              <a:t>, </a:t>
            </a:r>
            <a:r>
              <a:rPr lang="fr-FR" sz="800" i="1" dirty="0" err="1">
                <a:solidFill>
                  <a:srgbClr val="000000"/>
                </a:solidFill>
                <a:effectLst/>
                <a:latin typeface="Aptos"/>
                <a:ea typeface="Aptos"/>
                <a:cs typeface="Times New Roman" panose="02020603050405020304" pitchFamily="18" charset="0"/>
              </a:rPr>
              <a:t>Bologna</a:t>
            </a:r>
            <a:r>
              <a:rPr lang="fr-FR" sz="800" i="1" dirty="0">
                <a:solidFill>
                  <a:srgbClr val="000000"/>
                </a:solidFill>
                <a:effectLst/>
                <a:latin typeface="Aptos"/>
                <a:ea typeface="Aptos"/>
                <a:cs typeface="Times New Roman" panose="02020603050405020304" pitchFamily="18" charset="0"/>
              </a:rPr>
              <a:t>, Italia</a:t>
            </a:r>
            <a:endParaRPr lang="fr-FR" sz="8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  <a:p>
            <a:pPr indent="180340" algn="ctr">
              <a:lnSpc>
                <a:spcPct val="107000"/>
              </a:lnSpc>
              <a:spcAft>
                <a:spcPts val="800"/>
              </a:spcAft>
            </a:pPr>
            <a:r>
              <a:rPr lang="fr-FR" sz="800" i="1" baseline="30000" dirty="0">
                <a:solidFill>
                  <a:srgbClr val="000000"/>
                </a:solidFill>
                <a:effectLst/>
                <a:latin typeface="Aptos"/>
                <a:ea typeface="Aptos"/>
                <a:cs typeface="Times New Roman" panose="02020603050405020304" pitchFamily="18" charset="0"/>
              </a:rPr>
              <a:t> 3</a:t>
            </a:r>
            <a:r>
              <a:rPr lang="fr-FR" sz="800" i="1" dirty="0">
                <a:solidFill>
                  <a:srgbClr val="222222"/>
                </a:solidFill>
                <a:effectLst/>
                <a:latin typeface="Aptos"/>
                <a:ea typeface="Aptos"/>
                <a:cs typeface="Arial" panose="020B0604020202020204" pitchFamily="34" charset="0"/>
              </a:rPr>
              <a:t>LPCA, Laboratoire de Physico-Chimie de l’Atmosphère, Université du Littoral Côte d’Opale, UR4493, F-59140 Dunkerque, France</a:t>
            </a:r>
            <a:endParaRPr lang="fr-FR" sz="8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D661998-CC39-4B3A-8128-742C0EFCE2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3408" y="6141458"/>
            <a:ext cx="996246" cy="52871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421A280-2398-47E5-AB6D-EFC6331982D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89654" y="6174362"/>
            <a:ext cx="1121899" cy="46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160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98FAFFE-34EB-7B4B-AB32-441FBCCD56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497" y="1451499"/>
            <a:ext cx="8436153" cy="419913"/>
          </a:xfrm>
        </p:spPr>
        <p:txBody>
          <a:bodyPr anchor="t"/>
          <a:lstStyle/>
          <a:p>
            <a:pPr marL="0" indent="0" algn="ctr">
              <a:buNone/>
            </a:pPr>
            <a:r>
              <a:rPr lang="fr-FR" sz="2000" dirty="0" err="1">
                <a:solidFill>
                  <a:srgbClr val="217296"/>
                </a:solidFill>
              </a:rPr>
              <a:t>Why</a:t>
            </a:r>
            <a:r>
              <a:rPr lang="fr-FR" sz="2000" dirty="0">
                <a:solidFill>
                  <a:srgbClr val="217296"/>
                </a:solidFill>
              </a:rPr>
              <a:t> </a:t>
            </a:r>
            <a:r>
              <a:rPr lang="fr-FR" sz="2000" dirty="0" err="1">
                <a:solidFill>
                  <a:srgbClr val="217296"/>
                </a:solidFill>
              </a:rPr>
              <a:t>study</a:t>
            </a:r>
            <a:r>
              <a:rPr lang="fr-FR" sz="2000" dirty="0">
                <a:solidFill>
                  <a:srgbClr val="217296"/>
                </a:solidFill>
              </a:rPr>
              <a:t> ortho-</a:t>
            </a:r>
            <a:r>
              <a:rPr lang="fr-FR" sz="2000" dirty="0" err="1">
                <a:solidFill>
                  <a:srgbClr val="217296"/>
                </a:solidFill>
              </a:rPr>
              <a:t>cresol</a:t>
            </a:r>
            <a:r>
              <a:rPr lang="fr-FR" sz="2000" dirty="0">
                <a:solidFill>
                  <a:srgbClr val="217296"/>
                </a:solidFill>
              </a:rPr>
              <a:t>?</a:t>
            </a:r>
          </a:p>
          <a:p>
            <a:pPr marL="0" indent="0" algn="ctr">
              <a:buNone/>
            </a:pPr>
            <a:endParaRPr lang="fr-FR" sz="2000" b="1" dirty="0">
              <a:solidFill>
                <a:srgbClr val="217296"/>
              </a:solidFill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4FF08525-1F20-FC4B-B981-82E39CB70D6C}"/>
              </a:ext>
            </a:extLst>
          </p:cNvPr>
          <p:cNvGrpSpPr/>
          <p:nvPr/>
        </p:nvGrpSpPr>
        <p:grpSpPr>
          <a:xfrm>
            <a:off x="2514600" y="640330"/>
            <a:ext cx="6177640" cy="808060"/>
            <a:chOff x="2501900" y="640330"/>
            <a:chExt cx="6190340" cy="808060"/>
          </a:xfrm>
          <a:effectLst>
            <a:outerShdw blurRad="101600" algn="ctr" rotWithShape="0">
              <a:srgbClr val="7D7D7D">
                <a:alpha val="44000"/>
              </a:srgbClr>
            </a:outerShdw>
          </a:effectLst>
        </p:grpSpPr>
        <p:grpSp>
          <p:nvGrpSpPr>
            <p:cNvPr id="11" name="Group 26">
              <a:extLst>
                <a:ext uri="{FF2B5EF4-FFF2-40B4-BE49-F238E27FC236}">
                  <a16:creationId xmlns:a16="http://schemas.microsoft.com/office/drawing/2014/main" id="{672760D2-867E-F542-B9C3-BFDF4F7F3F95}"/>
                </a:ext>
              </a:extLst>
            </p:cNvPr>
            <p:cNvGrpSpPr/>
            <p:nvPr/>
          </p:nvGrpSpPr>
          <p:grpSpPr>
            <a:xfrm flipH="1">
              <a:off x="8194797" y="736622"/>
              <a:ext cx="497443" cy="711768"/>
              <a:chOff x="-1" y="687805"/>
              <a:chExt cx="579644" cy="1612996"/>
            </a:xfrm>
          </p:grpSpPr>
          <p:sp>
            <p:nvSpPr>
              <p:cNvPr id="13" name="Freeform 40">
                <a:extLst>
                  <a:ext uri="{FF2B5EF4-FFF2-40B4-BE49-F238E27FC236}">
                    <a16:creationId xmlns:a16="http://schemas.microsoft.com/office/drawing/2014/main" id="{892C6C02-96C2-6345-AEC0-B5F56DF6E4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282" y="1124405"/>
                <a:ext cx="413361" cy="1176396"/>
              </a:xfrm>
              <a:custGeom>
                <a:avLst/>
                <a:gdLst>
                  <a:gd name="T0" fmla="*/ 1414 w 1414"/>
                  <a:gd name="T1" fmla="*/ 901 h 1164"/>
                  <a:gd name="T2" fmla="*/ 0 w 1414"/>
                  <a:gd name="T3" fmla="*/ 1164 h 1164"/>
                  <a:gd name="T4" fmla="*/ 0 w 1414"/>
                  <a:gd name="T5" fmla="*/ 0 h 1164"/>
                  <a:gd name="T6" fmla="*/ 1414 w 1414"/>
                  <a:gd name="T7" fmla="*/ 351 h 1164"/>
                  <a:gd name="T8" fmla="*/ 1414 w 1414"/>
                  <a:gd name="T9" fmla="*/ 901 h 1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4" h="1164">
                    <a:moveTo>
                      <a:pt x="1414" y="901"/>
                    </a:moveTo>
                    <a:lnTo>
                      <a:pt x="0" y="1164"/>
                    </a:lnTo>
                    <a:lnTo>
                      <a:pt x="0" y="0"/>
                    </a:lnTo>
                    <a:lnTo>
                      <a:pt x="1414" y="351"/>
                    </a:lnTo>
                    <a:lnTo>
                      <a:pt x="1414" y="901"/>
                    </a:lnTo>
                    <a:close/>
                  </a:path>
                </a:pathLst>
              </a:custGeom>
              <a:solidFill>
                <a:srgbClr val="7D7D7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Freeform 41">
                <a:extLst>
                  <a:ext uri="{FF2B5EF4-FFF2-40B4-BE49-F238E27FC236}">
                    <a16:creationId xmlns:a16="http://schemas.microsoft.com/office/drawing/2014/main" id="{615D34F5-CB57-8444-BAA2-A32B2D772E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" y="687805"/>
                <a:ext cx="579644" cy="1341739"/>
              </a:xfrm>
              <a:custGeom>
                <a:avLst/>
                <a:gdLst>
                  <a:gd name="T0" fmla="*/ 1981 w 1981"/>
                  <a:gd name="T1" fmla="*/ 1303 h 1303"/>
                  <a:gd name="T2" fmla="*/ 0 w 1981"/>
                  <a:gd name="T3" fmla="*/ 1125 h 1303"/>
                  <a:gd name="T4" fmla="*/ 0 w 1981"/>
                  <a:gd name="T5" fmla="*/ 0 h 1303"/>
                  <a:gd name="T6" fmla="*/ 1981 w 1981"/>
                  <a:gd name="T7" fmla="*/ 89 h 1303"/>
                  <a:gd name="T8" fmla="*/ 1981 w 1981"/>
                  <a:gd name="T9" fmla="*/ 1303 h 1303"/>
                  <a:gd name="connsiteX0" fmla="*/ 10000 w 10000"/>
                  <a:gd name="connsiteY0" fmla="*/ 10181 h 10181"/>
                  <a:gd name="connsiteX1" fmla="*/ 0 w 10000"/>
                  <a:gd name="connsiteY1" fmla="*/ 8634 h 10181"/>
                  <a:gd name="connsiteX2" fmla="*/ 0 w 10000"/>
                  <a:gd name="connsiteY2" fmla="*/ 0 h 10181"/>
                  <a:gd name="connsiteX3" fmla="*/ 10000 w 10000"/>
                  <a:gd name="connsiteY3" fmla="*/ 683 h 10181"/>
                  <a:gd name="connsiteX4" fmla="*/ 10000 w 10000"/>
                  <a:gd name="connsiteY4" fmla="*/ 10181 h 10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181">
                    <a:moveTo>
                      <a:pt x="10000" y="10181"/>
                    </a:moveTo>
                    <a:lnTo>
                      <a:pt x="0" y="8634"/>
                    </a:lnTo>
                    <a:lnTo>
                      <a:pt x="0" y="0"/>
                    </a:lnTo>
                    <a:lnTo>
                      <a:pt x="10000" y="683"/>
                    </a:lnTo>
                    <a:lnTo>
                      <a:pt x="10000" y="10181"/>
                    </a:ln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976D34C-B690-7042-9E4F-5D4195CF1755}"/>
                </a:ext>
              </a:extLst>
            </p:cNvPr>
            <p:cNvSpPr/>
            <p:nvPr/>
          </p:nvSpPr>
          <p:spPr>
            <a:xfrm>
              <a:off x="2501900" y="640330"/>
              <a:ext cx="6190340" cy="603348"/>
            </a:xfrm>
            <a:prstGeom prst="rect">
              <a:avLst/>
            </a:prstGeom>
            <a:solidFill>
              <a:srgbClr val="7D7D7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BB863B1C-DCA8-7F44-B88B-E912E2F5C3AF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1853588" y="651905"/>
            <a:ext cx="5617972" cy="580198"/>
          </a:xfrm>
          <a:prstGeom prst="rect">
            <a:avLst/>
          </a:prstGeom>
        </p:spPr>
        <p:txBody>
          <a:bodyPr lIns="0" tIns="0" rIns="72000" bIns="0"/>
          <a:lstStyle>
            <a:lvl1pPr marL="0" indent="0" algn="r">
              <a:buNone/>
              <a:defRPr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None/>
              <a:defRPr sz="1400" i="1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0" indent="0">
              <a:buFontTx/>
              <a:buNone/>
              <a:defRPr sz="1200" b="1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0" indent="0"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0" indent="0">
              <a:buNone/>
              <a:defRPr sz="900" i="1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 algn="ctr"/>
            <a:r>
              <a:rPr lang="fr-FR" sz="2800" dirty="0"/>
              <a:t>Introduction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90AED64D-C990-4A40-A841-F90563151F39}"/>
              </a:ext>
            </a:extLst>
          </p:cNvPr>
          <p:cNvSpPr txBox="1"/>
          <p:nvPr/>
        </p:nvSpPr>
        <p:spPr>
          <a:xfrm>
            <a:off x="4195195" y="372708"/>
            <a:ext cx="44970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00" dirty="0">
                <a:latin typeface="Calibri" panose="020F0502020204030204" pitchFamily="34" charset="0"/>
                <a:cs typeface="Calibri" panose="020F0502020204030204" pitchFamily="34" charset="0"/>
              </a:rPr>
              <a:t>Crésol – Journées de Spectroscopie Moléculaire – Grenoble – 10-12 mars 2024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B196C2A-4290-41E6-8825-E32263D38680}"/>
              </a:ext>
            </a:extLst>
          </p:cNvPr>
          <p:cNvSpPr txBox="1"/>
          <p:nvPr/>
        </p:nvSpPr>
        <p:spPr>
          <a:xfrm>
            <a:off x="725766" y="3813374"/>
            <a:ext cx="3867952" cy="86177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endParaRPr lang="fr-FR" sz="1600" dirty="0">
              <a:solidFill>
                <a:srgbClr val="000000"/>
              </a:solidFill>
              <a:latin typeface="+mj-lt"/>
            </a:endParaRPr>
          </a:p>
          <a:p>
            <a:endParaRPr lang="fr-FR" sz="1600" b="1" dirty="0">
              <a:solidFill>
                <a:srgbClr val="BA3C31"/>
              </a:solidFill>
              <a:latin typeface="+mj-lt"/>
            </a:endParaRPr>
          </a:p>
          <a:p>
            <a:endParaRPr lang="fr-FR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EB951F6-C8CB-432D-A82E-0F3AE7FE03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459"/>
          <a:stretch/>
        </p:blipFill>
        <p:spPr>
          <a:xfrm>
            <a:off x="4593718" y="1906124"/>
            <a:ext cx="3956113" cy="3678511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3EE6BA1E-8F04-483E-B591-91179A44FA2E}"/>
              </a:ext>
            </a:extLst>
          </p:cNvPr>
          <p:cNvSpPr txBox="1"/>
          <p:nvPr/>
        </p:nvSpPr>
        <p:spPr>
          <a:xfrm>
            <a:off x="201168" y="6126480"/>
            <a:ext cx="6986016" cy="5303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644928F-EC7B-4909-8059-3C562169339D}"/>
              </a:ext>
            </a:extLst>
          </p:cNvPr>
          <p:cNvSpPr txBox="1"/>
          <p:nvPr/>
        </p:nvSpPr>
        <p:spPr>
          <a:xfrm>
            <a:off x="1393499" y="6377570"/>
            <a:ext cx="65381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Zhang, R. M., </a:t>
            </a:r>
            <a:r>
              <a:rPr lang="en-US" sz="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Truhlar</a:t>
            </a:r>
            <a:r>
              <a:rPr lang="en-US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D. G., &amp; Xu, X. (2019). </a:t>
            </a:r>
            <a:r>
              <a:rPr lang="en-US" sz="8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Kinetics of the Toluene Reaction with OH Radical, Research, 2019, 5373785</a:t>
            </a:r>
            <a:r>
              <a:rPr lang="en-US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  <a:endParaRPr lang="fr-FR" sz="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DB791198-C310-4E68-9B2C-71CF8C9A399E}"/>
                  </a:ext>
                </a:extLst>
              </p:cNvPr>
              <p:cNvSpPr txBox="1"/>
              <p:nvPr/>
            </p:nvSpPr>
            <p:spPr>
              <a:xfrm>
                <a:off x="725766" y="1999295"/>
                <a:ext cx="3358949" cy="2092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rgbClr val="C00000"/>
                    </a:solidFill>
                    <a:latin typeface="+mj-lt"/>
                  </a:rPr>
                  <a:t>Toluene in the atmosphere:</a:t>
                </a:r>
              </a:p>
              <a:p>
                <a:endParaRPr lang="en-US" sz="1600" dirty="0">
                  <a:solidFill>
                    <a:srgbClr val="000000"/>
                  </a:solidFill>
                  <a:latin typeface="+mj-lt"/>
                </a:endParaRPr>
              </a:p>
              <a:p>
                <a:pPr marL="285750" indent="-285750">
                  <a:buFontTx/>
                  <a:buChar char="-"/>
                </a:pPr>
                <a:r>
                  <a:rPr lang="en-US" sz="1600" dirty="0">
                    <a:solidFill>
                      <a:srgbClr val="000000"/>
                    </a:solidFill>
                    <a:latin typeface="+mj-lt"/>
                  </a:rPr>
                  <a:t>Concentration of toluene between 0.15 and 24.6 </a:t>
                </a:r>
                <a:r>
                  <a:rPr lang="fr-FR" sz="1600" dirty="0">
                    <a:solidFill>
                      <a:srgbClr val="000000"/>
                    </a:solidFill>
                    <a:latin typeface="+mj-lt"/>
                  </a:rPr>
                  <a:t>µ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𝑔𝑚</m:t>
                        </m:r>
                      </m:e>
                      <m:sup>
                        <m:r>
                          <a:rPr lang="fr-FR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fr-FR" sz="1600" dirty="0">
                    <a:solidFill>
                      <a:srgbClr val="000000"/>
                    </a:solidFill>
                    <a:latin typeface="+mj-lt"/>
                  </a:rPr>
                  <a:t> </a:t>
                </a:r>
              </a:p>
              <a:p>
                <a:endParaRPr lang="fr-FR" sz="1600" dirty="0">
                  <a:solidFill>
                    <a:srgbClr val="000000"/>
                  </a:solidFill>
                  <a:latin typeface="+mj-lt"/>
                </a:endParaRPr>
              </a:p>
              <a:p>
                <a:pPr marL="285750" indent="-285750">
                  <a:buFontTx/>
                  <a:buChar char="-"/>
                </a:pPr>
                <a:r>
                  <a:rPr lang="fr-FR" sz="1600" b="1" dirty="0">
                    <a:solidFill>
                      <a:srgbClr val="000000"/>
                    </a:solidFill>
                    <a:latin typeface="+mj-lt"/>
                  </a:rPr>
                  <a:t>Most </a:t>
                </a:r>
                <a:r>
                  <a:rPr lang="fr-FR" sz="1600" b="1" dirty="0" err="1">
                    <a:solidFill>
                      <a:srgbClr val="000000"/>
                    </a:solidFill>
                    <a:latin typeface="+mj-lt"/>
                  </a:rPr>
                  <a:t>abundant</a:t>
                </a:r>
                <a:r>
                  <a:rPr lang="fr-FR" sz="1600" b="1" dirty="0">
                    <a:solidFill>
                      <a:srgbClr val="000000"/>
                    </a:solidFill>
                    <a:latin typeface="+mj-lt"/>
                  </a:rPr>
                  <a:t> </a:t>
                </a:r>
                <a:r>
                  <a:rPr lang="fr-FR" sz="1600" dirty="0">
                    <a:solidFill>
                      <a:srgbClr val="000000"/>
                    </a:solidFill>
                    <a:latin typeface="+mj-lt"/>
                  </a:rPr>
                  <a:t>hydrocarbure in the </a:t>
                </a:r>
                <a:r>
                  <a:rPr lang="fr-FR" sz="1600" dirty="0" err="1">
                    <a:solidFill>
                      <a:srgbClr val="000000"/>
                    </a:solidFill>
                    <a:latin typeface="+mj-lt"/>
                  </a:rPr>
                  <a:t>atmosphere</a:t>
                </a:r>
                <a:endParaRPr lang="fr-FR" sz="1600" dirty="0">
                  <a:solidFill>
                    <a:srgbClr val="000000"/>
                  </a:solidFill>
                  <a:latin typeface="+mj-lt"/>
                </a:endParaRPr>
              </a:p>
              <a:p>
                <a:endParaRPr lang="fr-FR" dirty="0"/>
              </a:p>
            </p:txBody>
          </p:sp>
        </mc:Choice>
        <mc:Fallback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DB791198-C310-4E68-9B2C-71CF8C9A39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766" y="1999295"/>
                <a:ext cx="3358949" cy="2092881"/>
              </a:xfrm>
              <a:prstGeom prst="rect">
                <a:avLst/>
              </a:prstGeom>
              <a:blipFill>
                <a:blip r:embed="rId4"/>
                <a:stretch>
                  <a:fillRect l="-907" t="-875" r="-108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9558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98FAFFE-34EB-7B4B-AB32-441FBCCD56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497" y="1451499"/>
            <a:ext cx="8436153" cy="419913"/>
          </a:xfrm>
        </p:spPr>
        <p:txBody>
          <a:bodyPr anchor="t"/>
          <a:lstStyle/>
          <a:p>
            <a:pPr marL="0" indent="0" algn="ctr">
              <a:buNone/>
            </a:pPr>
            <a:r>
              <a:rPr lang="fr-FR" sz="2000" dirty="0" err="1">
                <a:solidFill>
                  <a:srgbClr val="217296"/>
                </a:solidFill>
              </a:rPr>
              <a:t>Why</a:t>
            </a:r>
            <a:r>
              <a:rPr lang="fr-FR" sz="2000" dirty="0">
                <a:solidFill>
                  <a:srgbClr val="217296"/>
                </a:solidFill>
              </a:rPr>
              <a:t> </a:t>
            </a:r>
            <a:r>
              <a:rPr lang="fr-FR" sz="2000" dirty="0" err="1">
                <a:solidFill>
                  <a:srgbClr val="217296"/>
                </a:solidFill>
              </a:rPr>
              <a:t>study</a:t>
            </a:r>
            <a:r>
              <a:rPr lang="fr-FR" sz="2000" dirty="0">
                <a:solidFill>
                  <a:srgbClr val="217296"/>
                </a:solidFill>
              </a:rPr>
              <a:t> ortho-</a:t>
            </a:r>
            <a:r>
              <a:rPr lang="fr-FR" sz="2000" dirty="0" err="1">
                <a:solidFill>
                  <a:srgbClr val="217296"/>
                </a:solidFill>
              </a:rPr>
              <a:t>cresol</a:t>
            </a:r>
            <a:r>
              <a:rPr lang="fr-FR" sz="2000" dirty="0">
                <a:solidFill>
                  <a:srgbClr val="217296"/>
                </a:solidFill>
              </a:rPr>
              <a:t>?</a:t>
            </a:r>
          </a:p>
          <a:p>
            <a:pPr marL="0" indent="0" algn="ctr">
              <a:buNone/>
            </a:pPr>
            <a:endParaRPr lang="fr-FR" sz="2000" b="1" dirty="0">
              <a:solidFill>
                <a:srgbClr val="217296"/>
              </a:solidFill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4FF08525-1F20-FC4B-B981-82E39CB70D6C}"/>
              </a:ext>
            </a:extLst>
          </p:cNvPr>
          <p:cNvGrpSpPr/>
          <p:nvPr/>
        </p:nvGrpSpPr>
        <p:grpSpPr>
          <a:xfrm>
            <a:off x="2514600" y="640330"/>
            <a:ext cx="6177640" cy="808060"/>
            <a:chOff x="2501900" y="640330"/>
            <a:chExt cx="6190340" cy="808060"/>
          </a:xfrm>
          <a:effectLst>
            <a:outerShdw blurRad="101600" algn="ctr" rotWithShape="0">
              <a:srgbClr val="7D7D7D">
                <a:alpha val="44000"/>
              </a:srgbClr>
            </a:outerShdw>
          </a:effectLst>
        </p:grpSpPr>
        <p:grpSp>
          <p:nvGrpSpPr>
            <p:cNvPr id="11" name="Group 26">
              <a:extLst>
                <a:ext uri="{FF2B5EF4-FFF2-40B4-BE49-F238E27FC236}">
                  <a16:creationId xmlns:a16="http://schemas.microsoft.com/office/drawing/2014/main" id="{672760D2-867E-F542-B9C3-BFDF4F7F3F95}"/>
                </a:ext>
              </a:extLst>
            </p:cNvPr>
            <p:cNvGrpSpPr/>
            <p:nvPr/>
          </p:nvGrpSpPr>
          <p:grpSpPr>
            <a:xfrm flipH="1">
              <a:off x="8194797" y="736622"/>
              <a:ext cx="497443" cy="711768"/>
              <a:chOff x="-1" y="687805"/>
              <a:chExt cx="579644" cy="1612996"/>
            </a:xfrm>
          </p:grpSpPr>
          <p:sp>
            <p:nvSpPr>
              <p:cNvPr id="13" name="Freeform 40">
                <a:extLst>
                  <a:ext uri="{FF2B5EF4-FFF2-40B4-BE49-F238E27FC236}">
                    <a16:creationId xmlns:a16="http://schemas.microsoft.com/office/drawing/2014/main" id="{892C6C02-96C2-6345-AEC0-B5F56DF6E4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282" y="1124405"/>
                <a:ext cx="413361" cy="1176396"/>
              </a:xfrm>
              <a:custGeom>
                <a:avLst/>
                <a:gdLst>
                  <a:gd name="T0" fmla="*/ 1414 w 1414"/>
                  <a:gd name="T1" fmla="*/ 901 h 1164"/>
                  <a:gd name="T2" fmla="*/ 0 w 1414"/>
                  <a:gd name="T3" fmla="*/ 1164 h 1164"/>
                  <a:gd name="T4" fmla="*/ 0 w 1414"/>
                  <a:gd name="T5" fmla="*/ 0 h 1164"/>
                  <a:gd name="T6" fmla="*/ 1414 w 1414"/>
                  <a:gd name="T7" fmla="*/ 351 h 1164"/>
                  <a:gd name="T8" fmla="*/ 1414 w 1414"/>
                  <a:gd name="T9" fmla="*/ 901 h 1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4" h="1164">
                    <a:moveTo>
                      <a:pt x="1414" y="901"/>
                    </a:moveTo>
                    <a:lnTo>
                      <a:pt x="0" y="1164"/>
                    </a:lnTo>
                    <a:lnTo>
                      <a:pt x="0" y="0"/>
                    </a:lnTo>
                    <a:lnTo>
                      <a:pt x="1414" y="351"/>
                    </a:lnTo>
                    <a:lnTo>
                      <a:pt x="1414" y="901"/>
                    </a:lnTo>
                    <a:close/>
                  </a:path>
                </a:pathLst>
              </a:custGeom>
              <a:solidFill>
                <a:srgbClr val="7D7D7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Freeform 41">
                <a:extLst>
                  <a:ext uri="{FF2B5EF4-FFF2-40B4-BE49-F238E27FC236}">
                    <a16:creationId xmlns:a16="http://schemas.microsoft.com/office/drawing/2014/main" id="{615D34F5-CB57-8444-BAA2-A32B2D772E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" y="687805"/>
                <a:ext cx="579644" cy="1341739"/>
              </a:xfrm>
              <a:custGeom>
                <a:avLst/>
                <a:gdLst>
                  <a:gd name="T0" fmla="*/ 1981 w 1981"/>
                  <a:gd name="T1" fmla="*/ 1303 h 1303"/>
                  <a:gd name="T2" fmla="*/ 0 w 1981"/>
                  <a:gd name="T3" fmla="*/ 1125 h 1303"/>
                  <a:gd name="T4" fmla="*/ 0 w 1981"/>
                  <a:gd name="T5" fmla="*/ 0 h 1303"/>
                  <a:gd name="T6" fmla="*/ 1981 w 1981"/>
                  <a:gd name="T7" fmla="*/ 89 h 1303"/>
                  <a:gd name="T8" fmla="*/ 1981 w 1981"/>
                  <a:gd name="T9" fmla="*/ 1303 h 1303"/>
                  <a:gd name="connsiteX0" fmla="*/ 10000 w 10000"/>
                  <a:gd name="connsiteY0" fmla="*/ 10181 h 10181"/>
                  <a:gd name="connsiteX1" fmla="*/ 0 w 10000"/>
                  <a:gd name="connsiteY1" fmla="*/ 8634 h 10181"/>
                  <a:gd name="connsiteX2" fmla="*/ 0 w 10000"/>
                  <a:gd name="connsiteY2" fmla="*/ 0 h 10181"/>
                  <a:gd name="connsiteX3" fmla="*/ 10000 w 10000"/>
                  <a:gd name="connsiteY3" fmla="*/ 683 h 10181"/>
                  <a:gd name="connsiteX4" fmla="*/ 10000 w 10000"/>
                  <a:gd name="connsiteY4" fmla="*/ 10181 h 10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181">
                    <a:moveTo>
                      <a:pt x="10000" y="10181"/>
                    </a:moveTo>
                    <a:lnTo>
                      <a:pt x="0" y="8634"/>
                    </a:lnTo>
                    <a:lnTo>
                      <a:pt x="0" y="0"/>
                    </a:lnTo>
                    <a:lnTo>
                      <a:pt x="10000" y="683"/>
                    </a:lnTo>
                    <a:lnTo>
                      <a:pt x="10000" y="10181"/>
                    </a:ln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976D34C-B690-7042-9E4F-5D4195CF1755}"/>
                </a:ext>
              </a:extLst>
            </p:cNvPr>
            <p:cNvSpPr/>
            <p:nvPr/>
          </p:nvSpPr>
          <p:spPr>
            <a:xfrm>
              <a:off x="2501900" y="640330"/>
              <a:ext cx="6190340" cy="603348"/>
            </a:xfrm>
            <a:prstGeom prst="rect">
              <a:avLst/>
            </a:prstGeom>
            <a:solidFill>
              <a:srgbClr val="7D7D7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BB863B1C-DCA8-7F44-B88B-E912E2F5C3AF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1853588" y="651905"/>
            <a:ext cx="5617972" cy="580198"/>
          </a:xfrm>
          <a:prstGeom prst="rect">
            <a:avLst/>
          </a:prstGeom>
        </p:spPr>
        <p:txBody>
          <a:bodyPr lIns="0" tIns="0" rIns="72000" bIns="0"/>
          <a:lstStyle>
            <a:lvl1pPr marL="0" indent="0" algn="r">
              <a:buNone/>
              <a:defRPr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None/>
              <a:defRPr sz="1400" i="1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0" indent="0">
              <a:buFontTx/>
              <a:buNone/>
              <a:defRPr sz="1200" b="1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0" indent="0"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0" indent="0">
              <a:buNone/>
              <a:defRPr sz="900" i="1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 algn="ctr"/>
            <a:r>
              <a:rPr lang="fr-FR" sz="2800" dirty="0"/>
              <a:t>Introduction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90AED64D-C990-4A40-A841-F90563151F39}"/>
              </a:ext>
            </a:extLst>
          </p:cNvPr>
          <p:cNvSpPr txBox="1"/>
          <p:nvPr/>
        </p:nvSpPr>
        <p:spPr>
          <a:xfrm>
            <a:off x="4195195" y="372708"/>
            <a:ext cx="44970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00" dirty="0">
                <a:latin typeface="Calibri" panose="020F0502020204030204" pitchFamily="34" charset="0"/>
                <a:cs typeface="Calibri" panose="020F0502020204030204" pitchFamily="34" charset="0"/>
              </a:rPr>
              <a:t>Crésol – Journées de Spectroscopie Moléculaire – Grenoble – 10-12 mars 2024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B196C2A-4290-41E6-8825-E32263D38680}"/>
              </a:ext>
            </a:extLst>
          </p:cNvPr>
          <p:cNvSpPr txBox="1"/>
          <p:nvPr/>
        </p:nvSpPr>
        <p:spPr>
          <a:xfrm>
            <a:off x="725766" y="3813374"/>
            <a:ext cx="3867952" cy="209288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+mj-lt"/>
              </a:rPr>
              <a:t>Reaction:</a:t>
            </a:r>
          </a:p>
          <a:p>
            <a:endParaRPr lang="en-US" sz="1600" dirty="0">
              <a:solidFill>
                <a:srgbClr val="C00000"/>
              </a:solidFill>
              <a:latin typeface="+mj-lt"/>
            </a:endParaRPr>
          </a:p>
          <a:p>
            <a:r>
              <a:rPr lang="en-US" sz="1600" dirty="0">
                <a:solidFill>
                  <a:srgbClr val="000000"/>
                </a:solidFill>
                <a:latin typeface="+mj-lt"/>
              </a:rPr>
              <a:t>Cresols (</a:t>
            </a:r>
            <a:r>
              <a:rPr lang="en-US" sz="1600" b="1" dirty="0">
                <a:solidFill>
                  <a:srgbClr val="000000"/>
                </a:solidFill>
                <a:latin typeface="+mj-lt"/>
              </a:rPr>
              <a:t>m-</a:t>
            </a:r>
            <a:r>
              <a:rPr lang="en-US" sz="1600" dirty="0">
                <a:solidFill>
                  <a:srgbClr val="000000"/>
                </a:solidFill>
                <a:latin typeface="+mj-lt"/>
              </a:rPr>
              <a:t>, </a:t>
            </a:r>
            <a:r>
              <a:rPr lang="en-US" sz="1600" b="1" dirty="0">
                <a:solidFill>
                  <a:srgbClr val="000000"/>
                </a:solidFill>
                <a:latin typeface="+mj-lt"/>
              </a:rPr>
              <a:t>o-</a:t>
            </a:r>
            <a:r>
              <a:rPr lang="en-US" sz="1600" dirty="0">
                <a:solidFill>
                  <a:srgbClr val="000000"/>
                </a:solidFill>
                <a:latin typeface="+mj-lt"/>
              </a:rPr>
              <a:t>, and </a:t>
            </a:r>
            <a:r>
              <a:rPr lang="en-US" sz="1600" b="1" dirty="0">
                <a:solidFill>
                  <a:srgbClr val="000000"/>
                </a:solidFill>
                <a:latin typeface="+mj-lt"/>
              </a:rPr>
              <a:t>p-</a:t>
            </a:r>
            <a:r>
              <a:rPr lang="en-US" sz="1600" dirty="0">
                <a:solidFill>
                  <a:srgbClr val="000000"/>
                </a:solidFill>
                <a:latin typeface="+mj-lt"/>
              </a:rPr>
              <a:t>cresol) are by-products of the oxidation of </a:t>
            </a:r>
            <a:r>
              <a:rPr lang="en-US" sz="1600" b="1" dirty="0">
                <a:solidFill>
                  <a:srgbClr val="000000"/>
                </a:solidFill>
                <a:latin typeface="+mj-lt"/>
              </a:rPr>
              <a:t>toluene</a:t>
            </a:r>
            <a:r>
              <a:rPr lang="en-US" sz="1600" dirty="0">
                <a:solidFill>
                  <a:srgbClr val="000000"/>
                </a:solidFill>
                <a:latin typeface="+mj-lt"/>
              </a:rPr>
              <a:t> with OH radicals.</a:t>
            </a:r>
          </a:p>
          <a:p>
            <a:endParaRPr lang="fr-FR" sz="1600" dirty="0">
              <a:solidFill>
                <a:srgbClr val="000000"/>
              </a:solidFill>
              <a:latin typeface="+mj-lt"/>
            </a:endParaRPr>
          </a:p>
          <a:p>
            <a:endParaRPr lang="fr-FR" sz="1600" b="1" dirty="0">
              <a:solidFill>
                <a:srgbClr val="BA3C31"/>
              </a:solidFill>
              <a:latin typeface="+mj-lt"/>
            </a:endParaRPr>
          </a:p>
          <a:p>
            <a:endParaRPr lang="fr-FR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EB951F6-C8CB-432D-A82E-0F3AE7FE03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459"/>
          <a:stretch/>
        </p:blipFill>
        <p:spPr>
          <a:xfrm>
            <a:off x="4593718" y="1906124"/>
            <a:ext cx="3956113" cy="3678511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3EE6BA1E-8F04-483E-B591-91179A44FA2E}"/>
              </a:ext>
            </a:extLst>
          </p:cNvPr>
          <p:cNvSpPr txBox="1"/>
          <p:nvPr/>
        </p:nvSpPr>
        <p:spPr>
          <a:xfrm>
            <a:off x="201168" y="6126480"/>
            <a:ext cx="6986016" cy="5303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644928F-EC7B-4909-8059-3C562169339D}"/>
              </a:ext>
            </a:extLst>
          </p:cNvPr>
          <p:cNvSpPr txBox="1"/>
          <p:nvPr/>
        </p:nvSpPr>
        <p:spPr>
          <a:xfrm>
            <a:off x="1393499" y="6377570"/>
            <a:ext cx="65381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Zhang, R. M., </a:t>
            </a:r>
            <a:r>
              <a:rPr lang="en-US" sz="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Truhlar</a:t>
            </a:r>
            <a:r>
              <a:rPr lang="en-US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D. G., &amp; Xu, X. (2019). </a:t>
            </a:r>
            <a:r>
              <a:rPr lang="en-US" sz="8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Kinetics of the Toluene Reaction with OH Radical, Research, 2019, 5373785</a:t>
            </a:r>
            <a:r>
              <a:rPr lang="en-US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  <a:endParaRPr lang="fr-FR" sz="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DB791198-C310-4E68-9B2C-71CF8C9A399E}"/>
                  </a:ext>
                </a:extLst>
              </p:cNvPr>
              <p:cNvSpPr txBox="1"/>
              <p:nvPr/>
            </p:nvSpPr>
            <p:spPr>
              <a:xfrm>
                <a:off x="725766" y="1999295"/>
                <a:ext cx="3358949" cy="2092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rgbClr val="C00000"/>
                    </a:solidFill>
                    <a:latin typeface="+mj-lt"/>
                  </a:rPr>
                  <a:t>Toluene in the atmosphere:</a:t>
                </a:r>
              </a:p>
              <a:p>
                <a:endParaRPr lang="en-US" sz="1600" dirty="0">
                  <a:solidFill>
                    <a:srgbClr val="000000"/>
                  </a:solidFill>
                  <a:latin typeface="+mj-lt"/>
                </a:endParaRPr>
              </a:p>
              <a:p>
                <a:pPr marL="285750" indent="-285750">
                  <a:buFontTx/>
                  <a:buChar char="-"/>
                </a:pPr>
                <a:r>
                  <a:rPr lang="en-US" sz="1600" dirty="0">
                    <a:solidFill>
                      <a:srgbClr val="000000"/>
                    </a:solidFill>
                    <a:latin typeface="+mj-lt"/>
                  </a:rPr>
                  <a:t>Concentration of toluene between 0.15 and 24.6 </a:t>
                </a:r>
                <a:r>
                  <a:rPr lang="fr-FR" sz="1600" dirty="0">
                    <a:solidFill>
                      <a:srgbClr val="000000"/>
                    </a:solidFill>
                    <a:latin typeface="+mj-lt"/>
                  </a:rPr>
                  <a:t>µ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𝑔𝑚</m:t>
                        </m:r>
                      </m:e>
                      <m:sup>
                        <m:r>
                          <a:rPr lang="fr-FR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fr-FR" sz="1600" dirty="0">
                    <a:solidFill>
                      <a:srgbClr val="000000"/>
                    </a:solidFill>
                    <a:latin typeface="+mj-lt"/>
                  </a:rPr>
                  <a:t> </a:t>
                </a:r>
              </a:p>
              <a:p>
                <a:endParaRPr lang="fr-FR" sz="1600" dirty="0">
                  <a:solidFill>
                    <a:srgbClr val="000000"/>
                  </a:solidFill>
                  <a:latin typeface="+mj-lt"/>
                </a:endParaRPr>
              </a:p>
              <a:p>
                <a:pPr marL="285750" indent="-285750">
                  <a:buFontTx/>
                  <a:buChar char="-"/>
                </a:pPr>
                <a:r>
                  <a:rPr lang="fr-FR" sz="1600" b="1" dirty="0">
                    <a:solidFill>
                      <a:srgbClr val="000000"/>
                    </a:solidFill>
                    <a:latin typeface="+mj-lt"/>
                  </a:rPr>
                  <a:t>Most </a:t>
                </a:r>
                <a:r>
                  <a:rPr lang="fr-FR" sz="1600" b="1" dirty="0" err="1">
                    <a:solidFill>
                      <a:srgbClr val="000000"/>
                    </a:solidFill>
                    <a:latin typeface="+mj-lt"/>
                  </a:rPr>
                  <a:t>abundant</a:t>
                </a:r>
                <a:r>
                  <a:rPr lang="fr-FR" sz="1600" b="1" dirty="0">
                    <a:solidFill>
                      <a:srgbClr val="000000"/>
                    </a:solidFill>
                    <a:latin typeface="+mj-lt"/>
                  </a:rPr>
                  <a:t> </a:t>
                </a:r>
                <a:r>
                  <a:rPr lang="fr-FR" sz="1600" dirty="0">
                    <a:solidFill>
                      <a:srgbClr val="000000"/>
                    </a:solidFill>
                    <a:latin typeface="+mj-lt"/>
                  </a:rPr>
                  <a:t>hydrocarbure in the </a:t>
                </a:r>
                <a:r>
                  <a:rPr lang="fr-FR" sz="1600" dirty="0" err="1">
                    <a:solidFill>
                      <a:srgbClr val="000000"/>
                    </a:solidFill>
                    <a:latin typeface="+mj-lt"/>
                  </a:rPr>
                  <a:t>atmosphere</a:t>
                </a:r>
                <a:endParaRPr lang="fr-FR" sz="1600" dirty="0">
                  <a:solidFill>
                    <a:srgbClr val="000000"/>
                  </a:solidFill>
                  <a:latin typeface="+mj-lt"/>
                </a:endParaRPr>
              </a:p>
              <a:p>
                <a:endParaRPr lang="fr-FR" dirty="0"/>
              </a:p>
            </p:txBody>
          </p:sp>
        </mc:Choice>
        <mc:Fallback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DB791198-C310-4E68-9B2C-71CF8C9A39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766" y="1999295"/>
                <a:ext cx="3358949" cy="2092881"/>
              </a:xfrm>
              <a:prstGeom prst="rect">
                <a:avLst/>
              </a:prstGeom>
              <a:blipFill>
                <a:blip r:embed="rId4"/>
                <a:stretch>
                  <a:fillRect l="-907" t="-875" r="-108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459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98FAFFE-34EB-7B4B-AB32-441FBCCD56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497" y="1451499"/>
            <a:ext cx="8436153" cy="419913"/>
          </a:xfrm>
        </p:spPr>
        <p:txBody>
          <a:bodyPr anchor="t"/>
          <a:lstStyle/>
          <a:p>
            <a:pPr marL="0" indent="0" algn="ctr">
              <a:buNone/>
            </a:pPr>
            <a:r>
              <a:rPr lang="fr-FR" sz="2000" dirty="0" err="1">
                <a:solidFill>
                  <a:srgbClr val="217296"/>
                </a:solidFill>
              </a:rPr>
              <a:t>Why</a:t>
            </a:r>
            <a:r>
              <a:rPr lang="fr-FR" sz="2000" dirty="0">
                <a:solidFill>
                  <a:srgbClr val="217296"/>
                </a:solidFill>
              </a:rPr>
              <a:t> </a:t>
            </a:r>
            <a:r>
              <a:rPr lang="fr-FR" sz="2000" dirty="0" err="1">
                <a:solidFill>
                  <a:srgbClr val="217296"/>
                </a:solidFill>
              </a:rPr>
              <a:t>study</a:t>
            </a:r>
            <a:r>
              <a:rPr lang="fr-FR" sz="2000" dirty="0">
                <a:solidFill>
                  <a:srgbClr val="217296"/>
                </a:solidFill>
              </a:rPr>
              <a:t> ortho-</a:t>
            </a:r>
            <a:r>
              <a:rPr lang="fr-FR" sz="2000" dirty="0" err="1">
                <a:solidFill>
                  <a:srgbClr val="217296"/>
                </a:solidFill>
              </a:rPr>
              <a:t>cresol</a:t>
            </a:r>
            <a:r>
              <a:rPr lang="fr-FR" sz="2000" dirty="0">
                <a:solidFill>
                  <a:srgbClr val="217296"/>
                </a:solidFill>
              </a:rPr>
              <a:t>?</a:t>
            </a:r>
          </a:p>
          <a:p>
            <a:pPr marL="0" indent="0" algn="ctr">
              <a:buNone/>
            </a:pPr>
            <a:endParaRPr lang="fr-FR" sz="2000" b="1" dirty="0">
              <a:solidFill>
                <a:srgbClr val="217296"/>
              </a:solidFill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4FF08525-1F20-FC4B-B981-82E39CB70D6C}"/>
              </a:ext>
            </a:extLst>
          </p:cNvPr>
          <p:cNvGrpSpPr/>
          <p:nvPr/>
        </p:nvGrpSpPr>
        <p:grpSpPr>
          <a:xfrm>
            <a:off x="2514600" y="640330"/>
            <a:ext cx="6177640" cy="808060"/>
            <a:chOff x="2501900" y="640330"/>
            <a:chExt cx="6190340" cy="808060"/>
          </a:xfrm>
          <a:effectLst>
            <a:outerShdw blurRad="101600" algn="ctr" rotWithShape="0">
              <a:srgbClr val="7D7D7D">
                <a:alpha val="44000"/>
              </a:srgbClr>
            </a:outerShdw>
          </a:effectLst>
        </p:grpSpPr>
        <p:grpSp>
          <p:nvGrpSpPr>
            <p:cNvPr id="11" name="Group 26">
              <a:extLst>
                <a:ext uri="{FF2B5EF4-FFF2-40B4-BE49-F238E27FC236}">
                  <a16:creationId xmlns:a16="http://schemas.microsoft.com/office/drawing/2014/main" id="{672760D2-867E-F542-B9C3-BFDF4F7F3F95}"/>
                </a:ext>
              </a:extLst>
            </p:cNvPr>
            <p:cNvGrpSpPr/>
            <p:nvPr/>
          </p:nvGrpSpPr>
          <p:grpSpPr>
            <a:xfrm flipH="1">
              <a:off x="8194797" y="736622"/>
              <a:ext cx="497443" cy="711768"/>
              <a:chOff x="-1" y="687805"/>
              <a:chExt cx="579644" cy="1612996"/>
            </a:xfrm>
          </p:grpSpPr>
          <p:sp>
            <p:nvSpPr>
              <p:cNvPr id="13" name="Freeform 40">
                <a:extLst>
                  <a:ext uri="{FF2B5EF4-FFF2-40B4-BE49-F238E27FC236}">
                    <a16:creationId xmlns:a16="http://schemas.microsoft.com/office/drawing/2014/main" id="{892C6C02-96C2-6345-AEC0-B5F56DF6E4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282" y="1124405"/>
                <a:ext cx="413361" cy="1176396"/>
              </a:xfrm>
              <a:custGeom>
                <a:avLst/>
                <a:gdLst>
                  <a:gd name="T0" fmla="*/ 1414 w 1414"/>
                  <a:gd name="T1" fmla="*/ 901 h 1164"/>
                  <a:gd name="T2" fmla="*/ 0 w 1414"/>
                  <a:gd name="T3" fmla="*/ 1164 h 1164"/>
                  <a:gd name="T4" fmla="*/ 0 w 1414"/>
                  <a:gd name="T5" fmla="*/ 0 h 1164"/>
                  <a:gd name="T6" fmla="*/ 1414 w 1414"/>
                  <a:gd name="T7" fmla="*/ 351 h 1164"/>
                  <a:gd name="T8" fmla="*/ 1414 w 1414"/>
                  <a:gd name="T9" fmla="*/ 901 h 1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4" h="1164">
                    <a:moveTo>
                      <a:pt x="1414" y="901"/>
                    </a:moveTo>
                    <a:lnTo>
                      <a:pt x="0" y="1164"/>
                    </a:lnTo>
                    <a:lnTo>
                      <a:pt x="0" y="0"/>
                    </a:lnTo>
                    <a:lnTo>
                      <a:pt x="1414" y="351"/>
                    </a:lnTo>
                    <a:lnTo>
                      <a:pt x="1414" y="901"/>
                    </a:lnTo>
                    <a:close/>
                  </a:path>
                </a:pathLst>
              </a:custGeom>
              <a:solidFill>
                <a:srgbClr val="7D7D7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Freeform 41">
                <a:extLst>
                  <a:ext uri="{FF2B5EF4-FFF2-40B4-BE49-F238E27FC236}">
                    <a16:creationId xmlns:a16="http://schemas.microsoft.com/office/drawing/2014/main" id="{615D34F5-CB57-8444-BAA2-A32B2D772E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" y="687805"/>
                <a:ext cx="579644" cy="1341739"/>
              </a:xfrm>
              <a:custGeom>
                <a:avLst/>
                <a:gdLst>
                  <a:gd name="T0" fmla="*/ 1981 w 1981"/>
                  <a:gd name="T1" fmla="*/ 1303 h 1303"/>
                  <a:gd name="T2" fmla="*/ 0 w 1981"/>
                  <a:gd name="T3" fmla="*/ 1125 h 1303"/>
                  <a:gd name="T4" fmla="*/ 0 w 1981"/>
                  <a:gd name="T5" fmla="*/ 0 h 1303"/>
                  <a:gd name="T6" fmla="*/ 1981 w 1981"/>
                  <a:gd name="T7" fmla="*/ 89 h 1303"/>
                  <a:gd name="T8" fmla="*/ 1981 w 1981"/>
                  <a:gd name="T9" fmla="*/ 1303 h 1303"/>
                  <a:gd name="connsiteX0" fmla="*/ 10000 w 10000"/>
                  <a:gd name="connsiteY0" fmla="*/ 10181 h 10181"/>
                  <a:gd name="connsiteX1" fmla="*/ 0 w 10000"/>
                  <a:gd name="connsiteY1" fmla="*/ 8634 h 10181"/>
                  <a:gd name="connsiteX2" fmla="*/ 0 w 10000"/>
                  <a:gd name="connsiteY2" fmla="*/ 0 h 10181"/>
                  <a:gd name="connsiteX3" fmla="*/ 10000 w 10000"/>
                  <a:gd name="connsiteY3" fmla="*/ 683 h 10181"/>
                  <a:gd name="connsiteX4" fmla="*/ 10000 w 10000"/>
                  <a:gd name="connsiteY4" fmla="*/ 10181 h 10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181">
                    <a:moveTo>
                      <a:pt x="10000" y="10181"/>
                    </a:moveTo>
                    <a:lnTo>
                      <a:pt x="0" y="8634"/>
                    </a:lnTo>
                    <a:lnTo>
                      <a:pt x="0" y="0"/>
                    </a:lnTo>
                    <a:lnTo>
                      <a:pt x="10000" y="683"/>
                    </a:lnTo>
                    <a:lnTo>
                      <a:pt x="10000" y="10181"/>
                    </a:ln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976D34C-B690-7042-9E4F-5D4195CF1755}"/>
                </a:ext>
              </a:extLst>
            </p:cNvPr>
            <p:cNvSpPr/>
            <p:nvPr/>
          </p:nvSpPr>
          <p:spPr>
            <a:xfrm>
              <a:off x="2501900" y="640330"/>
              <a:ext cx="6190340" cy="603348"/>
            </a:xfrm>
            <a:prstGeom prst="rect">
              <a:avLst/>
            </a:prstGeom>
            <a:solidFill>
              <a:srgbClr val="7D7D7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BB863B1C-DCA8-7F44-B88B-E912E2F5C3AF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1853588" y="651905"/>
            <a:ext cx="5617972" cy="580198"/>
          </a:xfrm>
          <a:prstGeom prst="rect">
            <a:avLst/>
          </a:prstGeom>
        </p:spPr>
        <p:txBody>
          <a:bodyPr lIns="0" tIns="0" rIns="72000" bIns="0"/>
          <a:lstStyle>
            <a:lvl1pPr marL="0" indent="0" algn="r">
              <a:buNone/>
              <a:defRPr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None/>
              <a:defRPr sz="1400" i="1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0" indent="0">
              <a:buFontTx/>
              <a:buNone/>
              <a:defRPr sz="1200" b="1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0" indent="0"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0" indent="0">
              <a:buNone/>
              <a:defRPr sz="900" i="1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 algn="ctr"/>
            <a:r>
              <a:rPr lang="fr-FR" sz="2800" dirty="0"/>
              <a:t>Introduction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90AED64D-C990-4A40-A841-F90563151F39}"/>
              </a:ext>
            </a:extLst>
          </p:cNvPr>
          <p:cNvSpPr txBox="1"/>
          <p:nvPr/>
        </p:nvSpPr>
        <p:spPr>
          <a:xfrm>
            <a:off x="4195195" y="372708"/>
            <a:ext cx="44970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00" dirty="0">
                <a:latin typeface="Calibri" panose="020F0502020204030204" pitchFamily="34" charset="0"/>
                <a:cs typeface="Calibri" panose="020F0502020204030204" pitchFamily="34" charset="0"/>
              </a:rPr>
              <a:t>Crésol – Journées de Spectroscopie Moléculaire – Grenoble – 10-12 mars 2024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B196C2A-4290-41E6-8825-E32263D38680}"/>
              </a:ext>
            </a:extLst>
          </p:cNvPr>
          <p:cNvSpPr txBox="1"/>
          <p:nvPr/>
        </p:nvSpPr>
        <p:spPr>
          <a:xfrm>
            <a:off x="725766" y="3813374"/>
            <a:ext cx="3867952" cy="209288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+mj-lt"/>
              </a:rPr>
              <a:t>Reaction:</a:t>
            </a:r>
          </a:p>
          <a:p>
            <a:endParaRPr lang="en-US" sz="1600" dirty="0">
              <a:solidFill>
                <a:srgbClr val="C00000"/>
              </a:solidFill>
              <a:latin typeface="+mj-lt"/>
            </a:endParaRPr>
          </a:p>
          <a:p>
            <a:r>
              <a:rPr lang="en-US" sz="1600" dirty="0">
                <a:solidFill>
                  <a:srgbClr val="000000"/>
                </a:solidFill>
                <a:latin typeface="+mj-lt"/>
              </a:rPr>
              <a:t>Cresols (</a:t>
            </a:r>
            <a:r>
              <a:rPr lang="en-US" sz="1600" b="1" dirty="0">
                <a:solidFill>
                  <a:srgbClr val="000000"/>
                </a:solidFill>
                <a:latin typeface="+mj-lt"/>
              </a:rPr>
              <a:t>m-</a:t>
            </a:r>
            <a:r>
              <a:rPr lang="en-US" sz="1600" dirty="0">
                <a:solidFill>
                  <a:srgbClr val="000000"/>
                </a:solidFill>
                <a:latin typeface="+mj-lt"/>
              </a:rPr>
              <a:t>, </a:t>
            </a:r>
            <a:r>
              <a:rPr lang="en-US" sz="1600" b="1" dirty="0">
                <a:solidFill>
                  <a:srgbClr val="000000"/>
                </a:solidFill>
                <a:latin typeface="+mj-lt"/>
              </a:rPr>
              <a:t>o-</a:t>
            </a:r>
            <a:r>
              <a:rPr lang="en-US" sz="1600" dirty="0">
                <a:solidFill>
                  <a:srgbClr val="000000"/>
                </a:solidFill>
                <a:latin typeface="+mj-lt"/>
              </a:rPr>
              <a:t>, and </a:t>
            </a:r>
            <a:r>
              <a:rPr lang="en-US" sz="1600" b="1" dirty="0">
                <a:solidFill>
                  <a:srgbClr val="000000"/>
                </a:solidFill>
                <a:latin typeface="+mj-lt"/>
              </a:rPr>
              <a:t>p-</a:t>
            </a:r>
            <a:r>
              <a:rPr lang="en-US" sz="1600" dirty="0">
                <a:solidFill>
                  <a:srgbClr val="000000"/>
                </a:solidFill>
                <a:latin typeface="+mj-lt"/>
              </a:rPr>
              <a:t>cresol) are by-products of the oxidation of </a:t>
            </a:r>
            <a:r>
              <a:rPr lang="en-US" sz="1600" b="1" dirty="0">
                <a:solidFill>
                  <a:srgbClr val="000000"/>
                </a:solidFill>
                <a:latin typeface="+mj-lt"/>
              </a:rPr>
              <a:t>toluene</a:t>
            </a:r>
            <a:r>
              <a:rPr lang="en-US" sz="1600" dirty="0">
                <a:solidFill>
                  <a:srgbClr val="000000"/>
                </a:solidFill>
                <a:latin typeface="+mj-lt"/>
              </a:rPr>
              <a:t> with OH radicals.</a:t>
            </a:r>
          </a:p>
          <a:p>
            <a:endParaRPr lang="fr-FR" sz="1600" dirty="0">
              <a:solidFill>
                <a:srgbClr val="000000"/>
              </a:solidFill>
              <a:latin typeface="+mj-lt"/>
            </a:endParaRPr>
          </a:p>
          <a:p>
            <a:endParaRPr lang="fr-FR" sz="1600" b="1" dirty="0">
              <a:solidFill>
                <a:srgbClr val="BA3C31"/>
              </a:solidFill>
              <a:latin typeface="+mj-lt"/>
            </a:endParaRPr>
          </a:p>
          <a:p>
            <a:endParaRPr lang="fr-FR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EB951F6-C8CB-432D-A82E-0F3AE7FE03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459"/>
          <a:stretch/>
        </p:blipFill>
        <p:spPr>
          <a:xfrm>
            <a:off x="4593718" y="1906124"/>
            <a:ext cx="3956113" cy="3678511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3EE6BA1E-8F04-483E-B591-91179A44FA2E}"/>
              </a:ext>
            </a:extLst>
          </p:cNvPr>
          <p:cNvSpPr txBox="1"/>
          <p:nvPr/>
        </p:nvSpPr>
        <p:spPr>
          <a:xfrm>
            <a:off x="201168" y="6126480"/>
            <a:ext cx="6986016" cy="5303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644928F-EC7B-4909-8059-3C562169339D}"/>
              </a:ext>
            </a:extLst>
          </p:cNvPr>
          <p:cNvSpPr txBox="1"/>
          <p:nvPr/>
        </p:nvSpPr>
        <p:spPr>
          <a:xfrm>
            <a:off x="1393499" y="6377570"/>
            <a:ext cx="65381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Zhang, R. M., </a:t>
            </a:r>
            <a:r>
              <a:rPr lang="en-US" sz="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Truhlar</a:t>
            </a:r>
            <a:r>
              <a:rPr lang="en-US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D. G., &amp; Xu, X. (2019). </a:t>
            </a:r>
            <a:r>
              <a:rPr lang="en-US" sz="8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Kinetics of the Toluene Reaction with OH Radical, Research, 2019, 5373785</a:t>
            </a:r>
            <a:r>
              <a:rPr lang="en-US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  <a:endParaRPr lang="fr-FR" sz="800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D7EA0B66-777A-4CA3-B38D-8C423F8B3C82}"/>
              </a:ext>
            </a:extLst>
          </p:cNvPr>
          <p:cNvSpPr txBox="1"/>
          <p:nvPr/>
        </p:nvSpPr>
        <p:spPr>
          <a:xfrm>
            <a:off x="725766" y="5269574"/>
            <a:ext cx="30707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BA3C31"/>
                </a:solidFill>
                <a:latin typeface="+mj-lt"/>
              </a:rPr>
              <a:t>Dangerous:</a:t>
            </a:r>
          </a:p>
          <a:p>
            <a:endParaRPr lang="fr-FR" sz="1600" dirty="0">
              <a:solidFill>
                <a:srgbClr val="BA3C31"/>
              </a:solidFill>
              <a:latin typeface="+mj-lt"/>
            </a:endParaRPr>
          </a:p>
          <a:p>
            <a:r>
              <a:rPr lang="fr-FR" sz="1600">
                <a:solidFill>
                  <a:srgbClr val="000000"/>
                </a:solidFill>
                <a:latin typeface="+mj-lt"/>
              </a:rPr>
              <a:t>-    Health</a:t>
            </a:r>
            <a:r>
              <a:rPr lang="fr-FR" sz="1600" dirty="0">
                <a:solidFill>
                  <a:srgbClr val="000000"/>
                </a:solidFill>
                <a:latin typeface="+mj-lt"/>
              </a:rPr>
              <a:t> </a:t>
            </a:r>
            <a:r>
              <a:rPr lang="fr-FR" sz="1600" dirty="0" err="1">
                <a:solidFill>
                  <a:srgbClr val="000000"/>
                </a:solidFill>
                <a:latin typeface="+mj-lt"/>
              </a:rPr>
              <a:t>hazard</a:t>
            </a:r>
            <a:endParaRPr lang="fr-FR" sz="1600" dirty="0">
              <a:solidFill>
                <a:srgbClr val="000000"/>
              </a:solidFill>
              <a:latin typeface="+mj-lt"/>
            </a:endParaRPr>
          </a:p>
          <a:p>
            <a:endParaRPr lang="fr-FR" dirty="0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F3F71E84-7EB4-4DF9-BDEC-DB3C1D4DD9A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DA402F"/>
              </a:clrFrom>
              <a:clrTo>
                <a:srgbClr val="DA402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45415" y="5365871"/>
            <a:ext cx="808092" cy="81170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F02F0FBD-7933-45FB-AC19-5949166E510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97248" y="5365871"/>
            <a:ext cx="812044" cy="81204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DB791198-C310-4E68-9B2C-71CF8C9A399E}"/>
                  </a:ext>
                </a:extLst>
              </p:cNvPr>
              <p:cNvSpPr txBox="1"/>
              <p:nvPr/>
            </p:nvSpPr>
            <p:spPr>
              <a:xfrm>
                <a:off x="725766" y="1999295"/>
                <a:ext cx="3358949" cy="2092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rgbClr val="C00000"/>
                    </a:solidFill>
                    <a:latin typeface="+mj-lt"/>
                  </a:rPr>
                  <a:t>Toluene in the atmosphere:</a:t>
                </a:r>
              </a:p>
              <a:p>
                <a:endParaRPr lang="en-US" sz="1600" dirty="0">
                  <a:solidFill>
                    <a:srgbClr val="000000"/>
                  </a:solidFill>
                  <a:latin typeface="+mj-lt"/>
                </a:endParaRPr>
              </a:p>
              <a:p>
                <a:pPr marL="285750" indent="-285750">
                  <a:buFontTx/>
                  <a:buChar char="-"/>
                </a:pPr>
                <a:r>
                  <a:rPr lang="en-US" sz="1600" dirty="0">
                    <a:solidFill>
                      <a:srgbClr val="000000"/>
                    </a:solidFill>
                    <a:latin typeface="+mj-lt"/>
                  </a:rPr>
                  <a:t>Concentration of toluene between 0.15 and 24.6 </a:t>
                </a:r>
                <a:r>
                  <a:rPr lang="fr-FR" sz="1600" dirty="0">
                    <a:solidFill>
                      <a:srgbClr val="000000"/>
                    </a:solidFill>
                    <a:latin typeface="+mj-lt"/>
                  </a:rPr>
                  <a:t>µ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𝑔𝑚</m:t>
                        </m:r>
                      </m:e>
                      <m:sup>
                        <m:r>
                          <a:rPr lang="fr-FR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fr-FR" sz="1600" dirty="0">
                    <a:solidFill>
                      <a:srgbClr val="000000"/>
                    </a:solidFill>
                    <a:latin typeface="+mj-lt"/>
                  </a:rPr>
                  <a:t> </a:t>
                </a:r>
              </a:p>
              <a:p>
                <a:endParaRPr lang="fr-FR" sz="1600" dirty="0">
                  <a:solidFill>
                    <a:srgbClr val="000000"/>
                  </a:solidFill>
                  <a:latin typeface="+mj-lt"/>
                </a:endParaRPr>
              </a:p>
              <a:p>
                <a:pPr marL="285750" indent="-285750">
                  <a:buFontTx/>
                  <a:buChar char="-"/>
                </a:pPr>
                <a:r>
                  <a:rPr lang="fr-FR" sz="1600" b="1" dirty="0">
                    <a:solidFill>
                      <a:srgbClr val="000000"/>
                    </a:solidFill>
                    <a:latin typeface="+mj-lt"/>
                  </a:rPr>
                  <a:t>Most </a:t>
                </a:r>
                <a:r>
                  <a:rPr lang="fr-FR" sz="1600" b="1" dirty="0" err="1">
                    <a:solidFill>
                      <a:srgbClr val="000000"/>
                    </a:solidFill>
                    <a:latin typeface="+mj-lt"/>
                  </a:rPr>
                  <a:t>abundant</a:t>
                </a:r>
                <a:r>
                  <a:rPr lang="fr-FR" sz="1600" b="1" dirty="0">
                    <a:solidFill>
                      <a:srgbClr val="000000"/>
                    </a:solidFill>
                    <a:latin typeface="+mj-lt"/>
                  </a:rPr>
                  <a:t> </a:t>
                </a:r>
                <a:r>
                  <a:rPr lang="fr-FR" sz="1600" dirty="0">
                    <a:solidFill>
                      <a:srgbClr val="000000"/>
                    </a:solidFill>
                    <a:latin typeface="+mj-lt"/>
                  </a:rPr>
                  <a:t>hydrocarbure in the </a:t>
                </a:r>
                <a:r>
                  <a:rPr lang="fr-FR" sz="1600" dirty="0" err="1">
                    <a:solidFill>
                      <a:srgbClr val="000000"/>
                    </a:solidFill>
                    <a:latin typeface="+mj-lt"/>
                  </a:rPr>
                  <a:t>atmosphere</a:t>
                </a:r>
                <a:endParaRPr lang="fr-FR" sz="1600" dirty="0">
                  <a:solidFill>
                    <a:srgbClr val="000000"/>
                  </a:solidFill>
                  <a:latin typeface="+mj-lt"/>
                </a:endParaRPr>
              </a:p>
              <a:p>
                <a:endParaRPr lang="fr-FR" dirty="0"/>
              </a:p>
            </p:txBody>
          </p:sp>
        </mc:Choice>
        <mc:Fallback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DB791198-C310-4E68-9B2C-71CF8C9A39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766" y="1999295"/>
                <a:ext cx="3358949" cy="2092881"/>
              </a:xfrm>
              <a:prstGeom prst="rect">
                <a:avLst/>
              </a:prstGeom>
              <a:blipFill>
                <a:blip r:embed="rId6"/>
                <a:stretch>
                  <a:fillRect l="-907" t="-875" r="-108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5214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e 22">
            <a:extLst>
              <a:ext uri="{FF2B5EF4-FFF2-40B4-BE49-F238E27FC236}">
                <a16:creationId xmlns:a16="http://schemas.microsoft.com/office/drawing/2014/main" id="{EC032A67-6C71-C340-B224-2DB916C9AF7F}"/>
              </a:ext>
            </a:extLst>
          </p:cNvPr>
          <p:cNvGrpSpPr/>
          <p:nvPr/>
        </p:nvGrpSpPr>
        <p:grpSpPr>
          <a:xfrm>
            <a:off x="2514600" y="640330"/>
            <a:ext cx="6177640" cy="808060"/>
            <a:chOff x="2501900" y="640330"/>
            <a:chExt cx="6190340" cy="808060"/>
          </a:xfrm>
          <a:effectLst>
            <a:outerShdw blurRad="101600" algn="ctr" rotWithShape="0">
              <a:srgbClr val="7D7D7D">
                <a:alpha val="44000"/>
              </a:srgbClr>
            </a:outerShdw>
          </a:effectLst>
        </p:grpSpPr>
        <p:grpSp>
          <p:nvGrpSpPr>
            <p:cNvPr id="16" name="Group 26">
              <a:extLst>
                <a:ext uri="{FF2B5EF4-FFF2-40B4-BE49-F238E27FC236}">
                  <a16:creationId xmlns:a16="http://schemas.microsoft.com/office/drawing/2014/main" id="{CAF8D0FF-ABC4-A645-BEFC-E505A6E9E541}"/>
                </a:ext>
              </a:extLst>
            </p:cNvPr>
            <p:cNvGrpSpPr/>
            <p:nvPr/>
          </p:nvGrpSpPr>
          <p:grpSpPr>
            <a:xfrm flipH="1">
              <a:off x="8194797" y="736622"/>
              <a:ext cx="497443" cy="711768"/>
              <a:chOff x="-1" y="687805"/>
              <a:chExt cx="579644" cy="1612996"/>
            </a:xfrm>
          </p:grpSpPr>
          <p:sp>
            <p:nvSpPr>
              <p:cNvPr id="17" name="Freeform 40">
                <a:extLst>
                  <a:ext uri="{FF2B5EF4-FFF2-40B4-BE49-F238E27FC236}">
                    <a16:creationId xmlns:a16="http://schemas.microsoft.com/office/drawing/2014/main" id="{33A94425-756C-5E4D-AC91-F50C5D24BD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282" y="1124405"/>
                <a:ext cx="413361" cy="1176396"/>
              </a:xfrm>
              <a:custGeom>
                <a:avLst/>
                <a:gdLst>
                  <a:gd name="T0" fmla="*/ 1414 w 1414"/>
                  <a:gd name="T1" fmla="*/ 901 h 1164"/>
                  <a:gd name="T2" fmla="*/ 0 w 1414"/>
                  <a:gd name="T3" fmla="*/ 1164 h 1164"/>
                  <a:gd name="T4" fmla="*/ 0 w 1414"/>
                  <a:gd name="T5" fmla="*/ 0 h 1164"/>
                  <a:gd name="T6" fmla="*/ 1414 w 1414"/>
                  <a:gd name="T7" fmla="*/ 351 h 1164"/>
                  <a:gd name="T8" fmla="*/ 1414 w 1414"/>
                  <a:gd name="T9" fmla="*/ 901 h 1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4" h="1164">
                    <a:moveTo>
                      <a:pt x="1414" y="901"/>
                    </a:moveTo>
                    <a:lnTo>
                      <a:pt x="0" y="1164"/>
                    </a:lnTo>
                    <a:lnTo>
                      <a:pt x="0" y="0"/>
                    </a:lnTo>
                    <a:lnTo>
                      <a:pt x="1414" y="351"/>
                    </a:lnTo>
                    <a:lnTo>
                      <a:pt x="1414" y="901"/>
                    </a:lnTo>
                    <a:close/>
                  </a:path>
                </a:pathLst>
              </a:custGeom>
              <a:solidFill>
                <a:srgbClr val="7D7D7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" name="Freeform 41">
                <a:extLst>
                  <a:ext uri="{FF2B5EF4-FFF2-40B4-BE49-F238E27FC236}">
                    <a16:creationId xmlns:a16="http://schemas.microsoft.com/office/drawing/2014/main" id="{35FD49EC-1B80-4541-BCED-193A72821A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" y="687805"/>
                <a:ext cx="579644" cy="1341739"/>
              </a:xfrm>
              <a:custGeom>
                <a:avLst/>
                <a:gdLst>
                  <a:gd name="T0" fmla="*/ 1981 w 1981"/>
                  <a:gd name="T1" fmla="*/ 1303 h 1303"/>
                  <a:gd name="T2" fmla="*/ 0 w 1981"/>
                  <a:gd name="T3" fmla="*/ 1125 h 1303"/>
                  <a:gd name="T4" fmla="*/ 0 w 1981"/>
                  <a:gd name="T5" fmla="*/ 0 h 1303"/>
                  <a:gd name="T6" fmla="*/ 1981 w 1981"/>
                  <a:gd name="T7" fmla="*/ 89 h 1303"/>
                  <a:gd name="T8" fmla="*/ 1981 w 1981"/>
                  <a:gd name="T9" fmla="*/ 1303 h 1303"/>
                  <a:gd name="connsiteX0" fmla="*/ 10000 w 10000"/>
                  <a:gd name="connsiteY0" fmla="*/ 10181 h 10181"/>
                  <a:gd name="connsiteX1" fmla="*/ 0 w 10000"/>
                  <a:gd name="connsiteY1" fmla="*/ 8634 h 10181"/>
                  <a:gd name="connsiteX2" fmla="*/ 0 w 10000"/>
                  <a:gd name="connsiteY2" fmla="*/ 0 h 10181"/>
                  <a:gd name="connsiteX3" fmla="*/ 10000 w 10000"/>
                  <a:gd name="connsiteY3" fmla="*/ 683 h 10181"/>
                  <a:gd name="connsiteX4" fmla="*/ 10000 w 10000"/>
                  <a:gd name="connsiteY4" fmla="*/ 10181 h 10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181">
                    <a:moveTo>
                      <a:pt x="10000" y="10181"/>
                    </a:moveTo>
                    <a:lnTo>
                      <a:pt x="0" y="8634"/>
                    </a:lnTo>
                    <a:lnTo>
                      <a:pt x="0" y="0"/>
                    </a:lnTo>
                    <a:lnTo>
                      <a:pt x="10000" y="683"/>
                    </a:lnTo>
                    <a:lnTo>
                      <a:pt x="10000" y="10181"/>
                    </a:ln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2F51970-762B-F24A-B86F-EC954369FAE6}"/>
                </a:ext>
              </a:extLst>
            </p:cNvPr>
            <p:cNvSpPr/>
            <p:nvPr/>
          </p:nvSpPr>
          <p:spPr>
            <a:xfrm>
              <a:off x="2501900" y="640330"/>
              <a:ext cx="6190340" cy="603348"/>
            </a:xfrm>
            <a:prstGeom prst="rect">
              <a:avLst/>
            </a:prstGeom>
            <a:solidFill>
              <a:srgbClr val="7D7D7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DE4159E-4559-BD4C-A736-9479A701A1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3830" y="578374"/>
            <a:ext cx="8440420" cy="4495800"/>
          </a:xfrm>
        </p:spPr>
        <p:txBody>
          <a:bodyPr anchor="ctr"/>
          <a:lstStyle/>
          <a:p>
            <a:endParaRPr lang="fr-FR" sz="1800" dirty="0">
              <a:solidFill>
                <a:srgbClr val="217296"/>
              </a:solidFill>
            </a:endParaRPr>
          </a:p>
          <a:p>
            <a:pPr algn="ctr"/>
            <a:endParaRPr lang="fr-FR" sz="1800" dirty="0">
              <a:solidFill>
                <a:srgbClr val="217296"/>
              </a:solidFill>
            </a:endParaRPr>
          </a:p>
          <a:p>
            <a:pPr algn="ctr"/>
            <a:endParaRPr lang="fr-FR" sz="1800" dirty="0">
              <a:solidFill>
                <a:srgbClr val="217296"/>
              </a:solidFill>
            </a:endParaRPr>
          </a:p>
          <a:p>
            <a:pPr algn="ctr"/>
            <a:endParaRPr lang="fr-FR" sz="1800" dirty="0">
              <a:solidFill>
                <a:srgbClr val="217296"/>
              </a:solidFill>
            </a:endParaRPr>
          </a:p>
          <a:p>
            <a:r>
              <a:rPr lang="fr-FR" sz="1600" b="1" dirty="0">
                <a:solidFill>
                  <a:srgbClr val="C00000"/>
                </a:solidFill>
              </a:rPr>
              <a:t>Method:</a:t>
            </a:r>
          </a:p>
          <a:p>
            <a:pPr marL="285750" indent="-285750">
              <a:buFontTx/>
              <a:buChar char="-"/>
            </a:pPr>
            <a:r>
              <a:rPr lang="fr-FR" sz="1600" dirty="0" err="1">
                <a:solidFill>
                  <a:srgbClr val="000000"/>
                </a:solidFill>
              </a:rPr>
              <a:t>Experimental</a:t>
            </a:r>
            <a:r>
              <a:rPr lang="fr-FR" sz="1600" dirty="0">
                <a:solidFill>
                  <a:srgbClr val="000000"/>
                </a:solidFill>
              </a:rPr>
              <a:t>: FTMW </a:t>
            </a:r>
            <a:r>
              <a:rPr lang="fr-FR" sz="1600" dirty="0" err="1">
                <a:solidFill>
                  <a:srgbClr val="000000"/>
                </a:solidFill>
              </a:rPr>
              <a:t>from</a:t>
            </a:r>
            <a:r>
              <a:rPr lang="fr-FR" sz="1600" dirty="0">
                <a:solidFill>
                  <a:srgbClr val="000000"/>
                </a:solidFill>
              </a:rPr>
              <a:t> </a:t>
            </a:r>
            <a:r>
              <a:rPr lang="fr-FR" sz="1600" b="1" dirty="0">
                <a:solidFill>
                  <a:srgbClr val="000000"/>
                </a:solidFill>
              </a:rPr>
              <a:t>3</a:t>
            </a:r>
            <a:r>
              <a:rPr lang="fr-FR" sz="1600" dirty="0">
                <a:solidFill>
                  <a:srgbClr val="000000"/>
                </a:solidFill>
              </a:rPr>
              <a:t> to</a:t>
            </a:r>
            <a:r>
              <a:rPr lang="fr-FR" sz="1600" b="1" dirty="0">
                <a:solidFill>
                  <a:srgbClr val="000000"/>
                </a:solidFill>
              </a:rPr>
              <a:t> 40 GHz</a:t>
            </a:r>
          </a:p>
          <a:p>
            <a:pPr marL="285750" indent="-285750">
              <a:buFontTx/>
              <a:buChar char="-"/>
            </a:pPr>
            <a:r>
              <a:rPr lang="fr-FR" sz="1600" dirty="0">
                <a:solidFill>
                  <a:srgbClr val="000000"/>
                </a:solidFill>
              </a:rPr>
              <a:t>Ab-initio </a:t>
            </a:r>
            <a:r>
              <a:rPr lang="fr-FR" sz="1600" dirty="0" err="1">
                <a:solidFill>
                  <a:srgbClr val="000000"/>
                </a:solidFill>
              </a:rPr>
              <a:t>calculations</a:t>
            </a:r>
            <a:r>
              <a:rPr lang="fr-FR" sz="1600" dirty="0">
                <a:solidFill>
                  <a:srgbClr val="000000"/>
                </a:solidFill>
              </a:rPr>
              <a:t>: </a:t>
            </a:r>
            <a:r>
              <a:rPr lang="fr-FR" sz="1600" dirty="0" err="1">
                <a:solidFill>
                  <a:srgbClr val="000000"/>
                </a:solidFill>
              </a:rPr>
              <a:t>Gaussian</a:t>
            </a:r>
            <a:r>
              <a:rPr lang="fr-FR" sz="1600" dirty="0">
                <a:solidFill>
                  <a:srgbClr val="000000"/>
                </a:solidFill>
              </a:rPr>
              <a:t> 94 ab-initio package + MP2 </a:t>
            </a:r>
          </a:p>
          <a:p>
            <a:pPr marL="285750" indent="-285750">
              <a:buFontTx/>
              <a:buChar char="-"/>
            </a:pPr>
            <a:endParaRPr lang="fr-FR" sz="1600" dirty="0">
              <a:solidFill>
                <a:srgbClr val="000000"/>
              </a:solidFill>
            </a:endParaRPr>
          </a:p>
          <a:p>
            <a:r>
              <a:rPr lang="fr-FR" sz="1600" dirty="0">
                <a:solidFill>
                  <a:srgbClr val="000000"/>
                </a:solidFill>
              </a:rPr>
              <a:t> </a:t>
            </a:r>
          </a:p>
          <a:p>
            <a:endParaRPr lang="fr-FR" sz="1600" b="1" dirty="0">
              <a:solidFill>
                <a:srgbClr val="C00000"/>
              </a:solidFill>
            </a:endParaRPr>
          </a:p>
          <a:p>
            <a:pPr marL="285750" indent="-285750">
              <a:buFontTx/>
              <a:buChar char="-"/>
            </a:pPr>
            <a:endParaRPr lang="fr-FR" sz="1600" b="1" dirty="0"/>
          </a:p>
          <a:p>
            <a:endParaRPr lang="fr-FR" sz="1400" dirty="0"/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DE906A70-522D-8C45-BA08-30F1EC4430D6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659583" y="651905"/>
            <a:ext cx="8024774" cy="580198"/>
          </a:xfrm>
          <a:prstGeom prst="rect">
            <a:avLst/>
          </a:prstGeom>
        </p:spPr>
        <p:txBody>
          <a:bodyPr lIns="0" tIns="0" rIns="72000" bIns="0"/>
          <a:lstStyle>
            <a:lvl1pPr marL="0" indent="0" algn="r">
              <a:buNone/>
              <a:defRPr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None/>
              <a:defRPr sz="1400" i="1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0" indent="0">
              <a:buFontTx/>
              <a:buNone/>
              <a:defRPr sz="1200" b="1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0" indent="0"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0" indent="0">
              <a:buNone/>
              <a:defRPr sz="900" i="1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 algn="ctr"/>
            <a:r>
              <a:rPr lang="fr-FR" sz="2800" dirty="0"/>
              <a:t>1. Ortho-</a:t>
            </a:r>
            <a:r>
              <a:rPr lang="fr-FR" sz="2800" dirty="0" err="1"/>
              <a:t>cresol</a:t>
            </a:r>
            <a:endParaRPr lang="fr-FR" sz="280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4C9B3DC-9751-004F-B195-BBF28F10A490}"/>
              </a:ext>
            </a:extLst>
          </p:cNvPr>
          <p:cNvSpPr txBox="1"/>
          <p:nvPr/>
        </p:nvSpPr>
        <p:spPr>
          <a:xfrm>
            <a:off x="3496721" y="393708"/>
            <a:ext cx="5195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00" dirty="0">
                <a:latin typeface="Calibri" panose="020F0502020204030204" pitchFamily="34" charset="0"/>
                <a:cs typeface="Calibri" panose="020F0502020204030204" pitchFamily="34" charset="0"/>
              </a:rPr>
              <a:t>Crésol – Journées de Spectroscopie Moléculaire – Grenoble – 10-12 mars 2024</a:t>
            </a:r>
          </a:p>
          <a:p>
            <a:pPr algn="r"/>
            <a:endParaRPr lang="fr-FR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77B236F-CE2B-44F0-B1FE-C91C7519EC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60" t="10521" r="1880" b="5342"/>
          <a:stretch/>
        </p:blipFill>
        <p:spPr>
          <a:xfrm>
            <a:off x="525358" y="4453816"/>
            <a:ext cx="4978114" cy="1715757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32719076-A1E9-4BB5-8647-1386222E8E70}"/>
              </a:ext>
            </a:extLst>
          </p:cNvPr>
          <p:cNvSpPr txBox="1"/>
          <p:nvPr/>
        </p:nvSpPr>
        <p:spPr>
          <a:xfrm>
            <a:off x="201168" y="6126480"/>
            <a:ext cx="6986016" cy="5303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B382EB8-3CD8-41B0-8962-7F49AFB23BB8}"/>
              </a:ext>
            </a:extLst>
          </p:cNvPr>
          <p:cNvSpPr txBox="1"/>
          <p:nvPr/>
        </p:nvSpPr>
        <p:spPr>
          <a:xfrm>
            <a:off x="1769057" y="6164389"/>
            <a:ext cx="560588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Welzel</a:t>
            </a:r>
            <a:r>
              <a:rPr lang="fr-FR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A., </a:t>
            </a:r>
            <a:r>
              <a:rPr lang="fr-FR" sz="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Hellweg</a:t>
            </a:r>
            <a:r>
              <a:rPr lang="fr-FR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A., </a:t>
            </a:r>
            <a:r>
              <a:rPr lang="fr-FR" sz="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Merke</a:t>
            </a:r>
            <a:r>
              <a:rPr lang="fr-FR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I., &amp; Stahl, W. (2002). Structural and </a:t>
            </a:r>
            <a:r>
              <a:rPr lang="fr-FR" sz="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torsional</a:t>
            </a:r>
            <a:r>
              <a:rPr lang="fr-FR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FR" sz="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properties</a:t>
            </a:r>
            <a:r>
              <a:rPr lang="fr-FR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of o-</a:t>
            </a:r>
            <a:r>
              <a:rPr lang="fr-FR" sz="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cresol</a:t>
            </a:r>
            <a:r>
              <a:rPr lang="fr-FR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and o-</a:t>
            </a:r>
            <a:r>
              <a:rPr lang="fr-FR" sz="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cresol</a:t>
            </a:r>
            <a:r>
              <a:rPr lang="fr-FR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-OD as </a:t>
            </a:r>
            <a:r>
              <a:rPr lang="fr-FR" sz="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obtained</a:t>
            </a:r>
            <a:r>
              <a:rPr lang="fr-FR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FR" sz="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from</a:t>
            </a:r>
            <a:r>
              <a:rPr lang="fr-FR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FR" sz="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microwave</a:t>
            </a:r>
            <a:r>
              <a:rPr lang="fr-FR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FR" sz="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spectroscopy</a:t>
            </a:r>
            <a:r>
              <a:rPr lang="fr-FR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and ab initio </a:t>
            </a:r>
            <a:r>
              <a:rPr lang="fr-FR" sz="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calculations</a:t>
            </a:r>
            <a:r>
              <a:rPr lang="fr-FR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 </a:t>
            </a:r>
            <a:r>
              <a:rPr lang="fr-FR" sz="8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Journal of </a:t>
            </a:r>
            <a:r>
              <a:rPr lang="fr-FR" sz="800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Molecular</a:t>
            </a:r>
            <a:r>
              <a:rPr lang="fr-FR" sz="8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FR" sz="800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Spectroscopy</a:t>
            </a:r>
            <a:r>
              <a:rPr lang="fr-FR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fr-FR" sz="8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215</a:t>
            </a:r>
            <a:r>
              <a:rPr lang="fr-FR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(1), 58-65</a:t>
            </a:r>
            <a:r>
              <a:rPr lang="fr-F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D0C94AB-33CE-41DF-998E-8AC21C1E7D7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99436" y="1328692"/>
            <a:ext cx="4911624" cy="1075493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4120466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e 22">
            <a:extLst>
              <a:ext uri="{FF2B5EF4-FFF2-40B4-BE49-F238E27FC236}">
                <a16:creationId xmlns:a16="http://schemas.microsoft.com/office/drawing/2014/main" id="{EC032A67-6C71-C340-B224-2DB916C9AF7F}"/>
              </a:ext>
            </a:extLst>
          </p:cNvPr>
          <p:cNvGrpSpPr/>
          <p:nvPr/>
        </p:nvGrpSpPr>
        <p:grpSpPr>
          <a:xfrm>
            <a:off x="2514600" y="640330"/>
            <a:ext cx="6177640" cy="808060"/>
            <a:chOff x="2501900" y="640330"/>
            <a:chExt cx="6190340" cy="808060"/>
          </a:xfrm>
          <a:effectLst>
            <a:outerShdw blurRad="101600" algn="ctr" rotWithShape="0">
              <a:srgbClr val="7D7D7D">
                <a:alpha val="44000"/>
              </a:srgbClr>
            </a:outerShdw>
          </a:effectLst>
        </p:grpSpPr>
        <p:grpSp>
          <p:nvGrpSpPr>
            <p:cNvPr id="16" name="Group 26">
              <a:extLst>
                <a:ext uri="{FF2B5EF4-FFF2-40B4-BE49-F238E27FC236}">
                  <a16:creationId xmlns:a16="http://schemas.microsoft.com/office/drawing/2014/main" id="{CAF8D0FF-ABC4-A645-BEFC-E505A6E9E541}"/>
                </a:ext>
              </a:extLst>
            </p:cNvPr>
            <p:cNvGrpSpPr/>
            <p:nvPr/>
          </p:nvGrpSpPr>
          <p:grpSpPr>
            <a:xfrm flipH="1">
              <a:off x="8194797" y="736622"/>
              <a:ext cx="497443" cy="711768"/>
              <a:chOff x="-1" y="687805"/>
              <a:chExt cx="579644" cy="1612996"/>
            </a:xfrm>
          </p:grpSpPr>
          <p:sp>
            <p:nvSpPr>
              <p:cNvPr id="17" name="Freeform 40">
                <a:extLst>
                  <a:ext uri="{FF2B5EF4-FFF2-40B4-BE49-F238E27FC236}">
                    <a16:creationId xmlns:a16="http://schemas.microsoft.com/office/drawing/2014/main" id="{33A94425-756C-5E4D-AC91-F50C5D24BD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282" y="1124405"/>
                <a:ext cx="413361" cy="1176396"/>
              </a:xfrm>
              <a:custGeom>
                <a:avLst/>
                <a:gdLst>
                  <a:gd name="T0" fmla="*/ 1414 w 1414"/>
                  <a:gd name="T1" fmla="*/ 901 h 1164"/>
                  <a:gd name="T2" fmla="*/ 0 w 1414"/>
                  <a:gd name="T3" fmla="*/ 1164 h 1164"/>
                  <a:gd name="T4" fmla="*/ 0 w 1414"/>
                  <a:gd name="T5" fmla="*/ 0 h 1164"/>
                  <a:gd name="T6" fmla="*/ 1414 w 1414"/>
                  <a:gd name="T7" fmla="*/ 351 h 1164"/>
                  <a:gd name="T8" fmla="*/ 1414 w 1414"/>
                  <a:gd name="T9" fmla="*/ 901 h 1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4" h="1164">
                    <a:moveTo>
                      <a:pt x="1414" y="901"/>
                    </a:moveTo>
                    <a:lnTo>
                      <a:pt x="0" y="1164"/>
                    </a:lnTo>
                    <a:lnTo>
                      <a:pt x="0" y="0"/>
                    </a:lnTo>
                    <a:lnTo>
                      <a:pt x="1414" y="351"/>
                    </a:lnTo>
                    <a:lnTo>
                      <a:pt x="1414" y="901"/>
                    </a:lnTo>
                    <a:close/>
                  </a:path>
                </a:pathLst>
              </a:custGeom>
              <a:solidFill>
                <a:srgbClr val="7D7D7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" name="Freeform 41">
                <a:extLst>
                  <a:ext uri="{FF2B5EF4-FFF2-40B4-BE49-F238E27FC236}">
                    <a16:creationId xmlns:a16="http://schemas.microsoft.com/office/drawing/2014/main" id="{35FD49EC-1B80-4541-BCED-193A72821A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" y="687805"/>
                <a:ext cx="579644" cy="1341739"/>
              </a:xfrm>
              <a:custGeom>
                <a:avLst/>
                <a:gdLst>
                  <a:gd name="T0" fmla="*/ 1981 w 1981"/>
                  <a:gd name="T1" fmla="*/ 1303 h 1303"/>
                  <a:gd name="T2" fmla="*/ 0 w 1981"/>
                  <a:gd name="T3" fmla="*/ 1125 h 1303"/>
                  <a:gd name="T4" fmla="*/ 0 w 1981"/>
                  <a:gd name="T5" fmla="*/ 0 h 1303"/>
                  <a:gd name="T6" fmla="*/ 1981 w 1981"/>
                  <a:gd name="T7" fmla="*/ 89 h 1303"/>
                  <a:gd name="T8" fmla="*/ 1981 w 1981"/>
                  <a:gd name="T9" fmla="*/ 1303 h 1303"/>
                  <a:gd name="connsiteX0" fmla="*/ 10000 w 10000"/>
                  <a:gd name="connsiteY0" fmla="*/ 10181 h 10181"/>
                  <a:gd name="connsiteX1" fmla="*/ 0 w 10000"/>
                  <a:gd name="connsiteY1" fmla="*/ 8634 h 10181"/>
                  <a:gd name="connsiteX2" fmla="*/ 0 w 10000"/>
                  <a:gd name="connsiteY2" fmla="*/ 0 h 10181"/>
                  <a:gd name="connsiteX3" fmla="*/ 10000 w 10000"/>
                  <a:gd name="connsiteY3" fmla="*/ 683 h 10181"/>
                  <a:gd name="connsiteX4" fmla="*/ 10000 w 10000"/>
                  <a:gd name="connsiteY4" fmla="*/ 10181 h 10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181">
                    <a:moveTo>
                      <a:pt x="10000" y="10181"/>
                    </a:moveTo>
                    <a:lnTo>
                      <a:pt x="0" y="8634"/>
                    </a:lnTo>
                    <a:lnTo>
                      <a:pt x="0" y="0"/>
                    </a:lnTo>
                    <a:lnTo>
                      <a:pt x="10000" y="683"/>
                    </a:lnTo>
                    <a:lnTo>
                      <a:pt x="10000" y="10181"/>
                    </a:ln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2F51970-762B-F24A-B86F-EC954369FAE6}"/>
                </a:ext>
              </a:extLst>
            </p:cNvPr>
            <p:cNvSpPr/>
            <p:nvPr/>
          </p:nvSpPr>
          <p:spPr>
            <a:xfrm>
              <a:off x="2501900" y="640330"/>
              <a:ext cx="6190340" cy="603348"/>
            </a:xfrm>
            <a:prstGeom prst="rect">
              <a:avLst/>
            </a:prstGeom>
            <a:solidFill>
              <a:srgbClr val="7D7D7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DE4159E-4559-BD4C-A736-9479A701A1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3830" y="578374"/>
            <a:ext cx="8440420" cy="4495800"/>
          </a:xfrm>
        </p:spPr>
        <p:txBody>
          <a:bodyPr anchor="ctr"/>
          <a:lstStyle/>
          <a:p>
            <a:endParaRPr lang="fr-FR" sz="1800" dirty="0">
              <a:solidFill>
                <a:srgbClr val="217296"/>
              </a:solidFill>
            </a:endParaRPr>
          </a:p>
          <a:p>
            <a:pPr algn="ctr"/>
            <a:endParaRPr lang="fr-FR" sz="1800" dirty="0">
              <a:solidFill>
                <a:srgbClr val="217296"/>
              </a:solidFill>
            </a:endParaRPr>
          </a:p>
          <a:p>
            <a:pPr algn="ctr"/>
            <a:endParaRPr lang="fr-FR" sz="1800" dirty="0">
              <a:solidFill>
                <a:srgbClr val="217296"/>
              </a:solidFill>
            </a:endParaRPr>
          </a:p>
          <a:p>
            <a:pPr algn="ctr"/>
            <a:endParaRPr lang="fr-FR" sz="1800" dirty="0">
              <a:solidFill>
                <a:srgbClr val="217296"/>
              </a:solidFill>
            </a:endParaRPr>
          </a:p>
          <a:p>
            <a:r>
              <a:rPr lang="fr-FR" sz="1600" b="1" dirty="0">
                <a:solidFill>
                  <a:srgbClr val="C00000"/>
                </a:solidFill>
              </a:rPr>
              <a:t>Method:</a:t>
            </a:r>
          </a:p>
          <a:p>
            <a:pPr marL="285750" indent="-285750">
              <a:buFontTx/>
              <a:buChar char="-"/>
            </a:pPr>
            <a:r>
              <a:rPr lang="fr-FR" sz="1600" dirty="0" err="1">
                <a:solidFill>
                  <a:srgbClr val="000000"/>
                </a:solidFill>
              </a:rPr>
              <a:t>Experimental</a:t>
            </a:r>
            <a:r>
              <a:rPr lang="fr-FR" sz="1600" dirty="0">
                <a:solidFill>
                  <a:srgbClr val="000000"/>
                </a:solidFill>
              </a:rPr>
              <a:t>: FTMW </a:t>
            </a:r>
            <a:r>
              <a:rPr lang="fr-FR" sz="1600" dirty="0" err="1">
                <a:solidFill>
                  <a:srgbClr val="000000"/>
                </a:solidFill>
              </a:rPr>
              <a:t>from</a:t>
            </a:r>
            <a:r>
              <a:rPr lang="fr-FR" sz="1600" dirty="0">
                <a:solidFill>
                  <a:srgbClr val="000000"/>
                </a:solidFill>
              </a:rPr>
              <a:t> </a:t>
            </a:r>
            <a:r>
              <a:rPr lang="fr-FR" sz="1600" b="1" dirty="0">
                <a:solidFill>
                  <a:srgbClr val="000000"/>
                </a:solidFill>
              </a:rPr>
              <a:t>3</a:t>
            </a:r>
            <a:r>
              <a:rPr lang="fr-FR" sz="1600" dirty="0">
                <a:solidFill>
                  <a:srgbClr val="000000"/>
                </a:solidFill>
              </a:rPr>
              <a:t> to</a:t>
            </a:r>
            <a:r>
              <a:rPr lang="fr-FR" sz="1600" b="1" dirty="0">
                <a:solidFill>
                  <a:srgbClr val="000000"/>
                </a:solidFill>
              </a:rPr>
              <a:t> 40 GHz</a:t>
            </a:r>
          </a:p>
          <a:p>
            <a:pPr marL="285750" indent="-285750">
              <a:buFontTx/>
              <a:buChar char="-"/>
            </a:pPr>
            <a:r>
              <a:rPr lang="fr-FR" sz="1600" dirty="0">
                <a:solidFill>
                  <a:srgbClr val="000000"/>
                </a:solidFill>
              </a:rPr>
              <a:t>Ab-initio </a:t>
            </a:r>
            <a:r>
              <a:rPr lang="fr-FR" sz="1600" dirty="0" err="1">
                <a:solidFill>
                  <a:srgbClr val="000000"/>
                </a:solidFill>
              </a:rPr>
              <a:t>calculations</a:t>
            </a:r>
            <a:r>
              <a:rPr lang="fr-FR" sz="1600" dirty="0">
                <a:solidFill>
                  <a:srgbClr val="000000"/>
                </a:solidFill>
              </a:rPr>
              <a:t>: </a:t>
            </a:r>
            <a:r>
              <a:rPr lang="fr-FR" sz="1600" dirty="0" err="1">
                <a:solidFill>
                  <a:srgbClr val="000000"/>
                </a:solidFill>
              </a:rPr>
              <a:t>Gaussian</a:t>
            </a:r>
            <a:r>
              <a:rPr lang="fr-FR" sz="1600" dirty="0">
                <a:solidFill>
                  <a:srgbClr val="000000"/>
                </a:solidFill>
              </a:rPr>
              <a:t> 94 ab-initio package + MP2 </a:t>
            </a:r>
          </a:p>
          <a:p>
            <a:pPr marL="285750" indent="-285750">
              <a:buFontTx/>
              <a:buChar char="-"/>
            </a:pPr>
            <a:endParaRPr lang="fr-FR" sz="1600" dirty="0">
              <a:solidFill>
                <a:srgbClr val="000000"/>
              </a:solidFill>
            </a:endParaRPr>
          </a:p>
          <a:p>
            <a:r>
              <a:rPr lang="fr-FR" sz="1600" dirty="0">
                <a:solidFill>
                  <a:srgbClr val="000000"/>
                </a:solidFill>
              </a:rPr>
              <a:t> </a:t>
            </a:r>
          </a:p>
          <a:p>
            <a:endParaRPr lang="fr-FR" sz="1600" b="1" dirty="0">
              <a:solidFill>
                <a:srgbClr val="C00000"/>
              </a:solidFill>
            </a:endParaRPr>
          </a:p>
          <a:p>
            <a:pPr marL="285750" indent="-285750">
              <a:buFontTx/>
              <a:buChar char="-"/>
            </a:pPr>
            <a:endParaRPr lang="fr-FR" sz="1600" b="1" dirty="0"/>
          </a:p>
          <a:p>
            <a:endParaRPr lang="fr-FR" sz="1400" dirty="0"/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DE906A70-522D-8C45-BA08-30F1EC4430D6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659583" y="651905"/>
            <a:ext cx="8024774" cy="580198"/>
          </a:xfrm>
          <a:prstGeom prst="rect">
            <a:avLst/>
          </a:prstGeom>
        </p:spPr>
        <p:txBody>
          <a:bodyPr lIns="0" tIns="0" rIns="72000" bIns="0"/>
          <a:lstStyle>
            <a:lvl1pPr marL="0" indent="0" algn="r">
              <a:buNone/>
              <a:defRPr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None/>
              <a:defRPr sz="1400" i="1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0" indent="0">
              <a:buFontTx/>
              <a:buNone/>
              <a:defRPr sz="1200" b="1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0" indent="0"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0" indent="0">
              <a:buNone/>
              <a:defRPr sz="900" i="1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 algn="ctr"/>
            <a:r>
              <a:rPr lang="fr-FR" sz="2800" dirty="0"/>
              <a:t>1. Ortho-</a:t>
            </a:r>
            <a:r>
              <a:rPr lang="fr-FR" sz="2800" dirty="0" err="1"/>
              <a:t>cresol</a:t>
            </a:r>
            <a:endParaRPr lang="fr-FR" sz="280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4C9B3DC-9751-004F-B195-BBF28F10A490}"/>
              </a:ext>
            </a:extLst>
          </p:cNvPr>
          <p:cNvSpPr txBox="1"/>
          <p:nvPr/>
        </p:nvSpPr>
        <p:spPr>
          <a:xfrm>
            <a:off x="3496721" y="393708"/>
            <a:ext cx="5195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00" dirty="0">
                <a:latin typeface="Calibri" panose="020F0502020204030204" pitchFamily="34" charset="0"/>
                <a:cs typeface="Calibri" panose="020F0502020204030204" pitchFamily="34" charset="0"/>
              </a:rPr>
              <a:t>Crésol – Journées de Spectroscopie Moléculaire – Grenoble – 10-12 mars 2024</a:t>
            </a:r>
          </a:p>
          <a:p>
            <a:pPr algn="r"/>
            <a:endParaRPr lang="fr-FR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77B236F-CE2B-44F0-B1FE-C91C7519EC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60" t="10521" r="1880" b="5342"/>
          <a:stretch/>
        </p:blipFill>
        <p:spPr>
          <a:xfrm>
            <a:off x="525358" y="4453816"/>
            <a:ext cx="4978114" cy="1715757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32719076-A1E9-4BB5-8647-1386222E8E70}"/>
              </a:ext>
            </a:extLst>
          </p:cNvPr>
          <p:cNvSpPr txBox="1"/>
          <p:nvPr/>
        </p:nvSpPr>
        <p:spPr>
          <a:xfrm>
            <a:off x="201168" y="6126480"/>
            <a:ext cx="6986016" cy="5303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B382EB8-3CD8-41B0-8962-7F49AFB23BB8}"/>
              </a:ext>
            </a:extLst>
          </p:cNvPr>
          <p:cNvSpPr txBox="1"/>
          <p:nvPr/>
        </p:nvSpPr>
        <p:spPr>
          <a:xfrm>
            <a:off x="1769057" y="6164389"/>
            <a:ext cx="560588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Welzel</a:t>
            </a:r>
            <a:r>
              <a:rPr lang="fr-FR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A., </a:t>
            </a:r>
            <a:r>
              <a:rPr lang="fr-FR" sz="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Hellweg</a:t>
            </a:r>
            <a:r>
              <a:rPr lang="fr-FR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A., </a:t>
            </a:r>
            <a:r>
              <a:rPr lang="fr-FR" sz="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Merke</a:t>
            </a:r>
            <a:r>
              <a:rPr lang="fr-FR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I., &amp; Stahl, W. (2002). Structural and </a:t>
            </a:r>
            <a:r>
              <a:rPr lang="fr-FR" sz="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torsional</a:t>
            </a:r>
            <a:r>
              <a:rPr lang="fr-FR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FR" sz="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properties</a:t>
            </a:r>
            <a:r>
              <a:rPr lang="fr-FR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of o-</a:t>
            </a:r>
            <a:r>
              <a:rPr lang="fr-FR" sz="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cresol</a:t>
            </a:r>
            <a:r>
              <a:rPr lang="fr-FR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and o-</a:t>
            </a:r>
            <a:r>
              <a:rPr lang="fr-FR" sz="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cresol</a:t>
            </a:r>
            <a:r>
              <a:rPr lang="fr-FR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-OD as </a:t>
            </a:r>
            <a:r>
              <a:rPr lang="fr-FR" sz="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obtained</a:t>
            </a:r>
            <a:r>
              <a:rPr lang="fr-FR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FR" sz="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from</a:t>
            </a:r>
            <a:r>
              <a:rPr lang="fr-FR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FR" sz="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microwave</a:t>
            </a:r>
            <a:r>
              <a:rPr lang="fr-FR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FR" sz="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spectroscopy</a:t>
            </a:r>
            <a:r>
              <a:rPr lang="fr-FR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and ab initio </a:t>
            </a:r>
            <a:r>
              <a:rPr lang="fr-FR" sz="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calculations</a:t>
            </a:r>
            <a:r>
              <a:rPr lang="fr-FR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 </a:t>
            </a:r>
            <a:r>
              <a:rPr lang="fr-FR" sz="8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Journal of </a:t>
            </a:r>
            <a:r>
              <a:rPr lang="fr-FR" sz="800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Molecular</a:t>
            </a:r>
            <a:r>
              <a:rPr lang="fr-FR" sz="8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FR" sz="800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Spectroscopy</a:t>
            </a:r>
            <a:r>
              <a:rPr lang="fr-FR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fr-FR" sz="8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215</a:t>
            </a:r>
            <a:r>
              <a:rPr lang="fr-FR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(1), 58-65</a:t>
            </a:r>
            <a:r>
              <a:rPr lang="fr-F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D0C94AB-33CE-41DF-998E-8AC21C1E7D7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99436" y="1328692"/>
            <a:ext cx="4911624" cy="1075493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219FBE62-3BD9-4565-8012-69C4C40F2FC1}"/>
              </a:ext>
            </a:extLst>
          </p:cNvPr>
          <p:cNvSpPr txBox="1"/>
          <p:nvPr/>
        </p:nvSpPr>
        <p:spPr>
          <a:xfrm>
            <a:off x="437861" y="3345820"/>
            <a:ext cx="49116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err="1">
                <a:solidFill>
                  <a:srgbClr val="C00000"/>
                </a:solidFill>
                <a:latin typeface="+mj-lt"/>
              </a:rPr>
              <a:t>Results</a:t>
            </a:r>
            <a:r>
              <a:rPr lang="fr-FR" sz="1600" b="1" dirty="0">
                <a:solidFill>
                  <a:srgbClr val="C00000"/>
                </a:solidFill>
                <a:latin typeface="+mj-lt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fr-FR" sz="1600" b="1" dirty="0" err="1">
                <a:solidFill>
                  <a:srgbClr val="000000"/>
                </a:solidFill>
                <a:latin typeface="+mn-lt"/>
              </a:rPr>
              <a:t>Rotational</a:t>
            </a:r>
            <a:r>
              <a:rPr lang="fr-FR" sz="1600" b="1" dirty="0">
                <a:solidFill>
                  <a:srgbClr val="000000"/>
                </a:solidFill>
                <a:latin typeface="+mn-lt"/>
              </a:rPr>
              <a:t> constants </a:t>
            </a:r>
            <a:r>
              <a:rPr lang="fr-FR" sz="1600" dirty="0" err="1">
                <a:solidFill>
                  <a:srgbClr val="000000"/>
                </a:solidFill>
                <a:latin typeface="+mn-lt"/>
              </a:rPr>
              <a:t>determined</a:t>
            </a:r>
            <a:endParaRPr lang="fr-FR" sz="1600" dirty="0">
              <a:solidFill>
                <a:srgbClr val="000000"/>
              </a:solidFill>
              <a:latin typeface="+mn-lt"/>
            </a:endParaRPr>
          </a:p>
          <a:p>
            <a:pPr marL="285750" indent="-285750">
              <a:buFontTx/>
              <a:buChar char="-"/>
            </a:pPr>
            <a:r>
              <a:rPr lang="fr-FR" sz="1600" b="1" dirty="0" err="1">
                <a:solidFill>
                  <a:srgbClr val="000000"/>
                </a:solidFill>
                <a:latin typeface="+mn-lt"/>
              </a:rPr>
              <a:t>Sextic</a:t>
            </a:r>
            <a:r>
              <a:rPr lang="fr-FR" sz="16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fr-FR" sz="1600" b="1" dirty="0" err="1">
                <a:solidFill>
                  <a:srgbClr val="000000"/>
                </a:solidFill>
                <a:latin typeface="+mn-lt"/>
              </a:rPr>
              <a:t>centrifugal</a:t>
            </a:r>
            <a:r>
              <a:rPr lang="fr-FR" sz="16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fr-FR" sz="1600" b="1" dirty="0" err="1">
                <a:solidFill>
                  <a:srgbClr val="000000"/>
                </a:solidFill>
                <a:latin typeface="+mn-lt"/>
              </a:rPr>
              <a:t>distortion</a:t>
            </a:r>
            <a:r>
              <a:rPr lang="fr-FR" sz="16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fr-FR" sz="1600" dirty="0">
                <a:solidFill>
                  <a:srgbClr val="000000"/>
                </a:solidFill>
                <a:latin typeface="+mn-lt"/>
              </a:rPr>
              <a:t>constants </a:t>
            </a:r>
            <a:r>
              <a:rPr lang="fr-FR" sz="1600" dirty="0" err="1">
                <a:solidFill>
                  <a:srgbClr val="000000"/>
                </a:solidFill>
                <a:latin typeface="+mn-lt"/>
              </a:rPr>
              <a:t>determined</a:t>
            </a:r>
            <a:endParaRPr lang="fr-FR" sz="1600" dirty="0">
              <a:solidFill>
                <a:srgbClr val="000000"/>
              </a:solidFill>
              <a:latin typeface="+mn-lt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586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e 22">
            <a:extLst>
              <a:ext uri="{FF2B5EF4-FFF2-40B4-BE49-F238E27FC236}">
                <a16:creationId xmlns:a16="http://schemas.microsoft.com/office/drawing/2014/main" id="{EC032A67-6C71-C340-B224-2DB916C9AF7F}"/>
              </a:ext>
            </a:extLst>
          </p:cNvPr>
          <p:cNvGrpSpPr/>
          <p:nvPr/>
        </p:nvGrpSpPr>
        <p:grpSpPr>
          <a:xfrm>
            <a:off x="2514600" y="640330"/>
            <a:ext cx="6177640" cy="808060"/>
            <a:chOff x="2501900" y="640330"/>
            <a:chExt cx="6190340" cy="808060"/>
          </a:xfrm>
          <a:effectLst>
            <a:outerShdw blurRad="101600" algn="ctr" rotWithShape="0">
              <a:srgbClr val="7D7D7D">
                <a:alpha val="44000"/>
              </a:srgbClr>
            </a:outerShdw>
          </a:effectLst>
        </p:grpSpPr>
        <p:grpSp>
          <p:nvGrpSpPr>
            <p:cNvPr id="16" name="Group 26">
              <a:extLst>
                <a:ext uri="{FF2B5EF4-FFF2-40B4-BE49-F238E27FC236}">
                  <a16:creationId xmlns:a16="http://schemas.microsoft.com/office/drawing/2014/main" id="{CAF8D0FF-ABC4-A645-BEFC-E505A6E9E541}"/>
                </a:ext>
              </a:extLst>
            </p:cNvPr>
            <p:cNvGrpSpPr/>
            <p:nvPr/>
          </p:nvGrpSpPr>
          <p:grpSpPr>
            <a:xfrm flipH="1">
              <a:off x="8194797" y="736622"/>
              <a:ext cx="497443" cy="711768"/>
              <a:chOff x="-1" y="687805"/>
              <a:chExt cx="579644" cy="1612996"/>
            </a:xfrm>
          </p:grpSpPr>
          <p:sp>
            <p:nvSpPr>
              <p:cNvPr id="17" name="Freeform 40">
                <a:extLst>
                  <a:ext uri="{FF2B5EF4-FFF2-40B4-BE49-F238E27FC236}">
                    <a16:creationId xmlns:a16="http://schemas.microsoft.com/office/drawing/2014/main" id="{33A94425-756C-5E4D-AC91-F50C5D24BD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282" y="1124405"/>
                <a:ext cx="413361" cy="1176396"/>
              </a:xfrm>
              <a:custGeom>
                <a:avLst/>
                <a:gdLst>
                  <a:gd name="T0" fmla="*/ 1414 w 1414"/>
                  <a:gd name="T1" fmla="*/ 901 h 1164"/>
                  <a:gd name="T2" fmla="*/ 0 w 1414"/>
                  <a:gd name="T3" fmla="*/ 1164 h 1164"/>
                  <a:gd name="T4" fmla="*/ 0 w 1414"/>
                  <a:gd name="T5" fmla="*/ 0 h 1164"/>
                  <a:gd name="T6" fmla="*/ 1414 w 1414"/>
                  <a:gd name="T7" fmla="*/ 351 h 1164"/>
                  <a:gd name="T8" fmla="*/ 1414 w 1414"/>
                  <a:gd name="T9" fmla="*/ 901 h 1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4" h="1164">
                    <a:moveTo>
                      <a:pt x="1414" y="901"/>
                    </a:moveTo>
                    <a:lnTo>
                      <a:pt x="0" y="1164"/>
                    </a:lnTo>
                    <a:lnTo>
                      <a:pt x="0" y="0"/>
                    </a:lnTo>
                    <a:lnTo>
                      <a:pt x="1414" y="351"/>
                    </a:lnTo>
                    <a:lnTo>
                      <a:pt x="1414" y="901"/>
                    </a:lnTo>
                    <a:close/>
                  </a:path>
                </a:pathLst>
              </a:custGeom>
              <a:solidFill>
                <a:srgbClr val="7D7D7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" name="Freeform 41">
                <a:extLst>
                  <a:ext uri="{FF2B5EF4-FFF2-40B4-BE49-F238E27FC236}">
                    <a16:creationId xmlns:a16="http://schemas.microsoft.com/office/drawing/2014/main" id="{35FD49EC-1B80-4541-BCED-193A72821A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" y="687805"/>
                <a:ext cx="579644" cy="1341739"/>
              </a:xfrm>
              <a:custGeom>
                <a:avLst/>
                <a:gdLst>
                  <a:gd name="T0" fmla="*/ 1981 w 1981"/>
                  <a:gd name="T1" fmla="*/ 1303 h 1303"/>
                  <a:gd name="T2" fmla="*/ 0 w 1981"/>
                  <a:gd name="T3" fmla="*/ 1125 h 1303"/>
                  <a:gd name="T4" fmla="*/ 0 w 1981"/>
                  <a:gd name="T5" fmla="*/ 0 h 1303"/>
                  <a:gd name="T6" fmla="*/ 1981 w 1981"/>
                  <a:gd name="T7" fmla="*/ 89 h 1303"/>
                  <a:gd name="T8" fmla="*/ 1981 w 1981"/>
                  <a:gd name="T9" fmla="*/ 1303 h 1303"/>
                  <a:gd name="connsiteX0" fmla="*/ 10000 w 10000"/>
                  <a:gd name="connsiteY0" fmla="*/ 10181 h 10181"/>
                  <a:gd name="connsiteX1" fmla="*/ 0 w 10000"/>
                  <a:gd name="connsiteY1" fmla="*/ 8634 h 10181"/>
                  <a:gd name="connsiteX2" fmla="*/ 0 w 10000"/>
                  <a:gd name="connsiteY2" fmla="*/ 0 h 10181"/>
                  <a:gd name="connsiteX3" fmla="*/ 10000 w 10000"/>
                  <a:gd name="connsiteY3" fmla="*/ 683 h 10181"/>
                  <a:gd name="connsiteX4" fmla="*/ 10000 w 10000"/>
                  <a:gd name="connsiteY4" fmla="*/ 10181 h 10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181">
                    <a:moveTo>
                      <a:pt x="10000" y="10181"/>
                    </a:moveTo>
                    <a:lnTo>
                      <a:pt x="0" y="8634"/>
                    </a:lnTo>
                    <a:lnTo>
                      <a:pt x="0" y="0"/>
                    </a:lnTo>
                    <a:lnTo>
                      <a:pt x="10000" y="683"/>
                    </a:lnTo>
                    <a:lnTo>
                      <a:pt x="10000" y="10181"/>
                    </a:ln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2F51970-762B-F24A-B86F-EC954369FAE6}"/>
                </a:ext>
              </a:extLst>
            </p:cNvPr>
            <p:cNvSpPr/>
            <p:nvPr/>
          </p:nvSpPr>
          <p:spPr>
            <a:xfrm>
              <a:off x="2501900" y="640330"/>
              <a:ext cx="6190340" cy="603348"/>
            </a:xfrm>
            <a:prstGeom prst="rect">
              <a:avLst/>
            </a:prstGeom>
            <a:solidFill>
              <a:srgbClr val="7D7D7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DE4159E-4559-BD4C-A736-9479A701A1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3830" y="578374"/>
            <a:ext cx="8440420" cy="4495800"/>
          </a:xfrm>
        </p:spPr>
        <p:txBody>
          <a:bodyPr anchor="ctr"/>
          <a:lstStyle/>
          <a:p>
            <a:endParaRPr lang="fr-FR" sz="1800" dirty="0">
              <a:solidFill>
                <a:srgbClr val="217296"/>
              </a:solidFill>
            </a:endParaRPr>
          </a:p>
          <a:p>
            <a:pPr algn="ctr"/>
            <a:endParaRPr lang="fr-FR" sz="1800" dirty="0">
              <a:solidFill>
                <a:srgbClr val="217296"/>
              </a:solidFill>
            </a:endParaRPr>
          </a:p>
          <a:p>
            <a:pPr algn="ctr"/>
            <a:endParaRPr lang="fr-FR" sz="1800" dirty="0">
              <a:solidFill>
                <a:srgbClr val="217296"/>
              </a:solidFill>
            </a:endParaRPr>
          </a:p>
          <a:p>
            <a:pPr algn="ctr"/>
            <a:endParaRPr lang="fr-FR" sz="1800" dirty="0">
              <a:solidFill>
                <a:srgbClr val="217296"/>
              </a:solidFill>
            </a:endParaRPr>
          </a:p>
          <a:p>
            <a:r>
              <a:rPr lang="fr-FR" sz="1600" b="1" dirty="0">
                <a:solidFill>
                  <a:srgbClr val="C00000"/>
                </a:solidFill>
              </a:rPr>
              <a:t>Method:</a:t>
            </a:r>
          </a:p>
          <a:p>
            <a:pPr marL="285750" indent="-285750">
              <a:buFontTx/>
              <a:buChar char="-"/>
            </a:pPr>
            <a:r>
              <a:rPr lang="fr-FR" sz="1600" dirty="0" err="1">
                <a:solidFill>
                  <a:srgbClr val="000000"/>
                </a:solidFill>
              </a:rPr>
              <a:t>Experimental</a:t>
            </a:r>
            <a:r>
              <a:rPr lang="fr-FR" sz="1600" dirty="0">
                <a:solidFill>
                  <a:srgbClr val="000000"/>
                </a:solidFill>
              </a:rPr>
              <a:t>: FTMW </a:t>
            </a:r>
            <a:r>
              <a:rPr lang="fr-FR" sz="1600" dirty="0" err="1">
                <a:solidFill>
                  <a:srgbClr val="000000"/>
                </a:solidFill>
              </a:rPr>
              <a:t>from</a:t>
            </a:r>
            <a:r>
              <a:rPr lang="fr-FR" sz="1600" dirty="0">
                <a:solidFill>
                  <a:srgbClr val="000000"/>
                </a:solidFill>
              </a:rPr>
              <a:t> </a:t>
            </a:r>
            <a:r>
              <a:rPr lang="fr-FR" sz="1600" b="1" dirty="0">
                <a:solidFill>
                  <a:srgbClr val="000000"/>
                </a:solidFill>
              </a:rPr>
              <a:t>3</a:t>
            </a:r>
            <a:r>
              <a:rPr lang="fr-FR" sz="1600" dirty="0">
                <a:solidFill>
                  <a:srgbClr val="000000"/>
                </a:solidFill>
              </a:rPr>
              <a:t> to</a:t>
            </a:r>
            <a:r>
              <a:rPr lang="fr-FR" sz="1600" b="1" dirty="0">
                <a:solidFill>
                  <a:srgbClr val="000000"/>
                </a:solidFill>
              </a:rPr>
              <a:t> 40 GHz</a:t>
            </a:r>
          </a:p>
          <a:p>
            <a:pPr marL="285750" indent="-285750">
              <a:buFontTx/>
              <a:buChar char="-"/>
            </a:pPr>
            <a:r>
              <a:rPr lang="fr-FR" sz="1600" dirty="0">
                <a:solidFill>
                  <a:srgbClr val="000000"/>
                </a:solidFill>
              </a:rPr>
              <a:t>Ab-initio </a:t>
            </a:r>
            <a:r>
              <a:rPr lang="fr-FR" sz="1600" dirty="0" err="1">
                <a:solidFill>
                  <a:srgbClr val="000000"/>
                </a:solidFill>
              </a:rPr>
              <a:t>calculations</a:t>
            </a:r>
            <a:r>
              <a:rPr lang="fr-FR" sz="1600" dirty="0">
                <a:solidFill>
                  <a:srgbClr val="000000"/>
                </a:solidFill>
              </a:rPr>
              <a:t>: </a:t>
            </a:r>
            <a:r>
              <a:rPr lang="fr-FR" sz="1600" dirty="0" err="1">
                <a:solidFill>
                  <a:srgbClr val="000000"/>
                </a:solidFill>
              </a:rPr>
              <a:t>Gaussian</a:t>
            </a:r>
            <a:r>
              <a:rPr lang="fr-FR" sz="1600" dirty="0">
                <a:solidFill>
                  <a:srgbClr val="000000"/>
                </a:solidFill>
              </a:rPr>
              <a:t> 94 ab-initio package + MP2 </a:t>
            </a:r>
          </a:p>
          <a:p>
            <a:pPr marL="285750" indent="-285750">
              <a:buFontTx/>
              <a:buChar char="-"/>
            </a:pPr>
            <a:endParaRPr lang="fr-FR" sz="1600" dirty="0">
              <a:solidFill>
                <a:srgbClr val="000000"/>
              </a:solidFill>
            </a:endParaRPr>
          </a:p>
          <a:p>
            <a:r>
              <a:rPr lang="fr-FR" sz="1600" dirty="0">
                <a:solidFill>
                  <a:srgbClr val="000000"/>
                </a:solidFill>
              </a:rPr>
              <a:t> </a:t>
            </a:r>
          </a:p>
          <a:p>
            <a:endParaRPr lang="fr-FR" sz="1600" b="1" dirty="0">
              <a:solidFill>
                <a:srgbClr val="C00000"/>
              </a:solidFill>
            </a:endParaRPr>
          </a:p>
          <a:p>
            <a:pPr marL="285750" indent="-285750">
              <a:buFontTx/>
              <a:buChar char="-"/>
            </a:pPr>
            <a:endParaRPr lang="fr-FR" sz="1600" b="1" dirty="0"/>
          </a:p>
          <a:p>
            <a:endParaRPr lang="fr-FR" sz="1400" dirty="0"/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DE906A70-522D-8C45-BA08-30F1EC4430D6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659583" y="651905"/>
            <a:ext cx="8024774" cy="580198"/>
          </a:xfrm>
          <a:prstGeom prst="rect">
            <a:avLst/>
          </a:prstGeom>
        </p:spPr>
        <p:txBody>
          <a:bodyPr lIns="0" tIns="0" rIns="72000" bIns="0"/>
          <a:lstStyle>
            <a:lvl1pPr marL="0" indent="0" algn="r">
              <a:buNone/>
              <a:defRPr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None/>
              <a:defRPr sz="1400" i="1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0" indent="0">
              <a:buFontTx/>
              <a:buNone/>
              <a:defRPr sz="1200" b="1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0" indent="0"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0" indent="0">
              <a:buNone/>
              <a:defRPr sz="900" i="1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 algn="ctr"/>
            <a:r>
              <a:rPr lang="fr-FR" sz="2800" dirty="0"/>
              <a:t>1. Ortho-</a:t>
            </a:r>
            <a:r>
              <a:rPr lang="fr-FR" sz="2800" dirty="0" err="1"/>
              <a:t>cresol</a:t>
            </a:r>
            <a:endParaRPr lang="fr-FR" sz="280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4C9B3DC-9751-004F-B195-BBF28F10A490}"/>
              </a:ext>
            </a:extLst>
          </p:cNvPr>
          <p:cNvSpPr txBox="1"/>
          <p:nvPr/>
        </p:nvSpPr>
        <p:spPr>
          <a:xfrm>
            <a:off x="3496721" y="393708"/>
            <a:ext cx="5195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00" dirty="0">
                <a:latin typeface="Calibri" panose="020F0502020204030204" pitchFamily="34" charset="0"/>
                <a:cs typeface="Calibri" panose="020F0502020204030204" pitchFamily="34" charset="0"/>
              </a:rPr>
              <a:t>Crésol – Journées de Spectroscopie Moléculaire – Grenoble – 10-12 mars 2024</a:t>
            </a:r>
          </a:p>
          <a:p>
            <a:pPr algn="r"/>
            <a:endParaRPr lang="fr-FR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77B236F-CE2B-44F0-B1FE-C91C7519EC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60" t="10521" r="1880" b="5342"/>
          <a:stretch/>
        </p:blipFill>
        <p:spPr>
          <a:xfrm>
            <a:off x="525358" y="4453816"/>
            <a:ext cx="4978114" cy="1715757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32719076-A1E9-4BB5-8647-1386222E8E70}"/>
              </a:ext>
            </a:extLst>
          </p:cNvPr>
          <p:cNvSpPr txBox="1"/>
          <p:nvPr/>
        </p:nvSpPr>
        <p:spPr>
          <a:xfrm>
            <a:off x="201168" y="6126480"/>
            <a:ext cx="6986016" cy="5303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B382EB8-3CD8-41B0-8962-7F49AFB23BB8}"/>
              </a:ext>
            </a:extLst>
          </p:cNvPr>
          <p:cNvSpPr txBox="1"/>
          <p:nvPr/>
        </p:nvSpPr>
        <p:spPr>
          <a:xfrm>
            <a:off x="1769057" y="6164389"/>
            <a:ext cx="560588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Welzel</a:t>
            </a:r>
            <a:r>
              <a:rPr lang="fr-FR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A., </a:t>
            </a:r>
            <a:r>
              <a:rPr lang="fr-FR" sz="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Hellweg</a:t>
            </a:r>
            <a:r>
              <a:rPr lang="fr-FR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A., </a:t>
            </a:r>
            <a:r>
              <a:rPr lang="fr-FR" sz="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Merke</a:t>
            </a:r>
            <a:r>
              <a:rPr lang="fr-FR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I., &amp; Stahl, W. (2002). Structural and </a:t>
            </a:r>
            <a:r>
              <a:rPr lang="fr-FR" sz="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torsional</a:t>
            </a:r>
            <a:r>
              <a:rPr lang="fr-FR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FR" sz="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properties</a:t>
            </a:r>
            <a:r>
              <a:rPr lang="fr-FR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of o-</a:t>
            </a:r>
            <a:r>
              <a:rPr lang="fr-FR" sz="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cresol</a:t>
            </a:r>
            <a:r>
              <a:rPr lang="fr-FR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and o-</a:t>
            </a:r>
            <a:r>
              <a:rPr lang="fr-FR" sz="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cresol</a:t>
            </a:r>
            <a:r>
              <a:rPr lang="fr-FR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-OD as </a:t>
            </a:r>
            <a:r>
              <a:rPr lang="fr-FR" sz="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obtained</a:t>
            </a:r>
            <a:r>
              <a:rPr lang="fr-FR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FR" sz="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from</a:t>
            </a:r>
            <a:r>
              <a:rPr lang="fr-FR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FR" sz="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microwave</a:t>
            </a:r>
            <a:r>
              <a:rPr lang="fr-FR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FR" sz="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spectroscopy</a:t>
            </a:r>
            <a:r>
              <a:rPr lang="fr-FR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and ab initio </a:t>
            </a:r>
            <a:r>
              <a:rPr lang="fr-FR" sz="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calculations</a:t>
            </a:r>
            <a:r>
              <a:rPr lang="fr-FR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 </a:t>
            </a:r>
            <a:r>
              <a:rPr lang="fr-FR" sz="8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Journal of </a:t>
            </a:r>
            <a:r>
              <a:rPr lang="fr-FR" sz="800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Molecular</a:t>
            </a:r>
            <a:r>
              <a:rPr lang="fr-FR" sz="8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FR" sz="800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Spectroscopy</a:t>
            </a:r>
            <a:r>
              <a:rPr lang="fr-FR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fr-FR" sz="8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215</a:t>
            </a:r>
            <a:r>
              <a:rPr lang="fr-FR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(1), 58-65</a:t>
            </a:r>
            <a:r>
              <a:rPr lang="fr-F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D0C94AB-33CE-41DF-998E-8AC21C1E7D7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99436" y="1328692"/>
            <a:ext cx="4911624" cy="1075493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219FBE62-3BD9-4565-8012-69C4C40F2FC1}"/>
              </a:ext>
            </a:extLst>
          </p:cNvPr>
          <p:cNvSpPr txBox="1"/>
          <p:nvPr/>
        </p:nvSpPr>
        <p:spPr>
          <a:xfrm>
            <a:off x="437861" y="3345820"/>
            <a:ext cx="49116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err="1">
                <a:solidFill>
                  <a:srgbClr val="C00000"/>
                </a:solidFill>
                <a:latin typeface="+mj-lt"/>
              </a:rPr>
              <a:t>Results</a:t>
            </a:r>
            <a:r>
              <a:rPr lang="fr-FR" sz="1600" b="1" dirty="0">
                <a:solidFill>
                  <a:srgbClr val="C00000"/>
                </a:solidFill>
                <a:latin typeface="+mj-lt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fr-FR" sz="1600" b="1" dirty="0" err="1">
                <a:solidFill>
                  <a:srgbClr val="000000"/>
                </a:solidFill>
                <a:latin typeface="+mn-lt"/>
              </a:rPr>
              <a:t>Rotational</a:t>
            </a:r>
            <a:r>
              <a:rPr lang="fr-FR" sz="1600" b="1" dirty="0">
                <a:solidFill>
                  <a:srgbClr val="000000"/>
                </a:solidFill>
                <a:latin typeface="+mn-lt"/>
              </a:rPr>
              <a:t> constants </a:t>
            </a:r>
            <a:r>
              <a:rPr lang="fr-FR" sz="1600" dirty="0" err="1">
                <a:solidFill>
                  <a:srgbClr val="000000"/>
                </a:solidFill>
                <a:latin typeface="+mn-lt"/>
              </a:rPr>
              <a:t>determined</a:t>
            </a:r>
            <a:endParaRPr lang="fr-FR" sz="1600" dirty="0">
              <a:solidFill>
                <a:srgbClr val="000000"/>
              </a:solidFill>
              <a:latin typeface="+mn-lt"/>
            </a:endParaRPr>
          </a:p>
          <a:p>
            <a:pPr marL="285750" indent="-285750">
              <a:buFontTx/>
              <a:buChar char="-"/>
            </a:pPr>
            <a:r>
              <a:rPr lang="fr-FR" sz="1600" b="1" dirty="0" err="1">
                <a:solidFill>
                  <a:srgbClr val="000000"/>
                </a:solidFill>
                <a:latin typeface="+mn-lt"/>
              </a:rPr>
              <a:t>Sextic</a:t>
            </a:r>
            <a:r>
              <a:rPr lang="fr-FR" sz="16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fr-FR" sz="1600" b="1" dirty="0" err="1">
                <a:solidFill>
                  <a:srgbClr val="000000"/>
                </a:solidFill>
                <a:latin typeface="+mn-lt"/>
              </a:rPr>
              <a:t>centrifugal</a:t>
            </a:r>
            <a:r>
              <a:rPr lang="fr-FR" sz="16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fr-FR" sz="1600" b="1" dirty="0" err="1">
                <a:solidFill>
                  <a:srgbClr val="000000"/>
                </a:solidFill>
                <a:latin typeface="+mn-lt"/>
              </a:rPr>
              <a:t>distortion</a:t>
            </a:r>
            <a:r>
              <a:rPr lang="fr-FR" sz="16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fr-FR" sz="1600" dirty="0">
                <a:solidFill>
                  <a:srgbClr val="000000"/>
                </a:solidFill>
                <a:latin typeface="+mn-lt"/>
              </a:rPr>
              <a:t>constants </a:t>
            </a:r>
            <a:r>
              <a:rPr lang="fr-FR" sz="1600" dirty="0" err="1">
                <a:solidFill>
                  <a:srgbClr val="000000"/>
                </a:solidFill>
                <a:latin typeface="+mn-lt"/>
              </a:rPr>
              <a:t>determined</a:t>
            </a:r>
            <a:endParaRPr lang="fr-FR" sz="1600" dirty="0">
              <a:solidFill>
                <a:srgbClr val="000000"/>
              </a:solidFill>
              <a:latin typeface="+mn-lt"/>
            </a:endParaRPr>
          </a:p>
          <a:p>
            <a:endParaRPr lang="fr-FR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64C47B04-1E51-48A2-8328-A3618CA39A2F}"/>
              </a:ext>
            </a:extLst>
          </p:cNvPr>
          <p:cNvSpPr txBox="1"/>
          <p:nvPr/>
        </p:nvSpPr>
        <p:spPr>
          <a:xfrm>
            <a:off x="6300046" y="3106353"/>
            <a:ext cx="2361329" cy="232102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0000"/>
                </a:solidFill>
                <a:latin typeface="+mj-lt"/>
              </a:rPr>
              <a:t>Our goal:</a:t>
            </a:r>
          </a:p>
          <a:p>
            <a:endParaRPr lang="fr-FR" sz="1600" dirty="0">
              <a:solidFill>
                <a:srgbClr val="000000"/>
              </a:solidFill>
              <a:latin typeface="+mj-lt"/>
            </a:endParaRPr>
          </a:p>
          <a:p>
            <a:pPr marL="285750" indent="-285750" algn="ctr">
              <a:buFontTx/>
              <a:buChar char="-"/>
            </a:pPr>
            <a:r>
              <a:rPr lang="fr-FR" sz="1600" dirty="0" err="1">
                <a:solidFill>
                  <a:srgbClr val="000000"/>
                </a:solidFill>
                <a:latin typeface="+mj-lt"/>
              </a:rPr>
              <a:t>Extend</a:t>
            </a:r>
            <a:r>
              <a:rPr lang="fr-FR" sz="1600" dirty="0">
                <a:solidFill>
                  <a:srgbClr val="000000"/>
                </a:solidFill>
                <a:latin typeface="+mj-lt"/>
              </a:rPr>
              <a:t> the </a:t>
            </a:r>
            <a:r>
              <a:rPr lang="fr-FR" sz="1600" dirty="0" err="1">
                <a:solidFill>
                  <a:srgbClr val="000000"/>
                </a:solidFill>
                <a:latin typeface="+mj-lt"/>
              </a:rPr>
              <a:t>frequency</a:t>
            </a:r>
            <a:r>
              <a:rPr lang="fr-FR" sz="1600" dirty="0">
                <a:solidFill>
                  <a:srgbClr val="000000"/>
                </a:solidFill>
                <a:latin typeface="+mj-lt"/>
              </a:rPr>
              <a:t> range of </a:t>
            </a:r>
            <a:r>
              <a:rPr lang="fr-FR" sz="1600" dirty="0" err="1">
                <a:solidFill>
                  <a:srgbClr val="000000"/>
                </a:solidFill>
                <a:latin typeface="+mj-lt"/>
              </a:rPr>
              <a:t>measurements</a:t>
            </a:r>
            <a:endParaRPr lang="fr-FR" sz="1600" dirty="0">
              <a:solidFill>
                <a:srgbClr val="000000"/>
              </a:solidFill>
              <a:latin typeface="+mj-lt"/>
            </a:endParaRPr>
          </a:p>
          <a:p>
            <a:pPr algn="ctr"/>
            <a:endParaRPr lang="fr-FR" sz="1600" dirty="0">
              <a:solidFill>
                <a:srgbClr val="000000"/>
              </a:solidFill>
              <a:latin typeface="+mj-lt"/>
            </a:endParaRPr>
          </a:p>
          <a:p>
            <a:pPr algn="ctr"/>
            <a:r>
              <a:rPr lang="fr-FR" sz="1600" dirty="0">
                <a:solidFill>
                  <a:srgbClr val="000000"/>
                </a:solidFill>
                <a:latin typeface="+mj-lt"/>
              </a:rPr>
              <a:t>-     </a:t>
            </a:r>
            <a:r>
              <a:rPr lang="fr-FR" sz="1600" dirty="0" err="1">
                <a:solidFill>
                  <a:srgbClr val="000000"/>
                </a:solidFill>
                <a:latin typeface="+mj-lt"/>
              </a:rPr>
              <a:t>Further</a:t>
            </a:r>
            <a:r>
              <a:rPr lang="fr-FR" sz="1600" dirty="0">
                <a:solidFill>
                  <a:srgbClr val="000000"/>
                </a:solidFill>
                <a:latin typeface="+mj-lt"/>
              </a:rPr>
              <a:t> </a:t>
            </a:r>
            <a:r>
              <a:rPr lang="fr-FR" sz="1600" dirty="0" err="1">
                <a:solidFill>
                  <a:srgbClr val="000000"/>
                </a:solidFill>
                <a:latin typeface="+mj-lt"/>
              </a:rPr>
              <a:t>determination</a:t>
            </a:r>
            <a:r>
              <a:rPr lang="fr-FR" sz="1600" dirty="0">
                <a:solidFill>
                  <a:srgbClr val="000000"/>
                </a:solidFill>
                <a:latin typeface="+mj-lt"/>
              </a:rPr>
              <a:t> of </a:t>
            </a:r>
            <a:r>
              <a:rPr lang="fr-FR" sz="1600" dirty="0" err="1">
                <a:solidFill>
                  <a:srgbClr val="000000"/>
                </a:solidFill>
                <a:latin typeface="+mj-lt"/>
              </a:rPr>
              <a:t>centrifugal</a:t>
            </a:r>
            <a:r>
              <a:rPr lang="fr-FR" sz="1600" dirty="0">
                <a:solidFill>
                  <a:srgbClr val="000000"/>
                </a:solidFill>
                <a:latin typeface="+mj-lt"/>
              </a:rPr>
              <a:t> </a:t>
            </a:r>
            <a:r>
              <a:rPr lang="fr-FR" sz="1600" dirty="0" err="1">
                <a:solidFill>
                  <a:srgbClr val="000000"/>
                </a:solidFill>
                <a:latin typeface="+mj-lt"/>
              </a:rPr>
              <a:t>distortion</a:t>
            </a:r>
            <a:r>
              <a:rPr lang="fr-FR" sz="1600" dirty="0">
                <a:solidFill>
                  <a:srgbClr val="000000"/>
                </a:solidFill>
                <a:latin typeface="+mj-lt"/>
              </a:rPr>
              <a:t> constants</a:t>
            </a:r>
          </a:p>
        </p:txBody>
      </p:sp>
    </p:spTree>
    <p:extLst>
      <p:ext uri="{BB962C8B-B14F-4D97-AF65-F5344CB8AC3E}">
        <p14:creationId xmlns:p14="http://schemas.microsoft.com/office/powerpoint/2010/main" val="3717086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e 22">
            <a:extLst>
              <a:ext uri="{FF2B5EF4-FFF2-40B4-BE49-F238E27FC236}">
                <a16:creationId xmlns:a16="http://schemas.microsoft.com/office/drawing/2014/main" id="{EC032A67-6C71-C340-B224-2DB916C9AF7F}"/>
              </a:ext>
            </a:extLst>
          </p:cNvPr>
          <p:cNvGrpSpPr/>
          <p:nvPr/>
        </p:nvGrpSpPr>
        <p:grpSpPr>
          <a:xfrm>
            <a:off x="2514600" y="640330"/>
            <a:ext cx="6177640" cy="808060"/>
            <a:chOff x="2501900" y="640330"/>
            <a:chExt cx="6190340" cy="808060"/>
          </a:xfrm>
          <a:effectLst>
            <a:outerShdw blurRad="101600" algn="ctr" rotWithShape="0">
              <a:srgbClr val="7D7D7D">
                <a:alpha val="44000"/>
              </a:srgbClr>
            </a:outerShdw>
          </a:effectLst>
        </p:grpSpPr>
        <p:grpSp>
          <p:nvGrpSpPr>
            <p:cNvPr id="16" name="Group 26">
              <a:extLst>
                <a:ext uri="{FF2B5EF4-FFF2-40B4-BE49-F238E27FC236}">
                  <a16:creationId xmlns:a16="http://schemas.microsoft.com/office/drawing/2014/main" id="{CAF8D0FF-ABC4-A645-BEFC-E505A6E9E541}"/>
                </a:ext>
              </a:extLst>
            </p:cNvPr>
            <p:cNvGrpSpPr/>
            <p:nvPr/>
          </p:nvGrpSpPr>
          <p:grpSpPr>
            <a:xfrm flipH="1">
              <a:off x="8194797" y="736622"/>
              <a:ext cx="497443" cy="711768"/>
              <a:chOff x="-1" y="687805"/>
              <a:chExt cx="579644" cy="1612996"/>
            </a:xfrm>
          </p:grpSpPr>
          <p:sp>
            <p:nvSpPr>
              <p:cNvPr id="17" name="Freeform 40">
                <a:extLst>
                  <a:ext uri="{FF2B5EF4-FFF2-40B4-BE49-F238E27FC236}">
                    <a16:creationId xmlns:a16="http://schemas.microsoft.com/office/drawing/2014/main" id="{33A94425-756C-5E4D-AC91-F50C5D24BD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282" y="1124405"/>
                <a:ext cx="413361" cy="1176396"/>
              </a:xfrm>
              <a:custGeom>
                <a:avLst/>
                <a:gdLst>
                  <a:gd name="T0" fmla="*/ 1414 w 1414"/>
                  <a:gd name="T1" fmla="*/ 901 h 1164"/>
                  <a:gd name="T2" fmla="*/ 0 w 1414"/>
                  <a:gd name="T3" fmla="*/ 1164 h 1164"/>
                  <a:gd name="T4" fmla="*/ 0 w 1414"/>
                  <a:gd name="T5" fmla="*/ 0 h 1164"/>
                  <a:gd name="T6" fmla="*/ 1414 w 1414"/>
                  <a:gd name="T7" fmla="*/ 351 h 1164"/>
                  <a:gd name="T8" fmla="*/ 1414 w 1414"/>
                  <a:gd name="T9" fmla="*/ 901 h 1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4" h="1164">
                    <a:moveTo>
                      <a:pt x="1414" y="901"/>
                    </a:moveTo>
                    <a:lnTo>
                      <a:pt x="0" y="1164"/>
                    </a:lnTo>
                    <a:lnTo>
                      <a:pt x="0" y="0"/>
                    </a:lnTo>
                    <a:lnTo>
                      <a:pt x="1414" y="351"/>
                    </a:lnTo>
                    <a:lnTo>
                      <a:pt x="1414" y="901"/>
                    </a:lnTo>
                    <a:close/>
                  </a:path>
                </a:pathLst>
              </a:custGeom>
              <a:solidFill>
                <a:srgbClr val="7D7D7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" name="Freeform 41">
                <a:extLst>
                  <a:ext uri="{FF2B5EF4-FFF2-40B4-BE49-F238E27FC236}">
                    <a16:creationId xmlns:a16="http://schemas.microsoft.com/office/drawing/2014/main" id="{35FD49EC-1B80-4541-BCED-193A72821A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" y="687805"/>
                <a:ext cx="579644" cy="1341739"/>
              </a:xfrm>
              <a:custGeom>
                <a:avLst/>
                <a:gdLst>
                  <a:gd name="T0" fmla="*/ 1981 w 1981"/>
                  <a:gd name="T1" fmla="*/ 1303 h 1303"/>
                  <a:gd name="T2" fmla="*/ 0 w 1981"/>
                  <a:gd name="T3" fmla="*/ 1125 h 1303"/>
                  <a:gd name="T4" fmla="*/ 0 w 1981"/>
                  <a:gd name="T5" fmla="*/ 0 h 1303"/>
                  <a:gd name="T6" fmla="*/ 1981 w 1981"/>
                  <a:gd name="T7" fmla="*/ 89 h 1303"/>
                  <a:gd name="T8" fmla="*/ 1981 w 1981"/>
                  <a:gd name="T9" fmla="*/ 1303 h 1303"/>
                  <a:gd name="connsiteX0" fmla="*/ 10000 w 10000"/>
                  <a:gd name="connsiteY0" fmla="*/ 10181 h 10181"/>
                  <a:gd name="connsiteX1" fmla="*/ 0 w 10000"/>
                  <a:gd name="connsiteY1" fmla="*/ 8634 h 10181"/>
                  <a:gd name="connsiteX2" fmla="*/ 0 w 10000"/>
                  <a:gd name="connsiteY2" fmla="*/ 0 h 10181"/>
                  <a:gd name="connsiteX3" fmla="*/ 10000 w 10000"/>
                  <a:gd name="connsiteY3" fmla="*/ 683 h 10181"/>
                  <a:gd name="connsiteX4" fmla="*/ 10000 w 10000"/>
                  <a:gd name="connsiteY4" fmla="*/ 10181 h 10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181">
                    <a:moveTo>
                      <a:pt x="10000" y="10181"/>
                    </a:moveTo>
                    <a:lnTo>
                      <a:pt x="0" y="8634"/>
                    </a:lnTo>
                    <a:lnTo>
                      <a:pt x="0" y="0"/>
                    </a:lnTo>
                    <a:lnTo>
                      <a:pt x="10000" y="683"/>
                    </a:lnTo>
                    <a:lnTo>
                      <a:pt x="10000" y="10181"/>
                    </a:ln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2F51970-762B-F24A-B86F-EC954369FAE6}"/>
                </a:ext>
              </a:extLst>
            </p:cNvPr>
            <p:cNvSpPr/>
            <p:nvPr/>
          </p:nvSpPr>
          <p:spPr>
            <a:xfrm>
              <a:off x="2501900" y="640330"/>
              <a:ext cx="6190340" cy="603348"/>
            </a:xfrm>
            <a:prstGeom prst="rect">
              <a:avLst/>
            </a:prstGeom>
            <a:solidFill>
              <a:srgbClr val="7D7D7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DE906A70-522D-8C45-BA08-30F1EC4430D6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801992" y="656312"/>
            <a:ext cx="8024774" cy="580198"/>
          </a:xfrm>
          <a:prstGeom prst="rect">
            <a:avLst/>
          </a:prstGeom>
        </p:spPr>
        <p:txBody>
          <a:bodyPr lIns="0" tIns="0" rIns="72000" bIns="0"/>
          <a:lstStyle>
            <a:lvl1pPr marL="0" indent="0" algn="r">
              <a:buNone/>
              <a:defRPr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None/>
              <a:defRPr sz="1400" i="1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0" indent="0">
              <a:buFontTx/>
              <a:buNone/>
              <a:defRPr sz="1200" b="1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0" indent="0"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0" indent="0">
              <a:buNone/>
              <a:defRPr sz="900" i="1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 algn="ctr"/>
            <a:r>
              <a:rPr lang="fr-FR" sz="2800" dirty="0"/>
              <a:t>1. Ortho-</a:t>
            </a:r>
            <a:r>
              <a:rPr lang="fr-FR" sz="2800" dirty="0" err="1"/>
              <a:t>cresol</a:t>
            </a:r>
            <a:endParaRPr lang="fr-FR" sz="280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4C9B3DC-9751-004F-B195-BBF28F10A490}"/>
              </a:ext>
            </a:extLst>
          </p:cNvPr>
          <p:cNvSpPr txBox="1"/>
          <p:nvPr/>
        </p:nvSpPr>
        <p:spPr>
          <a:xfrm>
            <a:off x="3503981" y="393708"/>
            <a:ext cx="5195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00" dirty="0">
                <a:latin typeface="Calibri" panose="020F0502020204030204" pitchFamily="34" charset="0"/>
                <a:cs typeface="Calibri" panose="020F0502020204030204" pitchFamily="34" charset="0"/>
              </a:rPr>
              <a:t>Crésol – Journées de Spectroscopie Moléculaire – Grenoble – 10-12 mars 2024</a:t>
            </a:r>
          </a:p>
          <a:p>
            <a:pPr algn="r"/>
            <a:endParaRPr lang="fr-FR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DCDBE75-D9D8-46B0-BC84-C88C860A3EE6}"/>
              </a:ext>
            </a:extLst>
          </p:cNvPr>
          <p:cNvSpPr txBox="1"/>
          <p:nvPr/>
        </p:nvSpPr>
        <p:spPr>
          <a:xfrm>
            <a:off x="217690" y="6139170"/>
            <a:ext cx="6986016" cy="5303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02D63162-0B33-4BEB-829B-D692FB14A8D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1050" y="2637658"/>
            <a:ext cx="4277190" cy="1749108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D3637E81-AC2A-41E1-AEF5-F5BC0F30A1E3}"/>
              </a:ext>
            </a:extLst>
          </p:cNvPr>
          <p:cNvSpPr txBox="1"/>
          <p:nvPr/>
        </p:nvSpPr>
        <p:spPr>
          <a:xfrm>
            <a:off x="410403" y="4569476"/>
            <a:ext cx="391848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/>
              <a:t> </a:t>
            </a:r>
            <a:r>
              <a:rPr lang="fr-FR" sz="1100" dirty="0">
                <a:solidFill>
                  <a:srgbClr val="000000"/>
                </a:solidFill>
              </a:rPr>
              <a:t>Fourier </a:t>
            </a:r>
            <a:r>
              <a:rPr lang="fr-FR" sz="1100" dirty="0" err="1">
                <a:solidFill>
                  <a:srgbClr val="000000"/>
                </a:solidFill>
              </a:rPr>
              <a:t>transform</a:t>
            </a:r>
            <a:r>
              <a:rPr lang="fr-FR" sz="1100" dirty="0">
                <a:solidFill>
                  <a:srgbClr val="000000"/>
                </a:solidFill>
              </a:rPr>
              <a:t> </a:t>
            </a:r>
            <a:r>
              <a:rPr lang="fr-FR" sz="1100" dirty="0" err="1">
                <a:solidFill>
                  <a:srgbClr val="000000"/>
                </a:solidFill>
              </a:rPr>
              <a:t>microwave</a:t>
            </a:r>
            <a:r>
              <a:rPr lang="fr-FR" sz="1100" dirty="0">
                <a:solidFill>
                  <a:srgbClr val="000000"/>
                </a:solidFill>
              </a:rPr>
              <a:t> pulse </a:t>
            </a:r>
            <a:r>
              <a:rPr lang="fr-FR" sz="1100" dirty="0" err="1">
                <a:solidFill>
                  <a:srgbClr val="000000"/>
                </a:solidFill>
              </a:rPr>
              <a:t>spectrometers</a:t>
            </a:r>
            <a:r>
              <a:rPr lang="fr-FR" sz="1100" dirty="0">
                <a:solidFill>
                  <a:srgbClr val="000000"/>
                </a:solidFill>
              </a:rPr>
              <a:t> (</a:t>
            </a:r>
            <a:r>
              <a:rPr lang="fr-FR" sz="1100" b="1" dirty="0">
                <a:solidFill>
                  <a:srgbClr val="000000"/>
                </a:solidFill>
              </a:rPr>
              <a:t>2-20 GHz</a:t>
            </a:r>
            <a:r>
              <a:rPr lang="fr-FR" sz="1100" dirty="0">
                <a:solidFill>
                  <a:srgbClr val="000000"/>
                </a:solidFill>
              </a:rPr>
              <a:t>)</a:t>
            </a:r>
          </a:p>
          <a:p>
            <a:pPr algn="ctr">
              <a:spcAft>
                <a:spcPts val="300"/>
              </a:spcAft>
            </a:pPr>
            <a:r>
              <a:rPr lang="fr-FR" sz="1100" dirty="0" err="1">
                <a:solidFill>
                  <a:srgbClr val="000000"/>
                </a:solidFill>
              </a:rPr>
              <a:t>Credits</a:t>
            </a:r>
            <a:r>
              <a:rPr lang="fr-FR" sz="1100" dirty="0">
                <a:solidFill>
                  <a:srgbClr val="000000"/>
                </a:solidFill>
              </a:rPr>
              <a:t>: </a:t>
            </a:r>
            <a:r>
              <a:rPr lang="fr-FR" sz="1100" dirty="0" err="1">
                <a:solidFill>
                  <a:srgbClr val="000000"/>
                </a:solidFill>
              </a:rPr>
              <a:t>Noureddin</a:t>
            </a:r>
            <a:r>
              <a:rPr lang="fr-FR" sz="1100" dirty="0">
                <a:solidFill>
                  <a:srgbClr val="000000"/>
                </a:solidFill>
              </a:rPr>
              <a:t> </a:t>
            </a:r>
            <a:r>
              <a:rPr lang="fr-FR" sz="1100" dirty="0" err="1">
                <a:solidFill>
                  <a:srgbClr val="000000"/>
                </a:solidFill>
              </a:rPr>
              <a:t>Osseiran</a:t>
            </a:r>
            <a:endParaRPr lang="fr-FR" sz="110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DE4159E-4559-BD4C-A736-9479A701A1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6571" y="2074652"/>
            <a:ext cx="8024774" cy="4230514"/>
          </a:xfrm>
        </p:spPr>
        <p:txBody>
          <a:bodyPr anchor="ctr"/>
          <a:lstStyle/>
          <a:p>
            <a:pPr algn="ctr"/>
            <a:endParaRPr lang="fr-FR" sz="1800" dirty="0">
              <a:solidFill>
                <a:srgbClr val="217296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1600" b="1" dirty="0" err="1">
                <a:solidFill>
                  <a:srgbClr val="C00000"/>
                </a:solidFill>
              </a:rPr>
              <a:t>Experimental</a:t>
            </a:r>
            <a:r>
              <a:rPr lang="fr-FR" sz="1600" b="1" dirty="0">
                <a:solidFill>
                  <a:srgbClr val="C00000"/>
                </a:solidFill>
              </a:rPr>
              <a:t>:</a:t>
            </a:r>
          </a:p>
          <a:p>
            <a:pPr marL="285750" indent="-285750">
              <a:buFontTx/>
              <a:buChar char="-"/>
            </a:pPr>
            <a:endParaRPr lang="fr-FR" sz="1600" b="1" dirty="0">
              <a:solidFill>
                <a:srgbClr val="000000"/>
              </a:solidFill>
            </a:endParaRPr>
          </a:p>
          <a:p>
            <a:pPr marL="285750" indent="-285750">
              <a:buFontTx/>
              <a:buChar char="-"/>
            </a:pPr>
            <a:endParaRPr lang="fr-FR" sz="1600" b="1" dirty="0">
              <a:solidFill>
                <a:srgbClr val="000000"/>
              </a:solidFill>
            </a:endParaRPr>
          </a:p>
          <a:p>
            <a:pPr marL="285750" indent="-285750">
              <a:buFontTx/>
              <a:buChar char="-"/>
            </a:pPr>
            <a:endParaRPr lang="fr-FR" sz="1600" b="1" dirty="0">
              <a:solidFill>
                <a:srgbClr val="000000"/>
              </a:solidFill>
            </a:endParaRPr>
          </a:p>
          <a:p>
            <a:pPr marL="285750" indent="-285750">
              <a:buFontTx/>
              <a:buChar char="-"/>
            </a:pPr>
            <a:endParaRPr lang="fr-FR" sz="1600" b="1" dirty="0">
              <a:solidFill>
                <a:srgbClr val="000000"/>
              </a:solidFill>
            </a:endParaRPr>
          </a:p>
          <a:p>
            <a:pPr marL="285750" indent="-285750">
              <a:buFontTx/>
              <a:buChar char="-"/>
            </a:pPr>
            <a:endParaRPr lang="fr-FR" sz="1600" b="1" dirty="0">
              <a:solidFill>
                <a:srgbClr val="000000"/>
              </a:solidFill>
            </a:endParaRPr>
          </a:p>
          <a:p>
            <a:pPr marL="285750" indent="-285750">
              <a:buFontTx/>
              <a:buChar char="-"/>
            </a:pPr>
            <a:endParaRPr lang="fr-FR" sz="1600" b="1" dirty="0">
              <a:solidFill>
                <a:srgbClr val="000000"/>
              </a:solidFill>
            </a:endParaRPr>
          </a:p>
          <a:p>
            <a:pPr marL="285750" indent="-285750">
              <a:buFontTx/>
              <a:buChar char="-"/>
            </a:pPr>
            <a:endParaRPr lang="fr-FR" sz="1600" b="1" dirty="0">
              <a:solidFill>
                <a:srgbClr val="000000"/>
              </a:solidFill>
            </a:endParaRPr>
          </a:p>
          <a:p>
            <a:pPr marL="285750" indent="-285750">
              <a:buFontTx/>
              <a:buChar char="-"/>
            </a:pPr>
            <a:endParaRPr lang="fr-FR" sz="1600" b="1" dirty="0">
              <a:solidFill>
                <a:srgbClr val="000000"/>
              </a:solidFill>
            </a:endParaRPr>
          </a:p>
          <a:p>
            <a:pPr marL="285750" indent="-285750">
              <a:buFontTx/>
              <a:buChar char="-"/>
            </a:pPr>
            <a:endParaRPr lang="fr-FR" sz="1600" b="1" dirty="0">
              <a:solidFill>
                <a:srgbClr val="000000"/>
              </a:solidFill>
            </a:endParaRPr>
          </a:p>
          <a:p>
            <a:pPr marL="285750" indent="-285750">
              <a:buFontTx/>
              <a:buChar char="-"/>
            </a:pPr>
            <a:endParaRPr lang="fr-FR" sz="1600" b="1" dirty="0">
              <a:solidFill>
                <a:srgbClr val="000000"/>
              </a:solidFill>
            </a:endParaRPr>
          </a:p>
          <a:p>
            <a:endParaRPr lang="fr-FR" sz="1600" b="1" dirty="0">
              <a:solidFill>
                <a:srgbClr val="000000"/>
              </a:solidFill>
            </a:endParaRPr>
          </a:p>
          <a:p>
            <a:endParaRPr lang="fr-FR" sz="1600" b="1" dirty="0">
              <a:solidFill>
                <a:srgbClr val="000000"/>
              </a:solidFill>
            </a:endParaRPr>
          </a:p>
          <a:p>
            <a:endParaRPr lang="fr-FR" sz="1600" b="1" dirty="0"/>
          </a:p>
          <a:p>
            <a:endParaRPr lang="fr-FR" sz="14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CA487E0-B285-42FD-9ACC-F83DFF65E13B}"/>
              </a:ext>
            </a:extLst>
          </p:cNvPr>
          <p:cNvSpPr txBox="1"/>
          <p:nvPr/>
        </p:nvSpPr>
        <p:spPr>
          <a:xfrm>
            <a:off x="3845169" y="1328692"/>
            <a:ext cx="254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>
                <a:solidFill>
                  <a:srgbClr val="217296"/>
                </a:solidFill>
                <a:latin typeface="+mj-lt"/>
              </a:rPr>
              <a:t>Method </a:t>
            </a:r>
            <a:r>
              <a:rPr lang="fr-FR" sz="1800" dirty="0" err="1">
                <a:solidFill>
                  <a:srgbClr val="217296"/>
                </a:solidFill>
                <a:latin typeface="+mj-lt"/>
              </a:rPr>
              <a:t>employed</a:t>
            </a:r>
            <a:r>
              <a:rPr lang="fr-FR" sz="1800" dirty="0">
                <a:solidFill>
                  <a:srgbClr val="217296"/>
                </a:solidFill>
                <a:latin typeface="+mj-lt"/>
              </a:rPr>
              <a:t>: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4181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e 22">
            <a:extLst>
              <a:ext uri="{FF2B5EF4-FFF2-40B4-BE49-F238E27FC236}">
                <a16:creationId xmlns:a16="http://schemas.microsoft.com/office/drawing/2014/main" id="{EC032A67-6C71-C340-B224-2DB916C9AF7F}"/>
              </a:ext>
            </a:extLst>
          </p:cNvPr>
          <p:cNvGrpSpPr/>
          <p:nvPr/>
        </p:nvGrpSpPr>
        <p:grpSpPr>
          <a:xfrm>
            <a:off x="2514600" y="640330"/>
            <a:ext cx="6177640" cy="808060"/>
            <a:chOff x="2501900" y="640330"/>
            <a:chExt cx="6190340" cy="808060"/>
          </a:xfrm>
          <a:effectLst>
            <a:outerShdw blurRad="101600" algn="ctr" rotWithShape="0">
              <a:srgbClr val="7D7D7D">
                <a:alpha val="44000"/>
              </a:srgbClr>
            </a:outerShdw>
          </a:effectLst>
        </p:grpSpPr>
        <p:grpSp>
          <p:nvGrpSpPr>
            <p:cNvPr id="16" name="Group 26">
              <a:extLst>
                <a:ext uri="{FF2B5EF4-FFF2-40B4-BE49-F238E27FC236}">
                  <a16:creationId xmlns:a16="http://schemas.microsoft.com/office/drawing/2014/main" id="{CAF8D0FF-ABC4-A645-BEFC-E505A6E9E541}"/>
                </a:ext>
              </a:extLst>
            </p:cNvPr>
            <p:cNvGrpSpPr/>
            <p:nvPr/>
          </p:nvGrpSpPr>
          <p:grpSpPr>
            <a:xfrm flipH="1">
              <a:off x="8194797" y="736622"/>
              <a:ext cx="497443" cy="711768"/>
              <a:chOff x="-1" y="687805"/>
              <a:chExt cx="579644" cy="1612996"/>
            </a:xfrm>
          </p:grpSpPr>
          <p:sp>
            <p:nvSpPr>
              <p:cNvPr id="17" name="Freeform 40">
                <a:extLst>
                  <a:ext uri="{FF2B5EF4-FFF2-40B4-BE49-F238E27FC236}">
                    <a16:creationId xmlns:a16="http://schemas.microsoft.com/office/drawing/2014/main" id="{33A94425-756C-5E4D-AC91-F50C5D24BD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282" y="1124405"/>
                <a:ext cx="413361" cy="1176396"/>
              </a:xfrm>
              <a:custGeom>
                <a:avLst/>
                <a:gdLst>
                  <a:gd name="T0" fmla="*/ 1414 w 1414"/>
                  <a:gd name="T1" fmla="*/ 901 h 1164"/>
                  <a:gd name="T2" fmla="*/ 0 w 1414"/>
                  <a:gd name="T3" fmla="*/ 1164 h 1164"/>
                  <a:gd name="T4" fmla="*/ 0 w 1414"/>
                  <a:gd name="T5" fmla="*/ 0 h 1164"/>
                  <a:gd name="T6" fmla="*/ 1414 w 1414"/>
                  <a:gd name="T7" fmla="*/ 351 h 1164"/>
                  <a:gd name="T8" fmla="*/ 1414 w 1414"/>
                  <a:gd name="T9" fmla="*/ 901 h 1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4" h="1164">
                    <a:moveTo>
                      <a:pt x="1414" y="901"/>
                    </a:moveTo>
                    <a:lnTo>
                      <a:pt x="0" y="1164"/>
                    </a:lnTo>
                    <a:lnTo>
                      <a:pt x="0" y="0"/>
                    </a:lnTo>
                    <a:lnTo>
                      <a:pt x="1414" y="351"/>
                    </a:lnTo>
                    <a:lnTo>
                      <a:pt x="1414" y="901"/>
                    </a:lnTo>
                    <a:close/>
                  </a:path>
                </a:pathLst>
              </a:custGeom>
              <a:solidFill>
                <a:srgbClr val="7D7D7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" name="Freeform 41">
                <a:extLst>
                  <a:ext uri="{FF2B5EF4-FFF2-40B4-BE49-F238E27FC236}">
                    <a16:creationId xmlns:a16="http://schemas.microsoft.com/office/drawing/2014/main" id="{35FD49EC-1B80-4541-BCED-193A72821A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" y="687805"/>
                <a:ext cx="579644" cy="1341739"/>
              </a:xfrm>
              <a:custGeom>
                <a:avLst/>
                <a:gdLst>
                  <a:gd name="T0" fmla="*/ 1981 w 1981"/>
                  <a:gd name="T1" fmla="*/ 1303 h 1303"/>
                  <a:gd name="T2" fmla="*/ 0 w 1981"/>
                  <a:gd name="T3" fmla="*/ 1125 h 1303"/>
                  <a:gd name="T4" fmla="*/ 0 w 1981"/>
                  <a:gd name="T5" fmla="*/ 0 h 1303"/>
                  <a:gd name="T6" fmla="*/ 1981 w 1981"/>
                  <a:gd name="T7" fmla="*/ 89 h 1303"/>
                  <a:gd name="T8" fmla="*/ 1981 w 1981"/>
                  <a:gd name="T9" fmla="*/ 1303 h 1303"/>
                  <a:gd name="connsiteX0" fmla="*/ 10000 w 10000"/>
                  <a:gd name="connsiteY0" fmla="*/ 10181 h 10181"/>
                  <a:gd name="connsiteX1" fmla="*/ 0 w 10000"/>
                  <a:gd name="connsiteY1" fmla="*/ 8634 h 10181"/>
                  <a:gd name="connsiteX2" fmla="*/ 0 w 10000"/>
                  <a:gd name="connsiteY2" fmla="*/ 0 h 10181"/>
                  <a:gd name="connsiteX3" fmla="*/ 10000 w 10000"/>
                  <a:gd name="connsiteY3" fmla="*/ 683 h 10181"/>
                  <a:gd name="connsiteX4" fmla="*/ 10000 w 10000"/>
                  <a:gd name="connsiteY4" fmla="*/ 10181 h 10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181">
                    <a:moveTo>
                      <a:pt x="10000" y="10181"/>
                    </a:moveTo>
                    <a:lnTo>
                      <a:pt x="0" y="8634"/>
                    </a:lnTo>
                    <a:lnTo>
                      <a:pt x="0" y="0"/>
                    </a:lnTo>
                    <a:lnTo>
                      <a:pt x="10000" y="683"/>
                    </a:lnTo>
                    <a:lnTo>
                      <a:pt x="10000" y="10181"/>
                    </a:ln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2F51970-762B-F24A-B86F-EC954369FAE6}"/>
                </a:ext>
              </a:extLst>
            </p:cNvPr>
            <p:cNvSpPr/>
            <p:nvPr/>
          </p:nvSpPr>
          <p:spPr>
            <a:xfrm>
              <a:off x="2501900" y="640330"/>
              <a:ext cx="6190340" cy="603348"/>
            </a:xfrm>
            <a:prstGeom prst="rect">
              <a:avLst/>
            </a:prstGeom>
            <a:solidFill>
              <a:srgbClr val="7D7D7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DE906A70-522D-8C45-BA08-30F1EC4430D6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801992" y="656312"/>
            <a:ext cx="8024774" cy="580198"/>
          </a:xfrm>
          <a:prstGeom prst="rect">
            <a:avLst/>
          </a:prstGeom>
        </p:spPr>
        <p:txBody>
          <a:bodyPr lIns="0" tIns="0" rIns="72000" bIns="0"/>
          <a:lstStyle>
            <a:lvl1pPr marL="0" indent="0" algn="r">
              <a:buNone/>
              <a:defRPr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None/>
              <a:defRPr sz="1400" i="1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0" indent="0">
              <a:buFontTx/>
              <a:buNone/>
              <a:defRPr sz="1200" b="1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0" indent="0"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0" indent="0">
              <a:buNone/>
              <a:defRPr sz="900" i="1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 algn="ctr"/>
            <a:r>
              <a:rPr lang="fr-FR" sz="2800" dirty="0"/>
              <a:t>1. Ortho-</a:t>
            </a:r>
            <a:r>
              <a:rPr lang="fr-FR" sz="2800" dirty="0" err="1"/>
              <a:t>cresol</a:t>
            </a:r>
            <a:endParaRPr lang="fr-FR" sz="280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4C9B3DC-9751-004F-B195-BBF28F10A490}"/>
              </a:ext>
            </a:extLst>
          </p:cNvPr>
          <p:cNvSpPr txBox="1"/>
          <p:nvPr/>
        </p:nvSpPr>
        <p:spPr>
          <a:xfrm>
            <a:off x="3503981" y="393708"/>
            <a:ext cx="5195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00" dirty="0">
                <a:latin typeface="Calibri" panose="020F0502020204030204" pitchFamily="34" charset="0"/>
                <a:cs typeface="Calibri" panose="020F0502020204030204" pitchFamily="34" charset="0"/>
              </a:rPr>
              <a:t>Crésol – Journées de Spectroscopie Moléculaire – Grenoble – 10-12 mars 2024</a:t>
            </a:r>
          </a:p>
          <a:p>
            <a:pPr algn="r"/>
            <a:endParaRPr lang="fr-FR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DCDBE75-D9D8-46B0-BC84-C88C860A3EE6}"/>
              </a:ext>
            </a:extLst>
          </p:cNvPr>
          <p:cNvSpPr txBox="1"/>
          <p:nvPr/>
        </p:nvSpPr>
        <p:spPr>
          <a:xfrm>
            <a:off x="217690" y="6139170"/>
            <a:ext cx="6986016" cy="5303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02D63162-0B33-4BEB-829B-D692FB14A8D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1050" y="2637658"/>
            <a:ext cx="4277190" cy="1749108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D3637E81-AC2A-41E1-AEF5-F5BC0F30A1E3}"/>
              </a:ext>
            </a:extLst>
          </p:cNvPr>
          <p:cNvSpPr txBox="1"/>
          <p:nvPr/>
        </p:nvSpPr>
        <p:spPr>
          <a:xfrm>
            <a:off x="410403" y="4569476"/>
            <a:ext cx="391848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/>
              <a:t> </a:t>
            </a:r>
            <a:r>
              <a:rPr lang="fr-FR" sz="1100" dirty="0">
                <a:solidFill>
                  <a:srgbClr val="000000"/>
                </a:solidFill>
              </a:rPr>
              <a:t>Fourier </a:t>
            </a:r>
            <a:r>
              <a:rPr lang="fr-FR" sz="1100" dirty="0" err="1">
                <a:solidFill>
                  <a:srgbClr val="000000"/>
                </a:solidFill>
              </a:rPr>
              <a:t>transform</a:t>
            </a:r>
            <a:r>
              <a:rPr lang="fr-FR" sz="1100" dirty="0">
                <a:solidFill>
                  <a:srgbClr val="000000"/>
                </a:solidFill>
              </a:rPr>
              <a:t> </a:t>
            </a:r>
            <a:r>
              <a:rPr lang="fr-FR" sz="1100" dirty="0" err="1">
                <a:solidFill>
                  <a:srgbClr val="000000"/>
                </a:solidFill>
              </a:rPr>
              <a:t>microwave</a:t>
            </a:r>
            <a:r>
              <a:rPr lang="fr-FR" sz="1100" dirty="0">
                <a:solidFill>
                  <a:srgbClr val="000000"/>
                </a:solidFill>
              </a:rPr>
              <a:t> pulse </a:t>
            </a:r>
            <a:r>
              <a:rPr lang="fr-FR" sz="1100" dirty="0" err="1">
                <a:solidFill>
                  <a:srgbClr val="000000"/>
                </a:solidFill>
              </a:rPr>
              <a:t>spectrometers</a:t>
            </a:r>
            <a:r>
              <a:rPr lang="fr-FR" sz="1100" dirty="0">
                <a:solidFill>
                  <a:srgbClr val="000000"/>
                </a:solidFill>
              </a:rPr>
              <a:t> (</a:t>
            </a:r>
            <a:r>
              <a:rPr lang="fr-FR" sz="1100" b="1" dirty="0">
                <a:solidFill>
                  <a:srgbClr val="000000"/>
                </a:solidFill>
              </a:rPr>
              <a:t>2-20 GHz</a:t>
            </a:r>
            <a:r>
              <a:rPr lang="fr-FR" sz="1100" dirty="0">
                <a:solidFill>
                  <a:srgbClr val="000000"/>
                </a:solidFill>
              </a:rPr>
              <a:t>)</a:t>
            </a:r>
          </a:p>
          <a:p>
            <a:pPr algn="ctr">
              <a:spcAft>
                <a:spcPts val="300"/>
              </a:spcAft>
            </a:pPr>
            <a:r>
              <a:rPr lang="fr-FR" sz="1100" dirty="0" err="1">
                <a:solidFill>
                  <a:srgbClr val="000000"/>
                </a:solidFill>
              </a:rPr>
              <a:t>Credits</a:t>
            </a:r>
            <a:r>
              <a:rPr lang="fr-FR" sz="1100" dirty="0">
                <a:solidFill>
                  <a:srgbClr val="000000"/>
                </a:solidFill>
              </a:rPr>
              <a:t>: </a:t>
            </a:r>
            <a:r>
              <a:rPr lang="fr-FR" sz="1100" dirty="0" err="1">
                <a:solidFill>
                  <a:srgbClr val="000000"/>
                </a:solidFill>
              </a:rPr>
              <a:t>Noureddin</a:t>
            </a:r>
            <a:r>
              <a:rPr lang="fr-FR" sz="1100" dirty="0">
                <a:solidFill>
                  <a:srgbClr val="000000"/>
                </a:solidFill>
              </a:rPr>
              <a:t> </a:t>
            </a:r>
            <a:r>
              <a:rPr lang="fr-FR" sz="1100" dirty="0" err="1">
                <a:solidFill>
                  <a:srgbClr val="000000"/>
                </a:solidFill>
              </a:rPr>
              <a:t>Osseiran</a:t>
            </a:r>
            <a:endParaRPr lang="fr-FR" sz="11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9B814DD-2B8B-4AF8-9C1C-1E1542CE568F}"/>
              </a:ext>
            </a:extLst>
          </p:cNvPr>
          <p:cNvSpPr txBox="1"/>
          <p:nvPr/>
        </p:nvSpPr>
        <p:spPr>
          <a:xfrm>
            <a:off x="4633490" y="5356296"/>
            <a:ext cx="43931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/>
              <a:t>The </a:t>
            </a:r>
            <a:r>
              <a:rPr lang="fr-FR" sz="1100" dirty="0" err="1"/>
              <a:t>terahertz</a:t>
            </a:r>
            <a:r>
              <a:rPr lang="fr-FR" sz="1100" dirty="0"/>
              <a:t> absorption </a:t>
            </a:r>
            <a:r>
              <a:rPr lang="fr-FR" sz="1100" dirty="0" err="1"/>
              <a:t>spectrometer</a:t>
            </a:r>
            <a:r>
              <a:rPr lang="fr-FR" sz="1100" dirty="0"/>
              <a:t> in Lille </a:t>
            </a:r>
          </a:p>
          <a:p>
            <a:pPr algn="ctr"/>
            <a:r>
              <a:rPr lang="fr-FR" sz="1100" dirty="0">
                <a:solidFill>
                  <a:srgbClr val="000000"/>
                </a:solidFill>
              </a:rPr>
              <a:t>(</a:t>
            </a:r>
            <a:r>
              <a:rPr lang="fr-FR" sz="1100" b="1" dirty="0">
                <a:solidFill>
                  <a:srgbClr val="000000"/>
                </a:solidFill>
              </a:rPr>
              <a:t>75-1400 GHz</a:t>
            </a:r>
            <a:r>
              <a:rPr lang="fr-FR" sz="1100" dirty="0">
                <a:solidFill>
                  <a:srgbClr val="000000"/>
                </a:solidFill>
              </a:rPr>
              <a:t>)</a:t>
            </a:r>
          </a:p>
          <a:p>
            <a:pPr algn="ctr"/>
            <a:r>
              <a:rPr lang="fr-FR" sz="1100" dirty="0" err="1">
                <a:solidFill>
                  <a:srgbClr val="000000"/>
                </a:solidFill>
              </a:rPr>
              <a:t>Credits</a:t>
            </a:r>
            <a:r>
              <a:rPr lang="fr-FR" sz="1100" dirty="0">
                <a:solidFill>
                  <a:srgbClr val="000000"/>
                </a:solidFill>
              </a:rPr>
              <a:t>: </a:t>
            </a:r>
            <a:r>
              <a:rPr lang="fr-FR" sz="1100" dirty="0" err="1">
                <a:solidFill>
                  <a:srgbClr val="000000"/>
                </a:solidFill>
              </a:rPr>
              <a:t>Luyao</a:t>
            </a:r>
            <a:r>
              <a:rPr lang="fr-FR" sz="1100" dirty="0">
                <a:solidFill>
                  <a:srgbClr val="000000"/>
                </a:solidFill>
              </a:rPr>
              <a:t> Zou</a:t>
            </a:r>
          </a:p>
          <a:p>
            <a:endParaRPr lang="fr-FR" sz="1100" dirty="0"/>
          </a:p>
          <a:p>
            <a:endParaRPr lang="fr-FR" sz="1100" dirty="0"/>
          </a:p>
          <a:p>
            <a:endParaRPr lang="fr-FR" sz="11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EFE1C38-1606-46D7-A088-41F617BCDB6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" r="3852" b="1"/>
          <a:stretch/>
        </p:blipFill>
        <p:spPr>
          <a:xfrm>
            <a:off x="4530323" y="2222828"/>
            <a:ext cx="4220211" cy="3085368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DE4159E-4559-BD4C-A736-9479A701A1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6571" y="2074652"/>
            <a:ext cx="8024774" cy="4230514"/>
          </a:xfrm>
        </p:spPr>
        <p:txBody>
          <a:bodyPr anchor="ctr"/>
          <a:lstStyle/>
          <a:p>
            <a:pPr algn="ctr"/>
            <a:endParaRPr lang="fr-FR" sz="1800" dirty="0">
              <a:solidFill>
                <a:srgbClr val="217296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1600" b="1" dirty="0" err="1">
                <a:solidFill>
                  <a:srgbClr val="C00000"/>
                </a:solidFill>
              </a:rPr>
              <a:t>Experimental</a:t>
            </a:r>
            <a:r>
              <a:rPr lang="fr-FR" sz="1600" b="1" dirty="0">
                <a:solidFill>
                  <a:srgbClr val="C00000"/>
                </a:solidFill>
              </a:rPr>
              <a:t>:</a:t>
            </a:r>
          </a:p>
          <a:p>
            <a:pPr marL="285750" indent="-285750">
              <a:buFontTx/>
              <a:buChar char="-"/>
            </a:pPr>
            <a:endParaRPr lang="fr-FR" sz="1600" b="1" dirty="0">
              <a:solidFill>
                <a:srgbClr val="000000"/>
              </a:solidFill>
            </a:endParaRPr>
          </a:p>
          <a:p>
            <a:pPr marL="285750" indent="-285750">
              <a:buFontTx/>
              <a:buChar char="-"/>
            </a:pPr>
            <a:endParaRPr lang="fr-FR" sz="1600" b="1" dirty="0">
              <a:solidFill>
                <a:srgbClr val="000000"/>
              </a:solidFill>
            </a:endParaRPr>
          </a:p>
          <a:p>
            <a:pPr marL="285750" indent="-285750">
              <a:buFontTx/>
              <a:buChar char="-"/>
            </a:pPr>
            <a:endParaRPr lang="fr-FR" sz="1600" b="1" dirty="0">
              <a:solidFill>
                <a:srgbClr val="000000"/>
              </a:solidFill>
            </a:endParaRPr>
          </a:p>
          <a:p>
            <a:pPr marL="285750" indent="-285750">
              <a:buFontTx/>
              <a:buChar char="-"/>
            </a:pPr>
            <a:endParaRPr lang="fr-FR" sz="1600" b="1" dirty="0">
              <a:solidFill>
                <a:srgbClr val="000000"/>
              </a:solidFill>
            </a:endParaRPr>
          </a:p>
          <a:p>
            <a:pPr marL="285750" indent="-285750">
              <a:buFontTx/>
              <a:buChar char="-"/>
            </a:pPr>
            <a:endParaRPr lang="fr-FR" sz="1600" b="1" dirty="0">
              <a:solidFill>
                <a:srgbClr val="000000"/>
              </a:solidFill>
            </a:endParaRPr>
          </a:p>
          <a:p>
            <a:pPr marL="285750" indent="-285750">
              <a:buFontTx/>
              <a:buChar char="-"/>
            </a:pPr>
            <a:endParaRPr lang="fr-FR" sz="1600" b="1" dirty="0">
              <a:solidFill>
                <a:srgbClr val="000000"/>
              </a:solidFill>
            </a:endParaRPr>
          </a:p>
          <a:p>
            <a:pPr marL="285750" indent="-285750">
              <a:buFontTx/>
              <a:buChar char="-"/>
            </a:pPr>
            <a:endParaRPr lang="fr-FR" sz="1600" b="1" dirty="0">
              <a:solidFill>
                <a:srgbClr val="000000"/>
              </a:solidFill>
            </a:endParaRPr>
          </a:p>
          <a:p>
            <a:pPr marL="285750" indent="-285750">
              <a:buFontTx/>
              <a:buChar char="-"/>
            </a:pPr>
            <a:endParaRPr lang="fr-FR" sz="1600" b="1" dirty="0">
              <a:solidFill>
                <a:srgbClr val="000000"/>
              </a:solidFill>
            </a:endParaRPr>
          </a:p>
          <a:p>
            <a:pPr marL="285750" indent="-285750">
              <a:buFontTx/>
              <a:buChar char="-"/>
            </a:pPr>
            <a:endParaRPr lang="fr-FR" sz="1600" b="1" dirty="0">
              <a:solidFill>
                <a:srgbClr val="000000"/>
              </a:solidFill>
            </a:endParaRPr>
          </a:p>
          <a:p>
            <a:pPr marL="285750" indent="-285750">
              <a:buFontTx/>
              <a:buChar char="-"/>
            </a:pPr>
            <a:endParaRPr lang="fr-FR" sz="1600" b="1" dirty="0">
              <a:solidFill>
                <a:srgbClr val="000000"/>
              </a:solidFill>
            </a:endParaRPr>
          </a:p>
          <a:p>
            <a:endParaRPr lang="fr-FR" sz="1600" b="1" dirty="0">
              <a:solidFill>
                <a:srgbClr val="000000"/>
              </a:solidFill>
            </a:endParaRPr>
          </a:p>
          <a:p>
            <a:endParaRPr lang="fr-FR" sz="1600" b="1" dirty="0">
              <a:solidFill>
                <a:srgbClr val="000000"/>
              </a:solidFill>
            </a:endParaRPr>
          </a:p>
          <a:p>
            <a:endParaRPr lang="fr-FR" sz="1600" b="1" dirty="0"/>
          </a:p>
          <a:p>
            <a:endParaRPr lang="fr-FR" sz="14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CA487E0-B285-42FD-9ACC-F83DFF65E13B}"/>
              </a:ext>
            </a:extLst>
          </p:cNvPr>
          <p:cNvSpPr txBox="1"/>
          <p:nvPr/>
        </p:nvSpPr>
        <p:spPr>
          <a:xfrm>
            <a:off x="3845169" y="1328692"/>
            <a:ext cx="254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>
                <a:solidFill>
                  <a:srgbClr val="217296"/>
                </a:solidFill>
                <a:latin typeface="+mj-lt"/>
              </a:rPr>
              <a:t>Method </a:t>
            </a:r>
            <a:r>
              <a:rPr lang="fr-FR" sz="1800" dirty="0" err="1">
                <a:solidFill>
                  <a:srgbClr val="217296"/>
                </a:solidFill>
                <a:latin typeface="+mj-lt"/>
              </a:rPr>
              <a:t>employed</a:t>
            </a:r>
            <a:r>
              <a:rPr lang="fr-FR" sz="1800" dirty="0">
                <a:solidFill>
                  <a:srgbClr val="217296"/>
                </a:solidFill>
                <a:latin typeface="+mj-lt"/>
              </a:rPr>
              <a:t>: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3172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e 22">
            <a:extLst>
              <a:ext uri="{FF2B5EF4-FFF2-40B4-BE49-F238E27FC236}">
                <a16:creationId xmlns:a16="http://schemas.microsoft.com/office/drawing/2014/main" id="{EC032A67-6C71-C340-B224-2DB916C9AF7F}"/>
              </a:ext>
            </a:extLst>
          </p:cNvPr>
          <p:cNvGrpSpPr/>
          <p:nvPr/>
        </p:nvGrpSpPr>
        <p:grpSpPr>
          <a:xfrm>
            <a:off x="2514600" y="640330"/>
            <a:ext cx="6177640" cy="808060"/>
            <a:chOff x="2501900" y="640330"/>
            <a:chExt cx="6190340" cy="808060"/>
          </a:xfrm>
          <a:effectLst>
            <a:outerShdw blurRad="101600" algn="ctr" rotWithShape="0">
              <a:srgbClr val="7D7D7D">
                <a:alpha val="44000"/>
              </a:srgbClr>
            </a:outerShdw>
          </a:effectLst>
        </p:grpSpPr>
        <p:grpSp>
          <p:nvGrpSpPr>
            <p:cNvPr id="16" name="Group 26">
              <a:extLst>
                <a:ext uri="{FF2B5EF4-FFF2-40B4-BE49-F238E27FC236}">
                  <a16:creationId xmlns:a16="http://schemas.microsoft.com/office/drawing/2014/main" id="{CAF8D0FF-ABC4-A645-BEFC-E505A6E9E541}"/>
                </a:ext>
              </a:extLst>
            </p:cNvPr>
            <p:cNvGrpSpPr/>
            <p:nvPr/>
          </p:nvGrpSpPr>
          <p:grpSpPr>
            <a:xfrm flipH="1">
              <a:off x="8194797" y="736622"/>
              <a:ext cx="497443" cy="711768"/>
              <a:chOff x="-1" y="687805"/>
              <a:chExt cx="579644" cy="1612996"/>
            </a:xfrm>
          </p:grpSpPr>
          <p:sp>
            <p:nvSpPr>
              <p:cNvPr id="17" name="Freeform 40">
                <a:extLst>
                  <a:ext uri="{FF2B5EF4-FFF2-40B4-BE49-F238E27FC236}">
                    <a16:creationId xmlns:a16="http://schemas.microsoft.com/office/drawing/2014/main" id="{33A94425-756C-5E4D-AC91-F50C5D24BD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282" y="1124405"/>
                <a:ext cx="413361" cy="1176396"/>
              </a:xfrm>
              <a:custGeom>
                <a:avLst/>
                <a:gdLst>
                  <a:gd name="T0" fmla="*/ 1414 w 1414"/>
                  <a:gd name="T1" fmla="*/ 901 h 1164"/>
                  <a:gd name="T2" fmla="*/ 0 w 1414"/>
                  <a:gd name="T3" fmla="*/ 1164 h 1164"/>
                  <a:gd name="T4" fmla="*/ 0 w 1414"/>
                  <a:gd name="T5" fmla="*/ 0 h 1164"/>
                  <a:gd name="T6" fmla="*/ 1414 w 1414"/>
                  <a:gd name="T7" fmla="*/ 351 h 1164"/>
                  <a:gd name="T8" fmla="*/ 1414 w 1414"/>
                  <a:gd name="T9" fmla="*/ 901 h 1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4" h="1164">
                    <a:moveTo>
                      <a:pt x="1414" y="901"/>
                    </a:moveTo>
                    <a:lnTo>
                      <a:pt x="0" y="1164"/>
                    </a:lnTo>
                    <a:lnTo>
                      <a:pt x="0" y="0"/>
                    </a:lnTo>
                    <a:lnTo>
                      <a:pt x="1414" y="351"/>
                    </a:lnTo>
                    <a:lnTo>
                      <a:pt x="1414" y="901"/>
                    </a:lnTo>
                    <a:close/>
                  </a:path>
                </a:pathLst>
              </a:custGeom>
              <a:solidFill>
                <a:srgbClr val="7D7D7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" name="Freeform 41">
                <a:extLst>
                  <a:ext uri="{FF2B5EF4-FFF2-40B4-BE49-F238E27FC236}">
                    <a16:creationId xmlns:a16="http://schemas.microsoft.com/office/drawing/2014/main" id="{35FD49EC-1B80-4541-BCED-193A72821A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" y="687805"/>
                <a:ext cx="579644" cy="1341739"/>
              </a:xfrm>
              <a:custGeom>
                <a:avLst/>
                <a:gdLst>
                  <a:gd name="T0" fmla="*/ 1981 w 1981"/>
                  <a:gd name="T1" fmla="*/ 1303 h 1303"/>
                  <a:gd name="T2" fmla="*/ 0 w 1981"/>
                  <a:gd name="T3" fmla="*/ 1125 h 1303"/>
                  <a:gd name="T4" fmla="*/ 0 w 1981"/>
                  <a:gd name="T5" fmla="*/ 0 h 1303"/>
                  <a:gd name="T6" fmla="*/ 1981 w 1981"/>
                  <a:gd name="T7" fmla="*/ 89 h 1303"/>
                  <a:gd name="T8" fmla="*/ 1981 w 1981"/>
                  <a:gd name="T9" fmla="*/ 1303 h 1303"/>
                  <a:gd name="connsiteX0" fmla="*/ 10000 w 10000"/>
                  <a:gd name="connsiteY0" fmla="*/ 10181 h 10181"/>
                  <a:gd name="connsiteX1" fmla="*/ 0 w 10000"/>
                  <a:gd name="connsiteY1" fmla="*/ 8634 h 10181"/>
                  <a:gd name="connsiteX2" fmla="*/ 0 w 10000"/>
                  <a:gd name="connsiteY2" fmla="*/ 0 h 10181"/>
                  <a:gd name="connsiteX3" fmla="*/ 10000 w 10000"/>
                  <a:gd name="connsiteY3" fmla="*/ 683 h 10181"/>
                  <a:gd name="connsiteX4" fmla="*/ 10000 w 10000"/>
                  <a:gd name="connsiteY4" fmla="*/ 10181 h 10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181">
                    <a:moveTo>
                      <a:pt x="10000" y="10181"/>
                    </a:moveTo>
                    <a:lnTo>
                      <a:pt x="0" y="8634"/>
                    </a:lnTo>
                    <a:lnTo>
                      <a:pt x="0" y="0"/>
                    </a:lnTo>
                    <a:lnTo>
                      <a:pt x="10000" y="683"/>
                    </a:lnTo>
                    <a:lnTo>
                      <a:pt x="10000" y="10181"/>
                    </a:ln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2F51970-762B-F24A-B86F-EC954369FAE6}"/>
                </a:ext>
              </a:extLst>
            </p:cNvPr>
            <p:cNvSpPr/>
            <p:nvPr/>
          </p:nvSpPr>
          <p:spPr>
            <a:xfrm>
              <a:off x="2501900" y="640330"/>
              <a:ext cx="6190340" cy="603348"/>
            </a:xfrm>
            <a:prstGeom prst="rect">
              <a:avLst/>
            </a:prstGeom>
            <a:solidFill>
              <a:srgbClr val="7D7D7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DE906A70-522D-8C45-BA08-30F1EC4430D6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801992" y="656312"/>
            <a:ext cx="8024774" cy="580198"/>
          </a:xfrm>
          <a:prstGeom prst="rect">
            <a:avLst/>
          </a:prstGeom>
        </p:spPr>
        <p:txBody>
          <a:bodyPr lIns="0" tIns="0" rIns="72000" bIns="0"/>
          <a:lstStyle>
            <a:lvl1pPr marL="0" indent="0" algn="r">
              <a:buNone/>
              <a:defRPr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None/>
              <a:defRPr sz="1400" i="1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0" indent="0">
              <a:buFontTx/>
              <a:buNone/>
              <a:defRPr sz="1200" b="1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0" indent="0"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0" indent="0">
              <a:buNone/>
              <a:defRPr sz="900" i="1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 algn="ctr"/>
            <a:r>
              <a:rPr lang="fr-FR" sz="2800" dirty="0"/>
              <a:t>1. Ortho-</a:t>
            </a:r>
            <a:r>
              <a:rPr lang="fr-FR" sz="2800" dirty="0" err="1"/>
              <a:t>cresol</a:t>
            </a:r>
            <a:endParaRPr lang="fr-FR" sz="280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4C9B3DC-9751-004F-B195-BBF28F10A490}"/>
              </a:ext>
            </a:extLst>
          </p:cNvPr>
          <p:cNvSpPr txBox="1"/>
          <p:nvPr/>
        </p:nvSpPr>
        <p:spPr>
          <a:xfrm>
            <a:off x="3503981" y="393708"/>
            <a:ext cx="5195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00" dirty="0">
                <a:latin typeface="Calibri" panose="020F0502020204030204" pitchFamily="34" charset="0"/>
                <a:cs typeface="Calibri" panose="020F0502020204030204" pitchFamily="34" charset="0"/>
              </a:rPr>
              <a:t>Crésol – Journées de Spectroscopie Moléculaire – Grenoble – 10-12 mars 2024</a:t>
            </a:r>
          </a:p>
          <a:p>
            <a:pPr algn="r"/>
            <a:endParaRPr lang="fr-FR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DCDBE75-D9D8-46B0-BC84-C88C860A3EE6}"/>
              </a:ext>
            </a:extLst>
          </p:cNvPr>
          <p:cNvSpPr txBox="1"/>
          <p:nvPr/>
        </p:nvSpPr>
        <p:spPr>
          <a:xfrm>
            <a:off x="217690" y="6139170"/>
            <a:ext cx="6986016" cy="5303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02D63162-0B33-4BEB-829B-D692FB14A8D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1050" y="2637658"/>
            <a:ext cx="4277190" cy="1749108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D3637E81-AC2A-41E1-AEF5-F5BC0F30A1E3}"/>
              </a:ext>
            </a:extLst>
          </p:cNvPr>
          <p:cNvSpPr txBox="1"/>
          <p:nvPr/>
        </p:nvSpPr>
        <p:spPr>
          <a:xfrm>
            <a:off x="410403" y="4569476"/>
            <a:ext cx="391848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/>
              <a:t> </a:t>
            </a:r>
            <a:r>
              <a:rPr lang="fr-FR" sz="1100" dirty="0">
                <a:solidFill>
                  <a:srgbClr val="000000"/>
                </a:solidFill>
              </a:rPr>
              <a:t>Fourier </a:t>
            </a:r>
            <a:r>
              <a:rPr lang="fr-FR" sz="1100" dirty="0" err="1">
                <a:solidFill>
                  <a:srgbClr val="000000"/>
                </a:solidFill>
              </a:rPr>
              <a:t>transform</a:t>
            </a:r>
            <a:r>
              <a:rPr lang="fr-FR" sz="1100" dirty="0">
                <a:solidFill>
                  <a:srgbClr val="000000"/>
                </a:solidFill>
              </a:rPr>
              <a:t> </a:t>
            </a:r>
            <a:r>
              <a:rPr lang="fr-FR" sz="1100" dirty="0" err="1">
                <a:solidFill>
                  <a:srgbClr val="000000"/>
                </a:solidFill>
              </a:rPr>
              <a:t>microwave</a:t>
            </a:r>
            <a:r>
              <a:rPr lang="fr-FR" sz="1100" dirty="0">
                <a:solidFill>
                  <a:srgbClr val="000000"/>
                </a:solidFill>
              </a:rPr>
              <a:t> pulse </a:t>
            </a:r>
            <a:r>
              <a:rPr lang="fr-FR" sz="1100" dirty="0" err="1">
                <a:solidFill>
                  <a:srgbClr val="000000"/>
                </a:solidFill>
              </a:rPr>
              <a:t>spectrometers</a:t>
            </a:r>
            <a:r>
              <a:rPr lang="fr-FR" sz="1100" dirty="0">
                <a:solidFill>
                  <a:srgbClr val="000000"/>
                </a:solidFill>
              </a:rPr>
              <a:t> (</a:t>
            </a:r>
            <a:r>
              <a:rPr lang="fr-FR" sz="1100" b="1" dirty="0">
                <a:solidFill>
                  <a:srgbClr val="000000"/>
                </a:solidFill>
              </a:rPr>
              <a:t>2-20 GHz</a:t>
            </a:r>
            <a:r>
              <a:rPr lang="fr-FR" sz="1100" dirty="0">
                <a:solidFill>
                  <a:srgbClr val="000000"/>
                </a:solidFill>
              </a:rPr>
              <a:t>)</a:t>
            </a:r>
          </a:p>
          <a:p>
            <a:pPr algn="ctr">
              <a:spcAft>
                <a:spcPts val="300"/>
              </a:spcAft>
            </a:pPr>
            <a:r>
              <a:rPr lang="fr-FR" sz="1100" dirty="0" err="1">
                <a:solidFill>
                  <a:srgbClr val="000000"/>
                </a:solidFill>
              </a:rPr>
              <a:t>Credits</a:t>
            </a:r>
            <a:r>
              <a:rPr lang="fr-FR" sz="1100" dirty="0">
                <a:solidFill>
                  <a:srgbClr val="000000"/>
                </a:solidFill>
              </a:rPr>
              <a:t>: </a:t>
            </a:r>
            <a:r>
              <a:rPr lang="fr-FR" sz="1100" dirty="0" err="1">
                <a:solidFill>
                  <a:srgbClr val="000000"/>
                </a:solidFill>
              </a:rPr>
              <a:t>Noureddin</a:t>
            </a:r>
            <a:r>
              <a:rPr lang="fr-FR" sz="1100" dirty="0">
                <a:solidFill>
                  <a:srgbClr val="000000"/>
                </a:solidFill>
              </a:rPr>
              <a:t> </a:t>
            </a:r>
            <a:r>
              <a:rPr lang="fr-FR" sz="1100" dirty="0" err="1">
                <a:solidFill>
                  <a:srgbClr val="000000"/>
                </a:solidFill>
              </a:rPr>
              <a:t>Osseiran</a:t>
            </a:r>
            <a:endParaRPr lang="fr-FR" sz="11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9B814DD-2B8B-4AF8-9C1C-1E1542CE568F}"/>
              </a:ext>
            </a:extLst>
          </p:cNvPr>
          <p:cNvSpPr txBox="1"/>
          <p:nvPr/>
        </p:nvSpPr>
        <p:spPr>
          <a:xfrm>
            <a:off x="4633490" y="5356296"/>
            <a:ext cx="43931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/>
              <a:t>The </a:t>
            </a:r>
            <a:r>
              <a:rPr lang="fr-FR" sz="1100" dirty="0" err="1"/>
              <a:t>terahertz</a:t>
            </a:r>
            <a:r>
              <a:rPr lang="fr-FR" sz="1100" dirty="0"/>
              <a:t> absorption </a:t>
            </a:r>
            <a:r>
              <a:rPr lang="fr-FR" sz="1100" dirty="0" err="1"/>
              <a:t>spectrometer</a:t>
            </a:r>
            <a:r>
              <a:rPr lang="fr-FR" sz="1100" dirty="0"/>
              <a:t> in Lille </a:t>
            </a:r>
          </a:p>
          <a:p>
            <a:pPr algn="ctr"/>
            <a:r>
              <a:rPr lang="fr-FR" sz="1100" dirty="0">
                <a:solidFill>
                  <a:srgbClr val="000000"/>
                </a:solidFill>
              </a:rPr>
              <a:t>(</a:t>
            </a:r>
            <a:r>
              <a:rPr lang="fr-FR" sz="1100" b="1" dirty="0">
                <a:solidFill>
                  <a:srgbClr val="000000"/>
                </a:solidFill>
              </a:rPr>
              <a:t>75-1400 GHz</a:t>
            </a:r>
            <a:r>
              <a:rPr lang="fr-FR" sz="1100" dirty="0">
                <a:solidFill>
                  <a:srgbClr val="000000"/>
                </a:solidFill>
              </a:rPr>
              <a:t>)</a:t>
            </a:r>
          </a:p>
          <a:p>
            <a:pPr algn="ctr"/>
            <a:r>
              <a:rPr lang="fr-FR" sz="1100" dirty="0" err="1">
                <a:solidFill>
                  <a:srgbClr val="000000"/>
                </a:solidFill>
              </a:rPr>
              <a:t>Credits</a:t>
            </a:r>
            <a:r>
              <a:rPr lang="fr-FR" sz="1100" dirty="0">
                <a:solidFill>
                  <a:srgbClr val="000000"/>
                </a:solidFill>
              </a:rPr>
              <a:t>: </a:t>
            </a:r>
            <a:r>
              <a:rPr lang="fr-FR" sz="1100" dirty="0" err="1">
                <a:solidFill>
                  <a:srgbClr val="000000"/>
                </a:solidFill>
              </a:rPr>
              <a:t>Luyao</a:t>
            </a:r>
            <a:r>
              <a:rPr lang="fr-FR" sz="1100" dirty="0">
                <a:solidFill>
                  <a:srgbClr val="000000"/>
                </a:solidFill>
              </a:rPr>
              <a:t> Zou</a:t>
            </a:r>
          </a:p>
          <a:p>
            <a:endParaRPr lang="fr-FR" sz="1100" dirty="0"/>
          </a:p>
          <a:p>
            <a:endParaRPr lang="fr-FR" sz="1100" dirty="0"/>
          </a:p>
          <a:p>
            <a:endParaRPr lang="fr-FR" sz="11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EFE1C38-1606-46D7-A088-41F617BCDB6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" r="3852" b="1"/>
          <a:stretch/>
        </p:blipFill>
        <p:spPr>
          <a:xfrm>
            <a:off x="4530323" y="2222828"/>
            <a:ext cx="4220211" cy="3085368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DE4159E-4559-BD4C-A736-9479A701A1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6571" y="2074652"/>
            <a:ext cx="8024774" cy="4230514"/>
          </a:xfrm>
        </p:spPr>
        <p:txBody>
          <a:bodyPr anchor="ctr"/>
          <a:lstStyle/>
          <a:p>
            <a:pPr algn="ctr"/>
            <a:endParaRPr lang="fr-FR" sz="1800" dirty="0">
              <a:solidFill>
                <a:srgbClr val="217296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1600" b="1" dirty="0" err="1">
                <a:solidFill>
                  <a:srgbClr val="C00000"/>
                </a:solidFill>
              </a:rPr>
              <a:t>Experimental</a:t>
            </a:r>
            <a:r>
              <a:rPr lang="fr-FR" sz="1600" b="1" dirty="0">
                <a:solidFill>
                  <a:srgbClr val="C00000"/>
                </a:solidFill>
              </a:rPr>
              <a:t>:</a:t>
            </a:r>
          </a:p>
          <a:p>
            <a:pPr marL="285750" indent="-285750">
              <a:buFontTx/>
              <a:buChar char="-"/>
            </a:pPr>
            <a:endParaRPr lang="fr-FR" sz="1600" b="1" dirty="0">
              <a:solidFill>
                <a:srgbClr val="000000"/>
              </a:solidFill>
            </a:endParaRPr>
          </a:p>
          <a:p>
            <a:pPr marL="285750" indent="-285750">
              <a:buFontTx/>
              <a:buChar char="-"/>
            </a:pPr>
            <a:endParaRPr lang="fr-FR" sz="1600" b="1" dirty="0">
              <a:solidFill>
                <a:srgbClr val="000000"/>
              </a:solidFill>
            </a:endParaRPr>
          </a:p>
          <a:p>
            <a:pPr marL="285750" indent="-285750">
              <a:buFontTx/>
              <a:buChar char="-"/>
            </a:pPr>
            <a:endParaRPr lang="fr-FR" sz="1600" b="1" dirty="0">
              <a:solidFill>
                <a:srgbClr val="000000"/>
              </a:solidFill>
            </a:endParaRPr>
          </a:p>
          <a:p>
            <a:pPr marL="285750" indent="-285750">
              <a:buFontTx/>
              <a:buChar char="-"/>
            </a:pPr>
            <a:endParaRPr lang="fr-FR" sz="1600" b="1" dirty="0">
              <a:solidFill>
                <a:srgbClr val="000000"/>
              </a:solidFill>
            </a:endParaRPr>
          </a:p>
          <a:p>
            <a:pPr marL="285750" indent="-285750">
              <a:buFontTx/>
              <a:buChar char="-"/>
            </a:pPr>
            <a:endParaRPr lang="fr-FR" sz="1600" b="1" dirty="0">
              <a:solidFill>
                <a:srgbClr val="000000"/>
              </a:solidFill>
            </a:endParaRPr>
          </a:p>
          <a:p>
            <a:pPr marL="285750" indent="-285750">
              <a:buFontTx/>
              <a:buChar char="-"/>
            </a:pPr>
            <a:endParaRPr lang="fr-FR" sz="1600" b="1" dirty="0">
              <a:solidFill>
                <a:srgbClr val="000000"/>
              </a:solidFill>
            </a:endParaRPr>
          </a:p>
          <a:p>
            <a:pPr marL="285750" indent="-285750">
              <a:buFontTx/>
              <a:buChar char="-"/>
            </a:pPr>
            <a:endParaRPr lang="fr-FR" sz="1600" b="1" dirty="0">
              <a:solidFill>
                <a:srgbClr val="000000"/>
              </a:solidFill>
            </a:endParaRPr>
          </a:p>
          <a:p>
            <a:pPr marL="285750" indent="-285750">
              <a:buFontTx/>
              <a:buChar char="-"/>
            </a:pPr>
            <a:endParaRPr lang="fr-FR" sz="1600" b="1" dirty="0">
              <a:solidFill>
                <a:srgbClr val="000000"/>
              </a:solidFill>
            </a:endParaRPr>
          </a:p>
          <a:p>
            <a:pPr marL="285750" indent="-285750">
              <a:buFontTx/>
              <a:buChar char="-"/>
            </a:pPr>
            <a:endParaRPr lang="fr-FR" sz="1600" b="1" dirty="0">
              <a:solidFill>
                <a:srgbClr val="000000"/>
              </a:solidFill>
            </a:endParaRPr>
          </a:p>
          <a:p>
            <a:pPr marL="285750" indent="-285750">
              <a:buFontTx/>
              <a:buChar char="-"/>
            </a:pPr>
            <a:endParaRPr lang="fr-FR" sz="1600" b="1" dirty="0">
              <a:solidFill>
                <a:srgbClr val="000000"/>
              </a:solidFill>
            </a:endParaRPr>
          </a:p>
          <a:p>
            <a:endParaRPr lang="fr-FR" sz="1600" b="1" dirty="0">
              <a:solidFill>
                <a:srgbClr val="000000"/>
              </a:solidFill>
            </a:endParaRPr>
          </a:p>
          <a:p>
            <a:endParaRPr lang="fr-FR" sz="1600" b="1" dirty="0">
              <a:solidFill>
                <a:srgbClr val="000000"/>
              </a:solidFill>
            </a:endParaRPr>
          </a:p>
          <a:p>
            <a:endParaRPr lang="fr-FR" sz="1600" b="1" dirty="0"/>
          </a:p>
          <a:p>
            <a:endParaRPr lang="fr-FR" sz="14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CA487E0-B285-42FD-9ACC-F83DFF65E13B}"/>
              </a:ext>
            </a:extLst>
          </p:cNvPr>
          <p:cNvSpPr txBox="1"/>
          <p:nvPr/>
        </p:nvSpPr>
        <p:spPr>
          <a:xfrm>
            <a:off x="3845169" y="1328692"/>
            <a:ext cx="254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>
                <a:solidFill>
                  <a:srgbClr val="217296"/>
                </a:solidFill>
                <a:latin typeface="+mj-lt"/>
              </a:rPr>
              <a:t>Method </a:t>
            </a:r>
            <a:r>
              <a:rPr lang="fr-FR" sz="1800" dirty="0" err="1">
                <a:solidFill>
                  <a:srgbClr val="217296"/>
                </a:solidFill>
                <a:latin typeface="+mj-lt"/>
              </a:rPr>
              <a:t>employed</a:t>
            </a:r>
            <a:r>
              <a:rPr lang="fr-FR" sz="1800" dirty="0">
                <a:solidFill>
                  <a:srgbClr val="217296"/>
                </a:solidFill>
                <a:latin typeface="+mj-lt"/>
              </a:rPr>
              <a:t>:</a:t>
            </a:r>
          </a:p>
          <a:p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FD053FD-762E-4EF1-B3E3-580996FBBEDD}"/>
              </a:ext>
            </a:extLst>
          </p:cNvPr>
          <p:cNvSpPr txBox="1"/>
          <p:nvPr/>
        </p:nvSpPr>
        <p:spPr>
          <a:xfrm>
            <a:off x="596571" y="5708283"/>
            <a:ext cx="363159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C00000"/>
                </a:solidFill>
                <a:latin typeface="+mj-lt"/>
              </a:rPr>
              <a:t>-</a:t>
            </a:r>
            <a:r>
              <a:rPr lang="fr-FR" sz="1600" b="1" dirty="0">
                <a:solidFill>
                  <a:srgbClr val="000000"/>
                </a:solidFill>
                <a:latin typeface="+mj-lt"/>
              </a:rPr>
              <a:t>     </a:t>
            </a:r>
            <a:r>
              <a:rPr lang="fr-FR" sz="1600" b="1" dirty="0" err="1">
                <a:solidFill>
                  <a:srgbClr val="C00000"/>
                </a:solidFill>
                <a:latin typeface="+mj-lt"/>
              </a:rPr>
              <a:t>Calculations</a:t>
            </a:r>
            <a:r>
              <a:rPr lang="fr-FR" sz="1600" b="1" dirty="0">
                <a:solidFill>
                  <a:srgbClr val="C00000"/>
                </a:solidFill>
                <a:latin typeface="+mj-lt"/>
              </a:rPr>
              <a:t>: </a:t>
            </a:r>
            <a:r>
              <a:rPr lang="fr-FR" sz="1600" dirty="0" err="1">
                <a:solidFill>
                  <a:srgbClr val="000000"/>
                </a:solidFill>
                <a:latin typeface="+mj-lt"/>
              </a:rPr>
              <a:t>equilibrium</a:t>
            </a:r>
            <a:r>
              <a:rPr lang="fr-FR" sz="1600" dirty="0">
                <a:solidFill>
                  <a:srgbClr val="000000"/>
                </a:solidFill>
                <a:latin typeface="+mj-lt"/>
              </a:rPr>
              <a:t> structure</a:t>
            </a:r>
          </a:p>
          <a:p>
            <a:pPr marL="285750" indent="-285750">
              <a:buFontTx/>
              <a:buChar char="-"/>
            </a:pPr>
            <a:r>
              <a:rPr lang="fr-FR" sz="1600" b="1" dirty="0" err="1">
                <a:solidFill>
                  <a:srgbClr val="C00000"/>
                </a:solidFill>
                <a:latin typeface="+mj-lt"/>
              </a:rPr>
              <a:t>Analysis</a:t>
            </a:r>
            <a:r>
              <a:rPr lang="fr-FR" sz="1600" b="1" dirty="0">
                <a:solidFill>
                  <a:srgbClr val="C00000"/>
                </a:solidFill>
                <a:latin typeface="+mj-lt"/>
              </a:rPr>
              <a:t>: </a:t>
            </a:r>
            <a:r>
              <a:rPr lang="fr-FR" sz="1600" dirty="0" err="1">
                <a:solidFill>
                  <a:srgbClr val="000000"/>
                </a:solidFill>
                <a:latin typeface="+mj-lt"/>
              </a:rPr>
              <a:t>using</a:t>
            </a:r>
            <a:r>
              <a:rPr lang="fr-FR" sz="1600" dirty="0">
                <a:solidFill>
                  <a:srgbClr val="000000"/>
                </a:solidFill>
                <a:latin typeface="+mj-lt"/>
              </a:rPr>
              <a:t> SPFIT/SPCAT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78136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e 22">
            <a:extLst>
              <a:ext uri="{FF2B5EF4-FFF2-40B4-BE49-F238E27FC236}">
                <a16:creationId xmlns:a16="http://schemas.microsoft.com/office/drawing/2014/main" id="{EC032A67-6C71-C340-B224-2DB916C9AF7F}"/>
              </a:ext>
            </a:extLst>
          </p:cNvPr>
          <p:cNvGrpSpPr/>
          <p:nvPr/>
        </p:nvGrpSpPr>
        <p:grpSpPr>
          <a:xfrm>
            <a:off x="2514600" y="640330"/>
            <a:ext cx="6177640" cy="808060"/>
            <a:chOff x="2501900" y="640330"/>
            <a:chExt cx="6190340" cy="808060"/>
          </a:xfrm>
          <a:effectLst>
            <a:outerShdw blurRad="101600" algn="ctr" rotWithShape="0">
              <a:srgbClr val="7D7D7D">
                <a:alpha val="44000"/>
              </a:srgbClr>
            </a:outerShdw>
          </a:effectLst>
        </p:grpSpPr>
        <p:grpSp>
          <p:nvGrpSpPr>
            <p:cNvPr id="16" name="Group 26">
              <a:extLst>
                <a:ext uri="{FF2B5EF4-FFF2-40B4-BE49-F238E27FC236}">
                  <a16:creationId xmlns:a16="http://schemas.microsoft.com/office/drawing/2014/main" id="{CAF8D0FF-ABC4-A645-BEFC-E505A6E9E541}"/>
                </a:ext>
              </a:extLst>
            </p:cNvPr>
            <p:cNvGrpSpPr/>
            <p:nvPr/>
          </p:nvGrpSpPr>
          <p:grpSpPr>
            <a:xfrm flipH="1">
              <a:off x="8194797" y="736622"/>
              <a:ext cx="497443" cy="711768"/>
              <a:chOff x="-1" y="687805"/>
              <a:chExt cx="579644" cy="1612996"/>
            </a:xfrm>
          </p:grpSpPr>
          <p:sp>
            <p:nvSpPr>
              <p:cNvPr id="17" name="Freeform 40">
                <a:extLst>
                  <a:ext uri="{FF2B5EF4-FFF2-40B4-BE49-F238E27FC236}">
                    <a16:creationId xmlns:a16="http://schemas.microsoft.com/office/drawing/2014/main" id="{33A94425-756C-5E4D-AC91-F50C5D24BD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282" y="1124405"/>
                <a:ext cx="413361" cy="1176396"/>
              </a:xfrm>
              <a:custGeom>
                <a:avLst/>
                <a:gdLst>
                  <a:gd name="T0" fmla="*/ 1414 w 1414"/>
                  <a:gd name="T1" fmla="*/ 901 h 1164"/>
                  <a:gd name="T2" fmla="*/ 0 w 1414"/>
                  <a:gd name="T3" fmla="*/ 1164 h 1164"/>
                  <a:gd name="T4" fmla="*/ 0 w 1414"/>
                  <a:gd name="T5" fmla="*/ 0 h 1164"/>
                  <a:gd name="T6" fmla="*/ 1414 w 1414"/>
                  <a:gd name="T7" fmla="*/ 351 h 1164"/>
                  <a:gd name="T8" fmla="*/ 1414 w 1414"/>
                  <a:gd name="T9" fmla="*/ 901 h 1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4" h="1164">
                    <a:moveTo>
                      <a:pt x="1414" y="901"/>
                    </a:moveTo>
                    <a:lnTo>
                      <a:pt x="0" y="1164"/>
                    </a:lnTo>
                    <a:lnTo>
                      <a:pt x="0" y="0"/>
                    </a:lnTo>
                    <a:lnTo>
                      <a:pt x="1414" y="351"/>
                    </a:lnTo>
                    <a:lnTo>
                      <a:pt x="1414" y="901"/>
                    </a:lnTo>
                    <a:close/>
                  </a:path>
                </a:pathLst>
              </a:custGeom>
              <a:solidFill>
                <a:srgbClr val="7D7D7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" name="Freeform 41">
                <a:extLst>
                  <a:ext uri="{FF2B5EF4-FFF2-40B4-BE49-F238E27FC236}">
                    <a16:creationId xmlns:a16="http://schemas.microsoft.com/office/drawing/2014/main" id="{35FD49EC-1B80-4541-BCED-193A72821A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" y="687805"/>
                <a:ext cx="579644" cy="1341739"/>
              </a:xfrm>
              <a:custGeom>
                <a:avLst/>
                <a:gdLst>
                  <a:gd name="T0" fmla="*/ 1981 w 1981"/>
                  <a:gd name="T1" fmla="*/ 1303 h 1303"/>
                  <a:gd name="T2" fmla="*/ 0 w 1981"/>
                  <a:gd name="T3" fmla="*/ 1125 h 1303"/>
                  <a:gd name="T4" fmla="*/ 0 w 1981"/>
                  <a:gd name="T5" fmla="*/ 0 h 1303"/>
                  <a:gd name="T6" fmla="*/ 1981 w 1981"/>
                  <a:gd name="T7" fmla="*/ 89 h 1303"/>
                  <a:gd name="T8" fmla="*/ 1981 w 1981"/>
                  <a:gd name="T9" fmla="*/ 1303 h 1303"/>
                  <a:gd name="connsiteX0" fmla="*/ 10000 w 10000"/>
                  <a:gd name="connsiteY0" fmla="*/ 10181 h 10181"/>
                  <a:gd name="connsiteX1" fmla="*/ 0 w 10000"/>
                  <a:gd name="connsiteY1" fmla="*/ 8634 h 10181"/>
                  <a:gd name="connsiteX2" fmla="*/ 0 w 10000"/>
                  <a:gd name="connsiteY2" fmla="*/ 0 h 10181"/>
                  <a:gd name="connsiteX3" fmla="*/ 10000 w 10000"/>
                  <a:gd name="connsiteY3" fmla="*/ 683 h 10181"/>
                  <a:gd name="connsiteX4" fmla="*/ 10000 w 10000"/>
                  <a:gd name="connsiteY4" fmla="*/ 10181 h 10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181">
                    <a:moveTo>
                      <a:pt x="10000" y="10181"/>
                    </a:moveTo>
                    <a:lnTo>
                      <a:pt x="0" y="8634"/>
                    </a:lnTo>
                    <a:lnTo>
                      <a:pt x="0" y="0"/>
                    </a:lnTo>
                    <a:lnTo>
                      <a:pt x="10000" y="683"/>
                    </a:lnTo>
                    <a:lnTo>
                      <a:pt x="10000" y="10181"/>
                    </a:ln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2F51970-762B-F24A-B86F-EC954369FAE6}"/>
                </a:ext>
              </a:extLst>
            </p:cNvPr>
            <p:cNvSpPr/>
            <p:nvPr/>
          </p:nvSpPr>
          <p:spPr>
            <a:xfrm>
              <a:off x="2501900" y="640330"/>
              <a:ext cx="6190340" cy="603348"/>
            </a:xfrm>
            <a:prstGeom prst="rect">
              <a:avLst/>
            </a:prstGeom>
            <a:solidFill>
              <a:srgbClr val="7D7D7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DE4159E-4559-BD4C-A736-9479A701A1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31628" y="1188835"/>
            <a:ext cx="6560459" cy="1271692"/>
          </a:xfrm>
        </p:spPr>
        <p:txBody>
          <a:bodyPr anchor="ctr"/>
          <a:lstStyle/>
          <a:p>
            <a:pPr algn="ctr"/>
            <a:r>
              <a:rPr lang="fr-FR" sz="1800" dirty="0">
                <a:solidFill>
                  <a:srgbClr val="217296"/>
                </a:solidFill>
              </a:rPr>
              <a:t>Our </a:t>
            </a:r>
            <a:r>
              <a:rPr lang="fr-FR" sz="1800" dirty="0" err="1">
                <a:solidFill>
                  <a:srgbClr val="217296"/>
                </a:solidFill>
              </a:rPr>
              <a:t>premilinary</a:t>
            </a:r>
            <a:r>
              <a:rPr lang="fr-FR" sz="1800" dirty="0">
                <a:solidFill>
                  <a:srgbClr val="217296"/>
                </a:solidFill>
              </a:rPr>
              <a:t> </a:t>
            </a:r>
            <a:r>
              <a:rPr lang="fr-FR" sz="1800" dirty="0" err="1">
                <a:solidFill>
                  <a:srgbClr val="217296"/>
                </a:solidFill>
              </a:rPr>
              <a:t>results</a:t>
            </a:r>
            <a:r>
              <a:rPr lang="fr-FR" sz="1800" dirty="0">
                <a:solidFill>
                  <a:srgbClr val="217296"/>
                </a:solidFill>
              </a:rPr>
              <a:t> (</a:t>
            </a:r>
            <a:r>
              <a:rPr lang="fr-FR" sz="1800" dirty="0" err="1">
                <a:solidFill>
                  <a:srgbClr val="217296"/>
                </a:solidFill>
              </a:rPr>
              <a:t>semi-rigid</a:t>
            </a:r>
            <a:r>
              <a:rPr lang="fr-FR" sz="1800" dirty="0">
                <a:solidFill>
                  <a:srgbClr val="217296"/>
                </a:solidFill>
              </a:rPr>
              <a:t>) : </a:t>
            </a:r>
            <a:r>
              <a:rPr lang="fr-FR" sz="1800" b="1" dirty="0">
                <a:solidFill>
                  <a:srgbClr val="217296"/>
                </a:solidFill>
              </a:rPr>
              <a:t>tunneling </a:t>
            </a:r>
            <a:r>
              <a:rPr lang="fr-FR" sz="1800" b="1" dirty="0" err="1">
                <a:solidFill>
                  <a:srgbClr val="217296"/>
                </a:solidFill>
              </a:rPr>
              <a:t>splitting</a:t>
            </a:r>
            <a:endParaRPr lang="fr-FR" sz="1800" b="1" dirty="0">
              <a:solidFill>
                <a:srgbClr val="217296"/>
              </a:solidFill>
            </a:endParaRPr>
          </a:p>
          <a:p>
            <a:pPr marL="285750" indent="-285750">
              <a:buFontTx/>
              <a:buChar char="-"/>
            </a:pPr>
            <a:endParaRPr lang="fr-FR" sz="1600" b="1" dirty="0"/>
          </a:p>
          <a:p>
            <a:endParaRPr lang="fr-FR" sz="1400" dirty="0"/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DE906A70-522D-8C45-BA08-30F1EC4430D6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799471" y="656312"/>
            <a:ext cx="8024774" cy="580198"/>
          </a:xfrm>
          <a:prstGeom prst="rect">
            <a:avLst/>
          </a:prstGeom>
        </p:spPr>
        <p:txBody>
          <a:bodyPr lIns="0" tIns="0" rIns="72000" bIns="0"/>
          <a:lstStyle>
            <a:lvl1pPr marL="0" indent="0" algn="r">
              <a:buNone/>
              <a:defRPr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None/>
              <a:defRPr sz="1400" i="1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0" indent="0">
              <a:buFontTx/>
              <a:buNone/>
              <a:defRPr sz="1200" b="1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0" indent="0"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0" indent="0">
              <a:buNone/>
              <a:defRPr sz="900" i="1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 algn="ctr"/>
            <a:r>
              <a:rPr lang="fr-FR" sz="2800" dirty="0"/>
              <a:t>1. Ortho-</a:t>
            </a:r>
            <a:r>
              <a:rPr lang="fr-FR" sz="2800" dirty="0" err="1"/>
              <a:t>cresol</a:t>
            </a:r>
            <a:endParaRPr lang="fr-FR" sz="280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4C9B3DC-9751-004F-B195-BBF28F10A490}"/>
              </a:ext>
            </a:extLst>
          </p:cNvPr>
          <p:cNvSpPr txBox="1"/>
          <p:nvPr/>
        </p:nvSpPr>
        <p:spPr>
          <a:xfrm>
            <a:off x="3503981" y="393708"/>
            <a:ext cx="5195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00" dirty="0">
                <a:latin typeface="Calibri" panose="020F0502020204030204" pitchFamily="34" charset="0"/>
                <a:cs typeface="Calibri" panose="020F0502020204030204" pitchFamily="34" charset="0"/>
              </a:rPr>
              <a:t>Crésol – Journées de Spectroscopie Moléculaire – Grenoble – 10-12 mars 2024</a:t>
            </a:r>
          </a:p>
          <a:p>
            <a:pPr algn="r"/>
            <a:endParaRPr lang="fr-FR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A88AC49F-D316-4068-A777-7FAA2B2C59FC}"/>
              </a:ext>
            </a:extLst>
          </p:cNvPr>
          <p:cNvSpPr txBox="1"/>
          <p:nvPr/>
        </p:nvSpPr>
        <p:spPr>
          <a:xfrm>
            <a:off x="224028" y="6106462"/>
            <a:ext cx="6986016" cy="5303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ED190802-804E-4B8F-AD7F-3493D947F344}"/>
                  </a:ext>
                </a:extLst>
              </p:cNvPr>
              <p:cNvSpPr txBox="1"/>
              <p:nvPr/>
            </p:nvSpPr>
            <p:spPr>
              <a:xfrm>
                <a:off x="596988" y="6211404"/>
                <a:ext cx="3514343" cy="692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050" dirty="0">
                    <a:solidFill>
                      <a:srgbClr val="000000"/>
                    </a:solidFill>
                  </a:rPr>
                  <a:t>Transitions </a:t>
                </a:r>
                <a:r>
                  <a:rPr lang="fr-FR" sz="1050" dirty="0" err="1">
                    <a:solidFill>
                      <a:srgbClr val="000000"/>
                    </a:solidFill>
                  </a:rPr>
                  <a:t>from</a:t>
                </a:r>
                <a:r>
                  <a:rPr lang="fr-FR" sz="1050" dirty="0">
                    <a:solidFill>
                      <a:srgbClr val="000000"/>
                    </a:solidFill>
                  </a:rPr>
                  <a:t> </a:t>
                </a:r>
                <a:r>
                  <a:rPr lang="fr-FR" sz="1050" b="1" i="1" dirty="0">
                    <a:solidFill>
                      <a:srgbClr val="000000"/>
                    </a:solidFill>
                  </a:rPr>
                  <a:t>J</a:t>
                </a:r>
                <a:r>
                  <a:rPr lang="fr-FR" sz="1050" b="1" dirty="0">
                    <a:solidFill>
                      <a:srgbClr val="000000"/>
                    </a:solidFill>
                  </a:rPr>
                  <a:t>= 59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05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fr-FR" sz="1050" b="1" i="1" dirty="0">
                            <a:solidFill>
                              <a:srgbClr val="000000"/>
                            </a:solidFill>
                          </a:rPr>
                          <m:t>K</m:t>
                        </m:r>
                      </m:e>
                      <m:sub>
                        <m:r>
                          <a:rPr lang="fr-FR" sz="105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  <m:r>
                      <a:rPr lang="fr-FR" sz="105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05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fr-FR" sz="105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fr-FR" sz="1050" b="1" i="1" dirty="0">
                  <a:solidFill>
                    <a:srgbClr val="000000"/>
                  </a:solidFill>
                </a:endParaRPr>
              </a:p>
              <a:p>
                <a:pPr algn="ctr"/>
                <a:r>
                  <a:rPr lang="fr-FR" sz="1050" dirty="0">
                    <a:solidFill>
                      <a:srgbClr val="000000"/>
                    </a:solidFill>
                  </a:rPr>
                  <a:t>to </a:t>
                </a:r>
                <a:r>
                  <a:rPr lang="fr-FR" sz="1050" b="1" i="1" dirty="0">
                    <a:solidFill>
                      <a:srgbClr val="000000"/>
                    </a:solidFill>
                  </a:rPr>
                  <a:t>J</a:t>
                </a:r>
                <a:r>
                  <a:rPr lang="fr-FR" sz="1050" b="1" dirty="0">
                    <a:solidFill>
                      <a:srgbClr val="000000"/>
                    </a:solidFill>
                  </a:rPr>
                  <a:t>= 64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05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fr-FR" sz="1050" b="1" i="1" dirty="0">
                            <a:solidFill>
                              <a:srgbClr val="000000"/>
                            </a:solidFill>
                          </a:rPr>
                          <m:t>K</m:t>
                        </m:r>
                      </m:e>
                      <m:sub>
                        <m:r>
                          <a:rPr lang="fr-FR" sz="105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  <m:r>
                      <a:rPr lang="fr-FR" sz="105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05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fr-FR" sz="1050" b="1" i="1" dirty="0">
                    <a:solidFill>
                      <a:srgbClr val="000000"/>
                    </a:solidFill>
                  </a:rPr>
                  <a:t> </a:t>
                </a:r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ED190802-804E-4B8F-AD7F-3493D947F3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988" y="6211404"/>
                <a:ext cx="3514343" cy="6924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 4">
            <a:extLst>
              <a:ext uri="{FF2B5EF4-FFF2-40B4-BE49-F238E27FC236}">
                <a16:creationId xmlns:a16="http://schemas.microsoft.com/office/drawing/2014/main" id="{D3B970E3-E219-4BA1-B935-01BD4AC09ED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6" t="2881" r="2072" b="2881"/>
          <a:stretch/>
        </p:blipFill>
        <p:spPr>
          <a:xfrm>
            <a:off x="485737" y="2828731"/>
            <a:ext cx="3736847" cy="332177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0636D14-CE6E-43AF-BC1B-22326093530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8080CC"/>
              </a:clrFrom>
              <a:clrTo>
                <a:srgbClr val="8080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659" y="1232616"/>
            <a:ext cx="3460573" cy="1635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929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98FAFFE-34EB-7B4B-AB32-441FBCCD56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3923" y="1458077"/>
            <a:ext cx="8436153" cy="419913"/>
          </a:xfrm>
        </p:spPr>
        <p:txBody>
          <a:bodyPr anchor="t"/>
          <a:lstStyle/>
          <a:p>
            <a:pPr marL="0" indent="0" algn="ctr">
              <a:buNone/>
            </a:pPr>
            <a:r>
              <a:rPr lang="fr-FR" sz="2000" dirty="0">
                <a:solidFill>
                  <a:srgbClr val="217296"/>
                </a:solidFill>
              </a:rPr>
              <a:t>General </a:t>
            </a:r>
            <a:r>
              <a:rPr lang="fr-FR" sz="2000" dirty="0" err="1">
                <a:solidFill>
                  <a:srgbClr val="217296"/>
                </a:solidFill>
              </a:rPr>
              <a:t>Context</a:t>
            </a:r>
            <a:r>
              <a:rPr lang="fr-FR" sz="2000" dirty="0">
                <a:solidFill>
                  <a:srgbClr val="217296"/>
                </a:solidFill>
              </a:rPr>
              <a:t>: Volatile </a:t>
            </a:r>
            <a:r>
              <a:rPr lang="fr-FR" sz="2000" dirty="0" err="1">
                <a:solidFill>
                  <a:srgbClr val="217296"/>
                </a:solidFill>
              </a:rPr>
              <a:t>Organic</a:t>
            </a:r>
            <a:r>
              <a:rPr lang="fr-FR" sz="2000" dirty="0">
                <a:solidFill>
                  <a:srgbClr val="217296"/>
                </a:solidFill>
              </a:rPr>
              <a:t> Compounds</a:t>
            </a:r>
          </a:p>
          <a:p>
            <a:pPr marL="0" indent="0" algn="ctr">
              <a:buNone/>
            </a:pPr>
            <a:endParaRPr lang="fr-FR" sz="2000" dirty="0">
              <a:solidFill>
                <a:srgbClr val="217296"/>
              </a:solidFill>
            </a:endParaRPr>
          </a:p>
          <a:p>
            <a:pPr marL="0" indent="0" algn="ctr">
              <a:buNone/>
            </a:pPr>
            <a:endParaRPr lang="fr-FR" sz="2000" b="1" dirty="0">
              <a:solidFill>
                <a:srgbClr val="217296"/>
              </a:solidFill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4FF08525-1F20-FC4B-B981-82E39CB70D6C}"/>
              </a:ext>
            </a:extLst>
          </p:cNvPr>
          <p:cNvGrpSpPr/>
          <p:nvPr/>
        </p:nvGrpSpPr>
        <p:grpSpPr>
          <a:xfrm>
            <a:off x="2514600" y="640330"/>
            <a:ext cx="6177640" cy="808060"/>
            <a:chOff x="2501900" y="640330"/>
            <a:chExt cx="6190340" cy="808060"/>
          </a:xfrm>
          <a:effectLst>
            <a:outerShdw blurRad="101600" algn="ctr" rotWithShape="0">
              <a:srgbClr val="7D7D7D">
                <a:alpha val="44000"/>
              </a:srgbClr>
            </a:outerShdw>
          </a:effectLst>
        </p:grpSpPr>
        <p:grpSp>
          <p:nvGrpSpPr>
            <p:cNvPr id="11" name="Group 26">
              <a:extLst>
                <a:ext uri="{FF2B5EF4-FFF2-40B4-BE49-F238E27FC236}">
                  <a16:creationId xmlns:a16="http://schemas.microsoft.com/office/drawing/2014/main" id="{672760D2-867E-F542-B9C3-BFDF4F7F3F95}"/>
                </a:ext>
              </a:extLst>
            </p:cNvPr>
            <p:cNvGrpSpPr/>
            <p:nvPr/>
          </p:nvGrpSpPr>
          <p:grpSpPr>
            <a:xfrm flipH="1">
              <a:off x="8194797" y="736622"/>
              <a:ext cx="497443" cy="711768"/>
              <a:chOff x="-1" y="687805"/>
              <a:chExt cx="579644" cy="1612996"/>
            </a:xfrm>
          </p:grpSpPr>
          <p:sp>
            <p:nvSpPr>
              <p:cNvPr id="13" name="Freeform 40">
                <a:extLst>
                  <a:ext uri="{FF2B5EF4-FFF2-40B4-BE49-F238E27FC236}">
                    <a16:creationId xmlns:a16="http://schemas.microsoft.com/office/drawing/2014/main" id="{892C6C02-96C2-6345-AEC0-B5F56DF6E4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282" y="1124405"/>
                <a:ext cx="413361" cy="1176396"/>
              </a:xfrm>
              <a:custGeom>
                <a:avLst/>
                <a:gdLst>
                  <a:gd name="T0" fmla="*/ 1414 w 1414"/>
                  <a:gd name="T1" fmla="*/ 901 h 1164"/>
                  <a:gd name="T2" fmla="*/ 0 w 1414"/>
                  <a:gd name="T3" fmla="*/ 1164 h 1164"/>
                  <a:gd name="T4" fmla="*/ 0 w 1414"/>
                  <a:gd name="T5" fmla="*/ 0 h 1164"/>
                  <a:gd name="T6" fmla="*/ 1414 w 1414"/>
                  <a:gd name="T7" fmla="*/ 351 h 1164"/>
                  <a:gd name="T8" fmla="*/ 1414 w 1414"/>
                  <a:gd name="T9" fmla="*/ 901 h 1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4" h="1164">
                    <a:moveTo>
                      <a:pt x="1414" y="901"/>
                    </a:moveTo>
                    <a:lnTo>
                      <a:pt x="0" y="1164"/>
                    </a:lnTo>
                    <a:lnTo>
                      <a:pt x="0" y="0"/>
                    </a:lnTo>
                    <a:lnTo>
                      <a:pt x="1414" y="351"/>
                    </a:lnTo>
                    <a:lnTo>
                      <a:pt x="1414" y="901"/>
                    </a:lnTo>
                    <a:close/>
                  </a:path>
                </a:pathLst>
              </a:custGeom>
              <a:solidFill>
                <a:srgbClr val="7D7D7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Freeform 41">
                <a:extLst>
                  <a:ext uri="{FF2B5EF4-FFF2-40B4-BE49-F238E27FC236}">
                    <a16:creationId xmlns:a16="http://schemas.microsoft.com/office/drawing/2014/main" id="{615D34F5-CB57-8444-BAA2-A32B2D772E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" y="687805"/>
                <a:ext cx="579644" cy="1341739"/>
              </a:xfrm>
              <a:custGeom>
                <a:avLst/>
                <a:gdLst>
                  <a:gd name="T0" fmla="*/ 1981 w 1981"/>
                  <a:gd name="T1" fmla="*/ 1303 h 1303"/>
                  <a:gd name="T2" fmla="*/ 0 w 1981"/>
                  <a:gd name="T3" fmla="*/ 1125 h 1303"/>
                  <a:gd name="T4" fmla="*/ 0 w 1981"/>
                  <a:gd name="T5" fmla="*/ 0 h 1303"/>
                  <a:gd name="T6" fmla="*/ 1981 w 1981"/>
                  <a:gd name="T7" fmla="*/ 89 h 1303"/>
                  <a:gd name="T8" fmla="*/ 1981 w 1981"/>
                  <a:gd name="T9" fmla="*/ 1303 h 1303"/>
                  <a:gd name="connsiteX0" fmla="*/ 10000 w 10000"/>
                  <a:gd name="connsiteY0" fmla="*/ 10181 h 10181"/>
                  <a:gd name="connsiteX1" fmla="*/ 0 w 10000"/>
                  <a:gd name="connsiteY1" fmla="*/ 8634 h 10181"/>
                  <a:gd name="connsiteX2" fmla="*/ 0 w 10000"/>
                  <a:gd name="connsiteY2" fmla="*/ 0 h 10181"/>
                  <a:gd name="connsiteX3" fmla="*/ 10000 w 10000"/>
                  <a:gd name="connsiteY3" fmla="*/ 683 h 10181"/>
                  <a:gd name="connsiteX4" fmla="*/ 10000 w 10000"/>
                  <a:gd name="connsiteY4" fmla="*/ 10181 h 10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181">
                    <a:moveTo>
                      <a:pt x="10000" y="10181"/>
                    </a:moveTo>
                    <a:lnTo>
                      <a:pt x="0" y="8634"/>
                    </a:lnTo>
                    <a:lnTo>
                      <a:pt x="0" y="0"/>
                    </a:lnTo>
                    <a:lnTo>
                      <a:pt x="10000" y="683"/>
                    </a:lnTo>
                    <a:lnTo>
                      <a:pt x="10000" y="10181"/>
                    </a:ln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976D34C-B690-7042-9E4F-5D4195CF1755}"/>
                </a:ext>
              </a:extLst>
            </p:cNvPr>
            <p:cNvSpPr/>
            <p:nvPr/>
          </p:nvSpPr>
          <p:spPr>
            <a:xfrm>
              <a:off x="2501900" y="640330"/>
              <a:ext cx="6190340" cy="603348"/>
            </a:xfrm>
            <a:prstGeom prst="rect">
              <a:avLst/>
            </a:prstGeom>
            <a:solidFill>
              <a:srgbClr val="7D7D7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BB863B1C-DCA8-7F44-B88B-E912E2F5C3AF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2116937" y="640330"/>
            <a:ext cx="5617972" cy="580198"/>
          </a:xfrm>
          <a:prstGeom prst="rect">
            <a:avLst/>
          </a:prstGeom>
        </p:spPr>
        <p:txBody>
          <a:bodyPr lIns="0" tIns="0" rIns="72000" bIns="0"/>
          <a:lstStyle>
            <a:lvl1pPr marL="0" indent="0" algn="r">
              <a:buNone/>
              <a:defRPr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None/>
              <a:defRPr sz="1400" i="1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0" indent="0">
              <a:buFontTx/>
              <a:buNone/>
              <a:defRPr sz="1200" b="1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0" indent="0"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0" indent="0">
              <a:buNone/>
              <a:defRPr sz="900" i="1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 algn="ctr"/>
            <a:r>
              <a:rPr lang="fr-FR" sz="2800" dirty="0"/>
              <a:t>Introduction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90AED64D-C990-4A40-A841-F90563151F39}"/>
              </a:ext>
            </a:extLst>
          </p:cNvPr>
          <p:cNvSpPr txBox="1"/>
          <p:nvPr/>
        </p:nvSpPr>
        <p:spPr>
          <a:xfrm>
            <a:off x="4195195" y="372708"/>
            <a:ext cx="44970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00" dirty="0">
                <a:latin typeface="Calibri" panose="020F0502020204030204" pitchFamily="34" charset="0"/>
                <a:cs typeface="Calibri" panose="020F0502020204030204" pitchFamily="34" charset="0"/>
              </a:rPr>
              <a:t>Crésol – Journées de Spectroscopie Moléculaire – Grenoble – 10-12 mars 2024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3C267AE-1409-4CCA-8B4C-34E994AB7023}"/>
              </a:ext>
            </a:extLst>
          </p:cNvPr>
          <p:cNvSpPr txBox="1"/>
          <p:nvPr/>
        </p:nvSpPr>
        <p:spPr>
          <a:xfrm>
            <a:off x="228600" y="6126480"/>
            <a:ext cx="6986016" cy="5303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8" name="AutoShape 2" descr="~ (416×267)">
            <a:extLst>
              <a:ext uri="{FF2B5EF4-FFF2-40B4-BE49-F238E27FC236}">
                <a16:creationId xmlns:a16="http://schemas.microsoft.com/office/drawing/2014/main" id="{CB055569-694A-48E7-A66E-A31F578B1A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599" y="3276599"/>
            <a:ext cx="3315309" cy="331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B196C2A-4290-41E6-8825-E32263D38680}"/>
              </a:ext>
            </a:extLst>
          </p:cNvPr>
          <p:cNvSpPr txBox="1"/>
          <p:nvPr/>
        </p:nvSpPr>
        <p:spPr>
          <a:xfrm>
            <a:off x="492098" y="1721256"/>
            <a:ext cx="3861071" cy="107721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fr-FR" sz="1600" b="1" dirty="0" err="1">
                <a:solidFill>
                  <a:srgbClr val="C00000"/>
                </a:solidFill>
                <a:latin typeface="+mj-lt"/>
              </a:rPr>
              <a:t>Definition</a:t>
            </a:r>
            <a:r>
              <a:rPr lang="fr-FR" sz="1600" b="1" dirty="0">
                <a:solidFill>
                  <a:srgbClr val="C00000"/>
                </a:solidFill>
                <a:latin typeface="+mj-lt"/>
              </a:rPr>
              <a:t>:</a:t>
            </a:r>
          </a:p>
          <a:p>
            <a:endParaRPr lang="fr-FR" sz="1600" dirty="0">
              <a:solidFill>
                <a:srgbClr val="C00000"/>
              </a:solidFill>
              <a:latin typeface="+mj-lt"/>
            </a:endParaRPr>
          </a:p>
          <a:p>
            <a:r>
              <a:rPr lang="en-US" sz="1600" dirty="0">
                <a:solidFill>
                  <a:srgbClr val="000000"/>
                </a:solidFill>
                <a:latin typeface="+mj-lt"/>
              </a:rPr>
              <a:t>Molecules in the gaseous phase of the atmosphere</a:t>
            </a:r>
          </a:p>
        </p:txBody>
      </p:sp>
    </p:spTree>
    <p:extLst>
      <p:ext uri="{BB962C8B-B14F-4D97-AF65-F5344CB8AC3E}">
        <p14:creationId xmlns:p14="http://schemas.microsoft.com/office/powerpoint/2010/main" val="34113389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e 22">
            <a:extLst>
              <a:ext uri="{FF2B5EF4-FFF2-40B4-BE49-F238E27FC236}">
                <a16:creationId xmlns:a16="http://schemas.microsoft.com/office/drawing/2014/main" id="{EC032A67-6C71-C340-B224-2DB916C9AF7F}"/>
              </a:ext>
            </a:extLst>
          </p:cNvPr>
          <p:cNvGrpSpPr/>
          <p:nvPr/>
        </p:nvGrpSpPr>
        <p:grpSpPr>
          <a:xfrm>
            <a:off x="2514600" y="640330"/>
            <a:ext cx="6177640" cy="808060"/>
            <a:chOff x="2501900" y="640330"/>
            <a:chExt cx="6190340" cy="808060"/>
          </a:xfrm>
          <a:effectLst>
            <a:outerShdw blurRad="101600" algn="ctr" rotWithShape="0">
              <a:srgbClr val="7D7D7D">
                <a:alpha val="44000"/>
              </a:srgbClr>
            </a:outerShdw>
          </a:effectLst>
        </p:grpSpPr>
        <p:grpSp>
          <p:nvGrpSpPr>
            <p:cNvPr id="16" name="Group 26">
              <a:extLst>
                <a:ext uri="{FF2B5EF4-FFF2-40B4-BE49-F238E27FC236}">
                  <a16:creationId xmlns:a16="http://schemas.microsoft.com/office/drawing/2014/main" id="{CAF8D0FF-ABC4-A645-BEFC-E505A6E9E541}"/>
                </a:ext>
              </a:extLst>
            </p:cNvPr>
            <p:cNvGrpSpPr/>
            <p:nvPr/>
          </p:nvGrpSpPr>
          <p:grpSpPr>
            <a:xfrm flipH="1">
              <a:off x="8194797" y="736622"/>
              <a:ext cx="497443" cy="711768"/>
              <a:chOff x="-1" y="687805"/>
              <a:chExt cx="579644" cy="1612996"/>
            </a:xfrm>
          </p:grpSpPr>
          <p:sp>
            <p:nvSpPr>
              <p:cNvPr id="17" name="Freeform 40">
                <a:extLst>
                  <a:ext uri="{FF2B5EF4-FFF2-40B4-BE49-F238E27FC236}">
                    <a16:creationId xmlns:a16="http://schemas.microsoft.com/office/drawing/2014/main" id="{33A94425-756C-5E4D-AC91-F50C5D24BD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282" y="1124405"/>
                <a:ext cx="413361" cy="1176396"/>
              </a:xfrm>
              <a:custGeom>
                <a:avLst/>
                <a:gdLst>
                  <a:gd name="T0" fmla="*/ 1414 w 1414"/>
                  <a:gd name="T1" fmla="*/ 901 h 1164"/>
                  <a:gd name="T2" fmla="*/ 0 w 1414"/>
                  <a:gd name="T3" fmla="*/ 1164 h 1164"/>
                  <a:gd name="T4" fmla="*/ 0 w 1414"/>
                  <a:gd name="T5" fmla="*/ 0 h 1164"/>
                  <a:gd name="T6" fmla="*/ 1414 w 1414"/>
                  <a:gd name="T7" fmla="*/ 351 h 1164"/>
                  <a:gd name="T8" fmla="*/ 1414 w 1414"/>
                  <a:gd name="T9" fmla="*/ 901 h 1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4" h="1164">
                    <a:moveTo>
                      <a:pt x="1414" y="901"/>
                    </a:moveTo>
                    <a:lnTo>
                      <a:pt x="0" y="1164"/>
                    </a:lnTo>
                    <a:lnTo>
                      <a:pt x="0" y="0"/>
                    </a:lnTo>
                    <a:lnTo>
                      <a:pt x="1414" y="351"/>
                    </a:lnTo>
                    <a:lnTo>
                      <a:pt x="1414" y="901"/>
                    </a:lnTo>
                    <a:close/>
                  </a:path>
                </a:pathLst>
              </a:custGeom>
              <a:solidFill>
                <a:srgbClr val="7D7D7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" name="Freeform 41">
                <a:extLst>
                  <a:ext uri="{FF2B5EF4-FFF2-40B4-BE49-F238E27FC236}">
                    <a16:creationId xmlns:a16="http://schemas.microsoft.com/office/drawing/2014/main" id="{35FD49EC-1B80-4541-BCED-193A72821A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" y="687805"/>
                <a:ext cx="579644" cy="1341739"/>
              </a:xfrm>
              <a:custGeom>
                <a:avLst/>
                <a:gdLst>
                  <a:gd name="T0" fmla="*/ 1981 w 1981"/>
                  <a:gd name="T1" fmla="*/ 1303 h 1303"/>
                  <a:gd name="T2" fmla="*/ 0 w 1981"/>
                  <a:gd name="T3" fmla="*/ 1125 h 1303"/>
                  <a:gd name="T4" fmla="*/ 0 w 1981"/>
                  <a:gd name="T5" fmla="*/ 0 h 1303"/>
                  <a:gd name="T6" fmla="*/ 1981 w 1981"/>
                  <a:gd name="T7" fmla="*/ 89 h 1303"/>
                  <a:gd name="T8" fmla="*/ 1981 w 1981"/>
                  <a:gd name="T9" fmla="*/ 1303 h 1303"/>
                  <a:gd name="connsiteX0" fmla="*/ 10000 w 10000"/>
                  <a:gd name="connsiteY0" fmla="*/ 10181 h 10181"/>
                  <a:gd name="connsiteX1" fmla="*/ 0 w 10000"/>
                  <a:gd name="connsiteY1" fmla="*/ 8634 h 10181"/>
                  <a:gd name="connsiteX2" fmla="*/ 0 w 10000"/>
                  <a:gd name="connsiteY2" fmla="*/ 0 h 10181"/>
                  <a:gd name="connsiteX3" fmla="*/ 10000 w 10000"/>
                  <a:gd name="connsiteY3" fmla="*/ 683 h 10181"/>
                  <a:gd name="connsiteX4" fmla="*/ 10000 w 10000"/>
                  <a:gd name="connsiteY4" fmla="*/ 10181 h 10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181">
                    <a:moveTo>
                      <a:pt x="10000" y="10181"/>
                    </a:moveTo>
                    <a:lnTo>
                      <a:pt x="0" y="8634"/>
                    </a:lnTo>
                    <a:lnTo>
                      <a:pt x="0" y="0"/>
                    </a:lnTo>
                    <a:lnTo>
                      <a:pt x="10000" y="683"/>
                    </a:lnTo>
                    <a:lnTo>
                      <a:pt x="10000" y="10181"/>
                    </a:ln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2F51970-762B-F24A-B86F-EC954369FAE6}"/>
                </a:ext>
              </a:extLst>
            </p:cNvPr>
            <p:cNvSpPr/>
            <p:nvPr/>
          </p:nvSpPr>
          <p:spPr>
            <a:xfrm>
              <a:off x="2501900" y="640330"/>
              <a:ext cx="6190340" cy="603348"/>
            </a:xfrm>
            <a:prstGeom prst="rect">
              <a:avLst/>
            </a:prstGeom>
            <a:solidFill>
              <a:srgbClr val="7D7D7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DE4159E-4559-BD4C-A736-9479A701A1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31628" y="1188835"/>
            <a:ext cx="6560459" cy="1271692"/>
          </a:xfrm>
        </p:spPr>
        <p:txBody>
          <a:bodyPr anchor="ctr"/>
          <a:lstStyle/>
          <a:p>
            <a:pPr algn="ctr"/>
            <a:r>
              <a:rPr lang="fr-FR" sz="1800" dirty="0">
                <a:solidFill>
                  <a:srgbClr val="217296"/>
                </a:solidFill>
              </a:rPr>
              <a:t>Our </a:t>
            </a:r>
            <a:r>
              <a:rPr lang="fr-FR" sz="1800" dirty="0" err="1">
                <a:solidFill>
                  <a:srgbClr val="217296"/>
                </a:solidFill>
              </a:rPr>
              <a:t>premilinary</a:t>
            </a:r>
            <a:r>
              <a:rPr lang="fr-FR" sz="1800" dirty="0">
                <a:solidFill>
                  <a:srgbClr val="217296"/>
                </a:solidFill>
              </a:rPr>
              <a:t> </a:t>
            </a:r>
            <a:r>
              <a:rPr lang="fr-FR" sz="1800" dirty="0" err="1">
                <a:solidFill>
                  <a:srgbClr val="217296"/>
                </a:solidFill>
              </a:rPr>
              <a:t>results</a:t>
            </a:r>
            <a:r>
              <a:rPr lang="fr-FR" sz="1800" dirty="0">
                <a:solidFill>
                  <a:srgbClr val="217296"/>
                </a:solidFill>
              </a:rPr>
              <a:t> (</a:t>
            </a:r>
            <a:r>
              <a:rPr lang="fr-FR" sz="1800" dirty="0" err="1">
                <a:solidFill>
                  <a:srgbClr val="217296"/>
                </a:solidFill>
              </a:rPr>
              <a:t>semi-rigid</a:t>
            </a:r>
            <a:r>
              <a:rPr lang="fr-FR" sz="1800" dirty="0">
                <a:solidFill>
                  <a:srgbClr val="217296"/>
                </a:solidFill>
              </a:rPr>
              <a:t>) : </a:t>
            </a:r>
            <a:r>
              <a:rPr lang="fr-FR" sz="1800" b="1" dirty="0">
                <a:solidFill>
                  <a:srgbClr val="217296"/>
                </a:solidFill>
              </a:rPr>
              <a:t>tunneling </a:t>
            </a:r>
            <a:r>
              <a:rPr lang="fr-FR" sz="1800" b="1" dirty="0" err="1">
                <a:solidFill>
                  <a:srgbClr val="217296"/>
                </a:solidFill>
              </a:rPr>
              <a:t>splitting</a:t>
            </a:r>
            <a:endParaRPr lang="fr-FR" sz="1800" b="1" dirty="0">
              <a:solidFill>
                <a:srgbClr val="217296"/>
              </a:solidFill>
            </a:endParaRPr>
          </a:p>
          <a:p>
            <a:pPr marL="285750" indent="-285750">
              <a:buFontTx/>
              <a:buChar char="-"/>
            </a:pPr>
            <a:endParaRPr lang="fr-FR" sz="1600" b="1" dirty="0"/>
          </a:p>
          <a:p>
            <a:endParaRPr lang="fr-FR" sz="1400" dirty="0"/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DE906A70-522D-8C45-BA08-30F1EC4430D6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799471" y="656312"/>
            <a:ext cx="8024774" cy="580198"/>
          </a:xfrm>
          <a:prstGeom prst="rect">
            <a:avLst/>
          </a:prstGeom>
        </p:spPr>
        <p:txBody>
          <a:bodyPr lIns="0" tIns="0" rIns="72000" bIns="0"/>
          <a:lstStyle>
            <a:lvl1pPr marL="0" indent="0" algn="r">
              <a:buNone/>
              <a:defRPr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None/>
              <a:defRPr sz="1400" i="1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0" indent="0">
              <a:buFontTx/>
              <a:buNone/>
              <a:defRPr sz="1200" b="1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0" indent="0"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0" indent="0">
              <a:buNone/>
              <a:defRPr sz="900" i="1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 algn="ctr"/>
            <a:r>
              <a:rPr lang="fr-FR" sz="2800" dirty="0"/>
              <a:t>1. Ortho-</a:t>
            </a:r>
            <a:r>
              <a:rPr lang="fr-FR" sz="2800" dirty="0" err="1"/>
              <a:t>cresol</a:t>
            </a:r>
            <a:endParaRPr lang="fr-FR" sz="280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4C9B3DC-9751-004F-B195-BBF28F10A490}"/>
              </a:ext>
            </a:extLst>
          </p:cNvPr>
          <p:cNvSpPr txBox="1"/>
          <p:nvPr/>
        </p:nvSpPr>
        <p:spPr>
          <a:xfrm>
            <a:off x="3503981" y="393708"/>
            <a:ext cx="5195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00" dirty="0">
                <a:latin typeface="Calibri" panose="020F0502020204030204" pitchFamily="34" charset="0"/>
                <a:cs typeface="Calibri" panose="020F0502020204030204" pitchFamily="34" charset="0"/>
              </a:rPr>
              <a:t>Crésol – Journées de Spectroscopie Moléculaire – Grenoble – 10-12 mars 2024</a:t>
            </a:r>
          </a:p>
          <a:p>
            <a:pPr algn="r"/>
            <a:endParaRPr lang="fr-FR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A88AC49F-D316-4068-A777-7FAA2B2C59FC}"/>
              </a:ext>
            </a:extLst>
          </p:cNvPr>
          <p:cNvSpPr txBox="1"/>
          <p:nvPr/>
        </p:nvSpPr>
        <p:spPr>
          <a:xfrm>
            <a:off x="224028" y="6106462"/>
            <a:ext cx="6986016" cy="5303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55ED8976-AD48-4FB7-B464-3E4DE37E48FC}"/>
                  </a:ext>
                </a:extLst>
              </p:cNvPr>
              <p:cNvSpPr txBox="1"/>
              <p:nvPr/>
            </p:nvSpPr>
            <p:spPr>
              <a:xfrm>
                <a:off x="4572000" y="6150510"/>
                <a:ext cx="4193153" cy="969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050" dirty="0">
                    <a:solidFill>
                      <a:srgbClr val="000000"/>
                    </a:solidFill>
                  </a:rPr>
                  <a:t>Transitions </a:t>
                </a:r>
                <a:r>
                  <a:rPr lang="fr-FR" sz="1050" dirty="0" err="1">
                    <a:solidFill>
                      <a:srgbClr val="000000"/>
                    </a:solidFill>
                  </a:rPr>
                  <a:t>from</a:t>
                </a:r>
                <a:r>
                  <a:rPr lang="fr-FR" sz="1050" dirty="0">
                    <a:solidFill>
                      <a:srgbClr val="000000"/>
                    </a:solidFill>
                  </a:rPr>
                  <a:t> </a:t>
                </a:r>
                <a:r>
                  <a:rPr lang="fr-FR" sz="1050" b="1" i="1" dirty="0">
                    <a:solidFill>
                      <a:srgbClr val="000000"/>
                    </a:solidFill>
                  </a:rPr>
                  <a:t>J</a:t>
                </a:r>
                <a:r>
                  <a:rPr lang="fr-FR" sz="1050" b="1" dirty="0">
                    <a:solidFill>
                      <a:srgbClr val="000000"/>
                    </a:solidFill>
                  </a:rPr>
                  <a:t>= 52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05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fr-FR" sz="1050" b="1" i="1" dirty="0">
                            <a:solidFill>
                              <a:srgbClr val="000000"/>
                            </a:solidFill>
                          </a:rPr>
                          <m:t>K</m:t>
                        </m:r>
                      </m:e>
                      <m:sub>
                        <m:r>
                          <a:rPr lang="fr-FR" sz="105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  <m:r>
                      <a:rPr lang="fr-FR" sz="105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05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fr-FR" sz="105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fr-FR" sz="1050" b="1" i="1" dirty="0">
                  <a:solidFill>
                    <a:srgbClr val="000000"/>
                  </a:solidFill>
                </a:endParaRPr>
              </a:p>
              <a:p>
                <a:pPr algn="ctr"/>
                <a:r>
                  <a:rPr lang="fr-FR" sz="1050" dirty="0">
                    <a:solidFill>
                      <a:srgbClr val="000000"/>
                    </a:solidFill>
                  </a:rPr>
                  <a:t>to </a:t>
                </a:r>
                <a:r>
                  <a:rPr lang="fr-FR" sz="1050" b="1" i="1" dirty="0">
                    <a:solidFill>
                      <a:srgbClr val="000000"/>
                    </a:solidFill>
                  </a:rPr>
                  <a:t>J</a:t>
                </a:r>
                <a:r>
                  <a:rPr lang="fr-FR" sz="1050" b="1" dirty="0">
                    <a:solidFill>
                      <a:srgbClr val="000000"/>
                    </a:solidFill>
                  </a:rPr>
                  <a:t>= 67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05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fr-FR" sz="1050" b="1" i="1" dirty="0">
                            <a:solidFill>
                              <a:srgbClr val="000000"/>
                            </a:solidFill>
                          </a:rPr>
                          <m:t>K</m:t>
                        </m:r>
                      </m:e>
                      <m:sub>
                        <m:r>
                          <a:rPr lang="fr-FR" sz="105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  <m:r>
                      <a:rPr lang="fr-FR" sz="105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05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fr-FR" sz="1050" b="1" i="1" dirty="0">
                    <a:solidFill>
                      <a:srgbClr val="000000"/>
                    </a:solidFill>
                  </a:rPr>
                  <a:t> </a:t>
                </a:r>
              </a:p>
              <a:p>
                <a:pPr algn="ctr"/>
                <a:r>
                  <a:rPr lang="fr-FR" sz="1800" b="1" i="1" dirty="0">
                    <a:solidFill>
                      <a:srgbClr val="000000"/>
                    </a:solidFill>
                  </a:rPr>
                  <a:t> </a:t>
                </a:r>
              </a:p>
              <a:p>
                <a:pPr algn="ctr"/>
                <a:r>
                  <a:rPr lang="fr-FR" dirty="0"/>
                  <a:t>  </a:t>
                </a:r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55ED8976-AD48-4FB7-B464-3E4DE37E48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6150510"/>
                <a:ext cx="4193153" cy="9694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ED190802-804E-4B8F-AD7F-3493D947F344}"/>
                  </a:ext>
                </a:extLst>
              </p:cNvPr>
              <p:cNvSpPr txBox="1"/>
              <p:nvPr/>
            </p:nvSpPr>
            <p:spPr>
              <a:xfrm>
                <a:off x="596988" y="6211404"/>
                <a:ext cx="3514343" cy="692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050" dirty="0">
                    <a:solidFill>
                      <a:srgbClr val="000000"/>
                    </a:solidFill>
                  </a:rPr>
                  <a:t>Transitions </a:t>
                </a:r>
                <a:r>
                  <a:rPr lang="fr-FR" sz="1050" dirty="0" err="1">
                    <a:solidFill>
                      <a:srgbClr val="000000"/>
                    </a:solidFill>
                  </a:rPr>
                  <a:t>from</a:t>
                </a:r>
                <a:r>
                  <a:rPr lang="fr-FR" sz="1050" dirty="0">
                    <a:solidFill>
                      <a:srgbClr val="000000"/>
                    </a:solidFill>
                  </a:rPr>
                  <a:t> </a:t>
                </a:r>
                <a:r>
                  <a:rPr lang="fr-FR" sz="1050" b="1" i="1" dirty="0">
                    <a:solidFill>
                      <a:srgbClr val="000000"/>
                    </a:solidFill>
                  </a:rPr>
                  <a:t>J</a:t>
                </a:r>
                <a:r>
                  <a:rPr lang="fr-FR" sz="1050" b="1" dirty="0">
                    <a:solidFill>
                      <a:srgbClr val="000000"/>
                    </a:solidFill>
                  </a:rPr>
                  <a:t>= 59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05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fr-FR" sz="1050" b="1" i="1" dirty="0">
                            <a:solidFill>
                              <a:srgbClr val="000000"/>
                            </a:solidFill>
                          </a:rPr>
                          <m:t>K</m:t>
                        </m:r>
                      </m:e>
                      <m:sub>
                        <m:r>
                          <a:rPr lang="fr-FR" sz="105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  <m:r>
                      <a:rPr lang="fr-FR" sz="105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05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fr-FR" sz="105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fr-FR" sz="1050" b="1" i="1" dirty="0">
                  <a:solidFill>
                    <a:srgbClr val="000000"/>
                  </a:solidFill>
                </a:endParaRPr>
              </a:p>
              <a:p>
                <a:pPr algn="ctr"/>
                <a:r>
                  <a:rPr lang="fr-FR" sz="1050" dirty="0">
                    <a:solidFill>
                      <a:srgbClr val="000000"/>
                    </a:solidFill>
                  </a:rPr>
                  <a:t>to </a:t>
                </a:r>
                <a:r>
                  <a:rPr lang="fr-FR" sz="1050" b="1" i="1" dirty="0">
                    <a:solidFill>
                      <a:srgbClr val="000000"/>
                    </a:solidFill>
                  </a:rPr>
                  <a:t>J</a:t>
                </a:r>
                <a:r>
                  <a:rPr lang="fr-FR" sz="1050" b="1" dirty="0">
                    <a:solidFill>
                      <a:srgbClr val="000000"/>
                    </a:solidFill>
                  </a:rPr>
                  <a:t>= 64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05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fr-FR" sz="1050" b="1" i="1" dirty="0">
                            <a:solidFill>
                              <a:srgbClr val="000000"/>
                            </a:solidFill>
                          </a:rPr>
                          <m:t>K</m:t>
                        </m:r>
                      </m:e>
                      <m:sub>
                        <m:r>
                          <a:rPr lang="fr-FR" sz="105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  <m:r>
                      <a:rPr lang="fr-FR" sz="105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05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fr-FR" sz="1050" b="1" i="1" dirty="0">
                    <a:solidFill>
                      <a:srgbClr val="000000"/>
                    </a:solidFill>
                  </a:rPr>
                  <a:t> </a:t>
                </a:r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ED190802-804E-4B8F-AD7F-3493D947F3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988" y="6211404"/>
                <a:ext cx="3514343" cy="6924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 4">
            <a:extLst>
              <a:ext uri="{FF2B5EF4-FFF2-40B4-BE49-F238E27FC236}">
                <a16:creationId xmlns:a16="http://schemas.microsoft.com/office/drawing/2014/main" id="{D3B970E3-E219-4BA1-B935-01BD4AC09ED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6" t="2881" r="2072" b="2881"/>
          <a:stretch/>
        </p:blipFill>
        <p:spPr>
          <a:xfrm>
            <a:off x="485737" y="2828731"/>
            <a:ext cx="3736847" cy="332177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0A3E055-4898-4B62-B805-28207F6F577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" t="2574"/>
          <a:stretch/>
        </p:blipFill>
        <p:spPr>
          <a:xfrm>
            <a:off x="4572000" y="2906237"/>
            <a:ext cx="4396142" cy="319342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37D331B-DD7B-464D-AEA6-732FC3FB947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8080CC"/>
              </a:clrFrom>
              <a:clrTo>
                <a:srgbClr val="8080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551" y="1316820"/>
            <a:ext cx="3503981" cy="165649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0636D14-CE6E-43AF-BC1B-22326093530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8080CC"/>
              </a:clrFrom>
              <a:clrTo>
                <a:srgbClr val="8080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659" y="1232616"/>
            <a:ext cx="3460573" cy="1635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3301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e 22">
            <a:extLst>
              <a:ext uri="{FF2B5EF4-FFF2-40B4-BE49-F238E27FC236}">
                <a16:creationId xmlns:a16="http://schemas.microsoft.com/office/drawing/2014/main" id="{EC032A67-6C71-C340-B224-2DB916C9AF7F}"/>
              </a:ext>
            </a:extLst>
          </p:cNvPr>
          <p:cNvGrpSpPr/>
          <p:nvPr/>
        </p:nvGrpSpPr>
        <p:grpSpPr>
          <a:xfrm>
            <a:off x="2514600" y="640330"/>
            <a:ext cx="6177640" cy="808060"/>
            <a:chOff x="2501900" y="640330"/>
            <a:chExt cx="6190340" cy="808060"/>
          </a:xfrm>
          <a:effectLst>
            <a:outerShdw blurRad="101600" algn="ctr" rotWithShape="0">
              <a:srgbClr val="7D7D7D">
                <a:alpha val="44000"/>
              </a:srgbClr>
            </a:outerShdw>
          </a:effectLst>
        </p:grpSpPr>
        <p:grpSp>
          <p:nvGrpSpPr>
            <p:cNvPr id="16" name="Group 26">
              <a:extLst>
                <a:ext uri="{FF2B5EF4-FFF2-40B4-BE49-F238E27FC236}">
                  <a16:creationId xmlns:a16="http://schemas.microsoft.com/office/drawing/2014/main" id="{CAF8D0FF-ABC4-A645-BEFC-E505A6E9E541}"/>
                </a:ext>
              </a:extLst>
            </p:cNvPr>
            <p:cNvGrpSpPr/>
            <p:nvPr/>
          </p:nvGrpSpPr>
          <p:grpSpPr>
            <a:xfrm flipH="1">
              <a:off x="8194797" y="736622"/>
              <a:ext cx="497443" cy="711768"/>
              <a:chOff x="-1" y="687805"/>
              <a:chExt cx="579644" cy="1612996"/>
            </a:xfrm>
          </p:grpSpPr>
          <p:sp>
            <p:nvSpPr>
              <p:cNvPr id="17" name="Freeform 40">
                <a:extLst>
                  <a:ext uri="{FF2B5EF4-FFF2-40B4-BE49-F238E27FC236}">
                    <a16:creationId xmlns:a16="http://schemas.microsoft.com/office/drawing/2014/main" id="{33A94425-756C-5E4D-AC91-F50C5D24BD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282" y="1124405"/>
                <a:ext cx="413361" cy="1176396"/>
              </a:xfrm>
              <a:custGeom>
                <a:avLst/>
                <a:gdLst>
                  <a:gd name="T0" fmla="*/ 1414 w 1414"/>
                  <a:gd name="T1" fmla="*/ 901 h 1164"/>
                  <a:gd name="T2" fmla="*/ 0 w 1414"/>
                  <a:gd name="T3" fmla="*/ 1164 h 1164"/>
                  <a:gd name="T4" fmla="*/ 0 w 1414"/>
                  <a:gd name="T5" fmla="*/ 0 h 1164"/>
                  <a:gd name="T6" fmla="*/ 1414 w 1414"/>
                  <a:gd name="T7" fmla="*/ 351 h 1164"/>
                  <a:gd name="T8" fmla="*/ 1414 w 1414"/>
                  <a:gd name="T9" fmla="*/ 901 h 1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4" h="1164">
                    <a:moveTo>
                      <a:pt x="1414" y="901"/>
                    </a:moveTo>
                    <a:lnTo>
                      <a:pt x="0" y="1164"/>
                    </a:lnTo>
                    <a:lnTo>
                      <a:pt x="0" y="0"/>
                    </a:lnTo>
                    <a:lnTo>
                      <a:pt x="1414" y="351"/>
                    </a:lnTo>
                    <a:lnTo>
                      <a:pt x="1414" y="901"/>
                    </a:lnTo>
                    <a:close/>
                  </a:path>
                </a:pathLst>
              </a:custGeom>
              <a:solidFill>
                <a:srgbClr val="7D7D7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" name="Freeform 41">
                <a:extLst>
                  <a:ext uri="{FF2B5EF4-FFF2-40B4-BE49-F238E27FC236}">
                    <a16:creationId xmlns:a16="http://schemas.microsoft.com/office/drawing/2014/main" id="{35FD49EC-1B80-4541-BCED-193A72821A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" y="687805"/>
                <a:ext cx="579644" cy="1341739"/>
              </a:xfrm>
              <a:custGeom>
                <a:avLst/>
                <a:gdLst>
                  <a:gd name="T0" fmla="*/ 1981 w 1981"/>
                  <a:gd name="T1" fmla="*/ 1303 h 1303"/>
                  <a:gd name="T2" fmla="*/ 0 w 1981"/>
                  <a:gd name="T3" fmla="*/ 1125 h 1303"/>
                  <a:gd name="T4" fmla="*/ 0 w 1981"/>
                  <a:gd name="T5" fmla="*/ 0 h 1303"/>
                  <a:gd name="T6" fmla="*/ 1981 w 1981"/>
                  <a:gd name="T7" fmla="*/ 89 h 1303"/>
                  <a:gd name="T8" fmla="*/ 1981 w 1981"/>
                  <a:gd name="T9" fmla="*/ 1303 h 1303"/>
                  <a:gd name="connsiteX0" fmla="*/ 10000 w 10000"/>
                  <a:gd name="connsiteY0" fmla="*/ 10181 h 10181"/>
                  <a:gd name="connsiteX1" fmla="*/ 0 w 10000"/>
                  <a:gd name="connsiteY1" fmla="*/ 8634 h 10181"/>
                  <a:gd name="connsiteX2" fmla="*/ 0 w 10000"/>
                  <a:gd name="connsiteY2" fmla="*/ 0 h 10181"/>
                  <a:gd name="connsiteX3" fmla="*/ 10000 w 10000"/>
                  <a:gd name="connsiteY3" fmla="*/ 683 h 10181"/>
                  <a:gd name="connsiteX4" fmla="*/ 10000 w 10000"/>
                  <a:gd name="connsiteY4" fmla="*/ 10181 h 10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181">
                    <a:moveTo>
                      <a:pt x="10000" y="10181"/>
                    </a:moveTo>
                    <a:lnTo>
                      <a:pt x="0" y="8634"/>
                    </a:lnTo>
                    <a:lnTo>
                      <a:pt x="0" y="0"/>
                    </a:lnTo>
                    <a:lnTo>
                      <a:pt x="10000" y="683"/>
                    </a:lnTo>
                    <a:lnTo>
                      <a:pt x="10000" y="10181"/>
                    </a:ln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2F51970-762B-F24A-B86F-EC954369FAE6}"/>
                </a:ext>
              </a:extLst>
            </p:cNvPr>
            <p:cNvSpPr/>
            <p:nvPr/>
          </p:nvSpPr>
          <p:spPr>
            <a:xfrm>
              <a:off x="2501900" y="640330"/>
              <a:ext cx="6190340" cy="603348"/>
            </a:xfrm>
            <a:prstGeom prst="rect">
              <a:avLst/>
            </a:prstGeom>
            <a:solidFill>
              <a:srgbClr val="7D7D7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DE4159E-4559-BD4C-A736-9479A701A1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31628" y="1188835"/>
            <a:ext cx="6560459" cy="1271692"/>
          </a:xfrm>
        </p:spPr>
        <p:txBody>
          <a:bodyPr anchor="ctr"/>
          <a:lstStyle/>
          <a:p>
            <a:pPr algn="ctr"/>
            <a:r>
              <a:rPr lang="fr-FR" sz="1800" dirty="0">
                <a:solidFill>
                  <a:srgbClr val="217296"/>
                </a:solidFill>
              </a:rPr>
              <a:t>Our </a:t>
            </a:r>
            <a:r>
              <a:rPr lang="fr-FR" sz="1800" dirty="0" err="1">
                <a:solidFill>
                  <a:srgbClr val="217296"/>
                </a:solidFill>
              </a:rPr>
              <a:t>premilinary</a:t>
            </a:r>
            <a:r>
              <a:rPr lang="fr-FR" sz="1800" dirty="0">
                <a:solidFill>
                  <a:srgbClr val="217296"/>
                </a:solidFill>
              </a:rPr>
              <a:t> </a:t>
            </a:r>
            <a:r>
              <a:rPr lang="fr-FR" sz="1800" dirty="0" err="1">
                <a:solidFill>
                  <a:srgbClr val="217296"/>
                </a:solidFill>
              </a:rPr>
              <a:t>results</a:t>
            </a:r>
            <a:r>
              <a:rPr lang="fr-FR" sz="1800" dirty="0">
                <a:solidFill>
                  <a:srgbClr val="217296"/>
                </a:solidFill>
              </a:rPr>
              <a:t> (</a:t>
            </a:r>
            <a:r>
              <a:rPr lang="fr-FR" sz="1800" dirty="0" err="1">
                <a:solidFill>
                  <a:srgbClr val="217296"/>
                </a:solidFill>
              </a:rPr>
              <a:t>semi-rigid</a:t>
            </a:r>
            <a:r>
              <a:rPr lang="fr-FR" sz="1800" dirty="0">
                <a:solidFill>
                  <a:srgbClr val="217296"/>
                </a:solidFill>
              </a:rPr>
              <a:t>) : </a:t>
            </a:r>
            <a:r>
              <a:rPr lang="fr-FR" sz="1800" b="1" dirty="0">
                <a:solidFill>
                  <a:srgbClr val="217296"/>
                </a:solidFill>
              </a:rPr>
              <a:t>tunneling </a:t>
            </a:r>
            <a:r>
              <a:rPr lang="fr-FR" sz="1800" b="1" dirty="0" err="1">
                <a:solidFill>
                  <a:srgbClr val="217296"/>
                </a:solidFill>
              </a:rPr>
              <a:t>splitting</a:t>
            </a:r>
            <a:endParaRPr lang="fr-FR" sz="1800" b="1" dirty="0">
              <a:solidFill>
                <a:srgbClr val="217296"/>
              </a:solidFill>
            </a:endParaRPr>
          </a:p>
          <a:p>
            <a:pPr marL="285750" indent="-285750">
              <a:buFontTx/>
              <a:buChar char="-"/>
            </a:pPr>
            <a:endParaRPr lang="fr-FR" sz="1600" b="1" dirty="0"/>
          </a:p>
          <a:p>
            <a:endParaRPr lang="fr-FR" sz="1400" dirty="0"/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DE906A70-522D-8C45-BA08-30F1EC4430D6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799471" y="656312"/>
            <a:ext cx="8024774" cy="580198"/>
          </a:xfrm>
          <a:prstGeom prst="rect">
            <a:avLst/>
          </a:prstGeom>
        </p:spPr>
        <p:txBody>
          <a:bodyPr lIns="0" tIns="0" rIns="72000" bIns="0"/>
          <a:lstStyle>
            <a:lvl1pPr marL="0" indent="0" algn="r">
              <a:buNone/>
              <a:defRPr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None/>
              <a:defRPr sz="1400" i="1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0" indent="0">
              <a:buFontTx/>
              <a:buNone/>
              <a:defRPr sz="1200" b="1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0" indent="0"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0" indent="0">
              <a:buNone/>
              <a:defRPr sz="900" i="1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 algn="ctr"/>
            <a:r>
              <a:rPr lang="fr-FR" sz="2800" dirty="0"/>
              <a:t>1. Ortho-</a:t>
            </a:r>
            <a:r>
              <a:rPr lang="fr-FR" sz="2800" dirty="0" err="1"/>
              <a:t>cresol</a:t>
            </a:r>
            <a:endParaRPr lang="fr-FR" sz="280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4C9B3DC-9751-004F-B195-BBF28F10A490}"/>
              </a:ext>
            </a:extLst>
          </p:cNvPr>
          <p:cNvSpPr txBox="1"/>
          <p:nvPr/>
        </p:nvSpPr>
        <p:spPr>
          <a:xfrm>
            <a:off x="3503981" y="393708"/>
            <a:ext cx="5195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00" dirty="0">
                <a:latin typeface="Calibri" panose="020F0502020204030204" pitchFamily="34" charset="0"/>
                <a:cs typeface="Calibri" panose="020F0502020204030204" pitchFamily="34" charset="0"/>
              </a:rPr>
              <a:t>Crésol – Journées de Spectroscopie Moléculaire – Grenoble – 10-12 mars 2024</a:t>
            </a:r>
          </a:p>
          <a:p>
            <a:pPr algn="r"/>
            <a:endParaRPr lang="fr-FR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A88AC49F-D316-4068-A777-7FAA2B2C59FC}"/>
              </a:ext>
            </a:extLst>
          </p:cNvPr>
          <p:cNvSpPr txBox="1"/>
          <p:nvPr/>
        </p:nvSpPr>
        <p:spPr>
          <a:xfrm>
            <a:off x="224028" y="6106462"/>
            <a:ext cx="6986016" cy="5303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55ED8976-AD48-4FB7-B464-3E4DE37E48FC}"/>
                  </a:ext>
                </a:extLst>
              </p:cNvPr>
              <p:cNvSpPr txBox="1"/>
              <p:nvPr/>
            </p:nvSpPr>
            <p:spPr>
              <a:xfrm>
                <a:off x="4572000" y="6150510"/>
                <a:ext cx="4193153" cy="969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050" dirty="0">
                    <a:solidFill>
                      <a:srgbClr val="000000"/>
                    </a:solidFill>
                  </a:rPr>
                  <a:t>Transitions </a:t>
                </a:r>
                <a:r>
                  <a:rPr lang="fr-FR" sz="1050" dirty="0" err="1">
                    <a:solidFill>
                      <a:srgbClr val="000000"/>
                    </a:solidFill>
                  </a:rPr>
                  <a:t>from</a:t>
                </a:r>
                <a:r>
                  <a:rPr lang="fr-FR" sz="1050" dirty="0">
                    <a:solidFill>
                      <a:srgbClr val="000000"/>
                    </a:solidFill>
                  </a:rPr>
                  <a:t> </a:t>
                </a:r>
                <a:r>
                  <a:rPr lang="fr-FR" sz="1050" b="1" i="1" dirty="0">
                    <a:solidFill>
                      <a:srgbClr val="000000"/>
                    </a:solidFill>
                  </a:rPr>
                  <a:t>J</a:t>
                </a:r>
                <a:r>
                  <a:rPr lang="fr-FR" sz="1050" b="1" dirty="0">
                    <a:solidFill>
                      <a:srgbClr val="000000"/>
                    </a:solidFill>
                  </a:rPr>
                  <a:t>= 52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05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fr-FR" sz="1050" b="1" i="1" dirty="0">
                            <a:solidFill>
                              <a:srgbClr val="000000"/>
                            </a:solidFill>
                          </a:rPr>
                          <m:t>K</m:t>
                        </m:r>
                      </m:e>
                      <m:sub>
                        <m:r>
                          <a:rPr lang="fr-FR" sz="105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  <m:r>
                      <a:rPr lang="fr-FR" sz="105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05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fr-FR" sz="105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fr-FR" sz="1050" b="1" i="1" dirty="0">
                  <a:solidFill>
                    <a:srgbClr val="000000"/>
                  </a:solidFill>
                </a:endParaRPr>
              </a:p>
              <a:p>
                <a:pPr algn="ctr"/>
                <a:r>
                  <a:rPr lang="fr-FR" sz="1050" dirty="0">
                    <a:solidFill>
                      <a:srgbClr val="000000"/>
                    </a:solidFill>
                  </a:rPr>
                  <a:t>to </a:t>
                </a:r>
                <a:r>
                  <a:rPr lang="fr-FR" sz="1050" b="1" i="1" dirty="0">
                    <a:solidFill>
                      <a:srgbClr val="000000"/>
                    </a:solidFill>
                  </a:rPr>
                  <a:t>J</a:t>
                </a:r>
                <a:r>
                  <a:rPr lang="fr-FR" sz="1050" b="1" dirty="0">
                    <a:solidFill>
                      <a:srgbClr val="000000"/>
                    </a:solidFill>
                  </a:rPr>
                  <a:t>= 67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05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fr-FR" sz="1050" b="1" i="1" dirty="0">
                            <a:solidFill>
                              <a:srgbClr val="000000"/>
                            </a:solidFill>
                          </a:rPr>
                          <m:t>K</m:t>
                        </m:r>
                      </m:e>
                      <m:sub>
                        <m:r>
                          <a:rPr lang="fr-FR" sz="105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  <m:r>
                      <a:rPr lang="fr-FR" sz="105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05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fr-FR" sz="1050" b="1" i="1" dirty="0">
                    <a:solidFill>
                      <a:srgbClr val="000000"/>
                    </a:solidFill>
                  </a:rPr>
                  <a:t> </a:t>
                </a:r>
              </a:p>
              <a:p>
                <a:pPr algn="ctr"/>
                <a:r>
                  <a:rPr lang="fr-FR" sz="1800" b="1" i="1" dirty="0">
                    <a:solidFill>
                      <a:srgbClr val="000000"/>
                    </a:solidFill>
                  </a:rPr>
                  <a:t> </a:t>
                </a:r>
              </a:p>
              <a:p>
                <a:pPr algn="ctr"/>
                <a:r>
                  <a:rPr lang="fr-FR" dirty="0"/>
                  <a:t>  </a:t>
                </a:r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55ED8976-AD48-4FB7-B464-3E4DE37E48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6150510"/>
                <a:ext cx="4193153" cy="9694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ED190802-804E-4B8F-AD7F-3493D947F344}"/>
                  </a:ext>
                </a:extLst>
              </p:cNvPr>
              <p:cNvSpPr txBox="1"/>
              <p:nvPr/>
            </p:nvSpPr>
            <p:spPr>
              <a:xfrm>
                <a:off x="596988" y="6211404"/>
                <a:ext cx="3514343" cy="692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050" dirty="0">
                    <a:solidFill>
                      <a:srgbClr val="000000"/>
                    </a:solidFill>
                  </a:rPr>
                  <a:t>Transitions </a:t>
                </a:r>
                <a:r>
                  <a:rPr lang="fr-FR" sz="1050" dirty="0" err="1">
                    <a:solidFill>
                      <a:srgbClr val="000000"/>
                    </a:solidFill>
                  </a:rPr>
                  <a:t>from</a:t>
                </a:r>
                <a:r>
                  <a:rPr lang="fr-FR" sz="1050" dirty="0">
                    <a:solidFill>
                      <a:srgbClr val="000000"/>
                    </a:solidFill>
                  </a:rPr>
                  <a:t> </a:t>
                </a:r>
                <a:r>
                  <a:rPr lang="fr-FR" sz="1050" b="1" i="1" dirty="0">
                    <a:solidFill>
                      <a:srgbClr val="000000"/>
                    </a:solidFill>
                  </a:rPr>
                  <a:t>J</a:t>
                </a:r>
                <a:r>
                  <a:rPr lang="fr-FR" sz="1050" b="1" dirty="0">
                    <a:solidFill>
                      <a:srgbClr val="000000"/>
                    </a:solidFill>
                  </a:rPr>
                  <a:t>= 59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05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fr-FR" sz="1050" b="1" i="1" dirty="0">
                            <a:solidFill>
                              <a:srgbClr val="000000"/>
                            </a:solidFill>
                          </a:rPr>
                          <m:t>K</m:t>
                        </m:r>
                      </m:e>
                      <m:sub>
                        <m:r>
                          <a:rPr lang="fr-FR" sz="105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  <m:r>
                      <a:rPr lang="fr-FR" sz="105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05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fr-FR" sz="105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fr-FR" sz="1050" b="1" i="1" dirty="0">
                  <a:solidFill>
                    <a:srgbClr val="000000"/>
                  </a:solidFill>
                </a:endParaRPr>
              </a:p>
              <a:p>
                <a:pPr algn="ctr"/>
                <a:r>
                  <a:rPr lang="fr-FR" sz="1050" dirty="0">
                    <a:solidFill>
                      <a:srgbClr val="000000"/>
                    </a:solidFill>
                  </a:rPr>
                  <a:t>to </a:t>
                </a:r>
                <a:r>
                  <a:rPr lang="fr-FR" sz="1050" b="1" i="1" dirty="0">
                    <a:solidFill>
                      <a:srgbClr val="000000"/>
                    </a:solidFill>
                  </a:rPr>
                  <a:t>J</a:t>
                </a:r>
                <a:r>
                  <a:rPr lang="fr-FR" sz="1050" b="1" dirty="0">
                    <a:solidFill>
                      <a:srgbClr val="000000"/>
                    </a:solidFill>
                  </a:rPr>
                  <a:t>= 64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05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fr-FR" sz="1050" b="1" i="1" dirty="0">
                            <a:solidFill>
                              <a:srgbClr val="000000"/>
                            </a:solidFill>
                          </a:rPr>
                          <m:t>K</m:t>
                        </m:r>
                      </m:e>
                      <m:sub>
                        <m:r>
                          <a:rPr lang="fr-FR" sz="105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  <m:r>
                      <a:rPr lang="fr-FR" sz="105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05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fr-FR" sz="1050" b="1" i="1" dirty="0">
                    <a:solidFill>
                      <a:srgbClr val="000000"/>
                    </a:solidFill>
                  </a:rPr>
                  <a:t> </a:t>
                </a:r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ED190802-804E-4B8F-AD7F-3493D947F3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988" y="6211404"/>
                <a:ext cx="3514343" cy="6924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 4">
            <a:extLst>
              <a:ext uri="{FF2B5EF4-FFF2-40B4-BE49-F238E27FC236}">
                <a16:creationId xmlns:a16="http://schemas.microsoft.com/office/drawing/2014/main" id="{D3B970E3-E219-4BA1-B935-01BD4AC09ED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6" t="2881" r="2072" b="2881"/>
          <a:stretch/>
        </p:blipFill>
        <p:spPr>
          <a:xfrm>
            <a:off x="485737" y="2828731"/>
            <a:ext cx="3736847" cy="332177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0A3E055-4898-4B62-B805-28207F6F577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" t="2574"/>
          <a:stretch/>
        </p:blipFill>
        <p:spPr>
          <a:xfrm>
            <a:off x="4572000" y="2906237"/>
            <a:ext cx="4396142" cy="3193422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ECCABFBE-B808-462D-9E6F-5F5CACD8AEC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8080CC"/>
              </a:clrFrom>
              <a:clrTo>
                <a:srgbClr val="8080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551" y="1316820"/>
            <a:ext cx="3503981" cy="1656494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215AD782-1799-4FF5-8981-354E8C62D50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8080CC"/>
              </a:clrFrom>
              <a:clrTo>
                <a:srgbClr val="8080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659" y="1232519"/>
            <a:ext cx="3460573" cy="163597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CC570CFF-4160-448F-B947-60D4009299BE}"/>
                  </a:ext>
                </a:extLst>
              </p:cNvPr>
              <p:cNvSpPr txBox="1"/>
              <p:nvPr/>
            </p:nvSpPr>
            <p:spPr>
              <a:xfrm>
                <a:off x="1642152" y="2428269"/>
                <a:ext cx="2351919" cy="267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fr-FR" sz="11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1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fr-FR" sz="11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fr-FR" sz="11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fr-FR" sz="11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𝒂𝒏𝒕𝒊</m:t>
                        </m:r>
                      </m:sub>
                    </m:sSub>
                    <m:r>
                      <a:rPr lang="fr-FR" sz="11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fr-FR" sz="1100" b="1" i="1" dirty="0">
                    <a:solidFill>
                      <a:srgbClr val="C00000"/>
                    </a:solidFill>
                  </a:rPr>
                  <a:t>4.4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1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1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𝒌𝑱</m:t>
                        </m:r>
                        <m:r>
                          <a:rPr lang="fr-FR" sz="11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fr-FR" sz="11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𝒎𝒐𝒍</m:t>
                        </m:r>
                      </m:e>
                      <m:sup>
                        <m:r>
                          <a:rPr lang="fr-FR" sz="11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11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fr-FR" sz="11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CC570CFF-4160-448F-B947-60D4009299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2152" y="2428269"/>
                <a:ext cx="2351919" cy="267253"/>
              </a:xfrm>
              <a:prstGeom prst="rect">
                <a:avLst/>
              </a:prstGeom>
              <a:blipFill>
                <a:blip r:embed="rId9"/>
                <a:stretch>
                  <a:fillRect t="-2273" b="-1136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971306B0-134E-4A78-8837-C3B0FBBD824D}"/>
                  </a:ext>
                </a:extLst>
              </p:cNvPr>
              <p:cNvSpPr txBox="1"/>
              <p:nvPr/>
            </p:nvSpPr>
            <p:spPr>
              <a:xfrm>
                <a:off x="5880150" y="2463142"/>
                <a:ext cx="2211937" cy="274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fr-FR" sz="11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1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fr-FR" sz="11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fr-FR" sz="11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fr-FR" sz="11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𝒔𝒚𝒏</m:t>
                        </m:r>
                      </m:sub>
                    </m:sSub>
                    <m:r>
                      <a:rPr lang="fr-FR" sz="11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fr-FR" sz="1100" b="1" i="1" dirty="0">
                    <a:solidFill>
                      <a:srgbClr val="C00000"/>
                    </a:solidFill>
                  </a:rPr>
                  <a:t>7.9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1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1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𝒌𝑱</m:t>
                        </m:r>
                        <m:r>
                          <a:rPr lang="fr-FR" sz="11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fr-FR" sz="11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𝒎𝒐𝒍</m:t>
                        </m:r>
                      </m:e>
                      <m:sup>
                        <m:r>
                          <a:rPr lang="fr-FR" sz="11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11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fr-FR" sz="11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971306B0-134E-4A78-8837-C3B0FBBD82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0150" y="2463142"/>
                <a:ext cx="2211937" cy="274947"/>
              </a:xfrm>
              <a:prstGeom prst="rect">
                <a:avLst/>
              </a:prstGeom>
              <a:blipFill>
                <a:blip r:embed="rId10"/>
                <a:stretch>
                  <a:fillRect t="-2222" b="-888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55664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e 22">
            <a:extLst>
              <a:ext uri="{FF2B5EF4-FFF2-40B4-BE49-F238E27FC236}">
                <a16:creationId xmlns:a16="http://schemas.microsoft.com/office/drawing/2014/main" id="{EC032A67-6C71-C340-B224-2DB916C9AF7F}"/>
              </a:ext>
            </a:extLst>
          </p:cNvPr>
          <p:cNvGrpSpPr/>
          <p:nvPr/>
        </p:nvGrpSpPr>
        <p:grpSpPr>
          <a:xfrm>
            <a:off x="2514600" y="640330"/>
            <a:ext cx="6177640" cy="808060"/>
            <a:chOff x="2501900" y="640330"/>
            <a:chExt cx="6190340" cy="808060"/>
          </a:xfrm>
          <a:effectLst>
            <a:outerShdw blurRad="101600" algn="ctr" rotWithShape="0">
              <a:srgbClr val="7D7D7D">
                <a:alpha val="44000"/>
              </a:srgbClr>
            </a:outerShdw>
          </a:effectLst>
        </p:grpSpPr>
        <p:grpSp>
          <p:nvGrpSpPr>
            <p:cNvPr id="16" name="Group 26">
              <a:extLst>
                <a:ext uri="{FF2B5EF4-FFF2-40B4-BE49-F238E27FC236}">
                  <a16:creationId xmlns:a16="http://schemas.microsoft.com/office/drawing/2014/main" id="{CAF8D0FF-ABC4-A645-BEFC-E505A6E9E541}"/>
                </a:ext>
              </a:extLst>
            </p:cNvPr>
            <p:cNvGrpSpPr/>
            <p:nvPr/>
          </p:nvGrpSpPr>
          <p:grpSpPr>
            <a:xfrm flipH="1">
              <a:off x="8194797" y="736622"/>
              <a:ext cx="497443" cy="711768"/>
              <a:chOff x="-1" y="687805"/>
              <a:chExt cx="579644" cy="1612996"/>
            </a:xfrm>
          </p:grpSpPr>
          <p:sp>
            <p:nvSpPr>
              <p:cNvPr id="17" name="Freeform 40">
                <a:extLst>
                  <a:ext uri="{FF2B5EF4-FFF2-40B4-BE49-F238E27FC236}">
                    <a16:creationId xmlns:a16="http://schemas.microsoft.com/office/drawing/2014/main" id="{33A94425-756C-5E4D-AC91-F50C5D24BD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282" y="1124405"/>
                <a:ext cx="413361" cy="1176396"/>
              </a:xfrm>
              <a:custGeom>
                <a:avLst/>
                <a:gdLst>
                  <a:gd name="T0" fmla="*/ 1414 w 1414"/>
                  <a:gd name="T1" fmla="*/ 901 h 1164"/>
                  <a:gd name="T2" fmla="*/ 0 w 1414"/>
                  <a:gd name="T3" fmla="*/ 1164 h 1164"/>
                  <a:gd name="T4" fmla="*/ 0 w 1414"/>
                  <a:gd name="T5" fmla="*/ 0 h 1164"/>
                  <a:gd name="T6" fmla="*/ 1414 w 1414"/>
                  <a:gd name="T7" fmla="*/ 351 h 1164"/>
                  <a:gd name="T8" fmla="*/ 1414 w 1414"/>
                  <a:gd name="T9" fmla="*/ 901 h 1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4" h="1164">
                    <a:moveTo>
                      <a:pt x="1414" y="901"/>
                    </a:moveTo>
                    <a:lnTo>
                      <a:pt x="0" y="1164"/>
                    </a:lnTo>
                    <a:lnTo>
                      <a:pt x="0" y="0"/>
                    </a:lnTo>
                    <a:lnTo>
                      <a:pt x="1414" y="351"/>
                    </a:lnTo>
                    <a:lnTo>
                      <a:pt x="1414" y="901"/>
                    </a:lnTo>
                    <a:close/>
                  </a:path>
                </a:pathLst>
              </a:custGeom>
              <a:solidFill>
                <a:srgbClr val="7D7D7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" name="Freeform 41">
                <a:extLst>
                  <a:ext uri="{FF2B5EF4-FFF2-40B4-BE49-F238E27FC236}">
                    <a16:creationId xmlns:a16="http://schemas.microsoft.com/office/drawing/2014/main" id="{35FD49EC-1B80-4541-BCED-193A72821A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" y="687805"/>
                <a:ext cx="579644" cy="1341739"/>
              </a:xfrm>
              <a:custGeom>
                <a:avLst/>
                <a:gdLst>
                  <a:gd name="T0" fmla="*/ 1981 w 1981"/>
                  <a:gd name="T1" fmla="*/ 1303 h 1303"/>
                  <a:gd name="T2" fmla="*/ 0 w 1981"/>
                  <a:gd name="T3" fmla="*/ 1125 h 1303"/>
                  <a:gd name="T4" fmla="*/ 0 w 1981"/>
                  <a:gd name="T5" fmla="*/ 0 h 1303"/>
                  <a:gd name="T6" fmla="*/ 1981 w 1981"/>
                  <a:gd name="T7" fmla="*/ 89 h 1303"/>
                  <a:gd name="T8" fmla="*/ 1981 w 1981"/>
                  <a:gd name="T9" fmla="*/ 1303 h 1303"/>
                  <a:gd name="connsiteX0" fmla="*/ 10000 w 10000"/>
                  <a:gd name="connsiteY0" fmla="*/ 10181 h 10181"/>
                  <a:gd name="connsiteX1" fmla="*/ 0 w 10000"/>
                  <a:gd name="connsiteY1" fmla="*/ 8634 h 10181"/>
                  <a:gd name="connsiteX2" fmla="*/ 0 w 10000"/>
                  <a:gd name="connsiteY2" fmla="*/ 0 h 10181"/>
                  <a:gd name="connsiteX3" fmla="*/ 10000 w 10000"/>
                  <a:gd name="connsiteY3" fmla="*/ 683 h 10181"/>
                  <a:gd name="connsiteX4" fmla="*/ 10000 w 10000"/>
                  <a:gd name="connsiteY4" fmla="*/ 10181 h 10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181">
                    <a:moveTo>
                      <a:pt x="10000" y="10181"/>
                    </a:moveTo>
                    <a:lnTo>
                      <a:pt x="0" y="8634"/>
                    </a:lnTo>
                    <a:lnTo>
                      <a:pt x="0" y="0"/>
                    </a:lnTo>
                    <a:lnTo>
                      <a:pt x="10000" y="683"/>
                    </a:lnTo>
                    <a:lnTo>
                      <a:pt x="10000" y="10181"/>
                    </a:ln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2F51970-762B-F24A-B86F-EC954369FAE6}"/>
                </a:ext>
              </a:extLst>
            </p:cNvPr>
            <p:cNvSpPr/>
            <p:nvPr/>
          </p:nvSpPr>
          <p:spPr>
            <a:xfrm>
              <a:off x="2501900" y="640330"/>
              <a:ext cx="6190340" cy="603348"/>
            </a:xfrm>
            <a:prstGeom prst="rect">
              <a:avLst/>
            </a:prstGeom>
            <a:solidFill>
              <a:srgbClr val="7D7D7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DE4159E-4559-BD4C-A736-9479A701A1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45313" y="1363072"/>
            <a:ext cx="6560459" cy="1271692"/>
          </a:xfrm>
        </p:spPr>
        <p:txBody>
          <a:bodyPr anchor="ctr"/>
          <a:lstStyle/>
          <a:p>
            <a:pPr algn="ctr"/>
            <a:r>
              <a:rPr lang="fr-FR" sz="1800" dirty="0">
                <a:solidFill>
                  <a:srgbClr val="217296"/>
                </a:solidFill>
              </a:rPr>
              <a:t>Our </a:t>
            </a:r>
            <a:r>
              <a:rPr lang="fr-FR" sz="1800" dirty="0" err="1">
                <a:solidFill>
                  <a:srgbClr val="217296"/>
                </a:solidFill>
              </a:rPr>
              <a:t>premilinary</a:t>
            </a:r>
            <a:r>
              <a:rPr lang="fr-FR" sz="1800" dirty="0">
                <a:solidFill>
                  <a:srgbClr val="217296"/>
                </a:solidFill>
              </a:rPr>
              <a:t> </a:t>
            </a:r>
            <a:r>
              <a:rPr lang="fr-FR" sz="1800" dirty="0" err="1">
                <a:solidFill>
                  <a:srgbClr val="217296"/>
                </a:solidFill>
              </a:rPr>
              <a:t>results</a:t>
            </a:r>
            <a:r>
              <a:rPr lang="fr-FR" sz="1800" dirty="0">
                <a:solidFill>
                  <a:srgbClr val="217296"/>
                </a:solidFill>
              </a:rPr>
              <a:t> :</a:t>
            </a:r>
          </a:p>
          <a:p>
            <a:pPr marL="285750" indent="-285750">
              <a:buFontTx/>
              <a:buChar char="-"/>
            </a:pPr>
            <a:endParaRPr lang="fr-FR" sz="1600" b="1" dirty="0"/>
          </a:p>
          <a:p>
            <a:endParaRPr lang="fr-FR" sz="1400" dirty="0"/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DE906A70-522D-8C45-BA08-30F1EC4430D6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813155" y="639182"/>
            <a:ext cx="8024774" cy="580198"/>
          </a:xfrm>
          <a:prstGeom prst="rect">
            <a:avLst/>
          </a:prstGeom>
        </p:spPr>
        <p:txBody>
          <a:bodyPr lIns="0" tIns="0" rIns="72000" bIns="0"/>
          <a:lstStyle>
            <a:lvl1pPr marL="0" indent="0" algn="r">
              <a:buNone/>
              <a:defRPr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None/>
              <a:defRPr sz="1400" i="1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0" indent="0">
              <a:buFontTx/>
              <a:buNone/>
              <a:defRPr sz="1200" b="1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0" indent="0"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0" indent="0">
              <a:buNone/>
              <a:defRPr sz="900" i="1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 algn="ctr"/>
            <a:r>
              <a:rPr lang="fr-FR" sz="2800" dirty="0"/>
              <a:t>1. Ortho-</a:t>
            </a:r>
            <a:r>
              <a:rPr lang="fr-FR" sz="2800" dirty="0" err="1"/>
              <a:t>cresol</a:t>
            </a:r>
            <a:endParaRPr lang="fr-FR" sz="280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4C9B3DC-9751-004F-B195-BBF28F10A490}"/>
              </a:ext>
            </a:extLst>
          </p:cNvPr>
          <p:cNvSpPr txBox="1"/>
          <p:nvPr/>
        </p:nvSpPr>
        <p:spPr>
          <a:xfrm>
            <a:off x="3503981" y="393708"/>
            <a:ext cx="5195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00" dirty="0">
                <a:latin typeface="Calibri" panose="020F0502020204030204" pitchFamily="34" charset="0"/>
                <a:cs typeface="Calibri" panose="020F0502020204030204" pitchFamily="34" charset="0"/>
              </a:rPr>
              <a:t>Crésol – Journées de Spectroscopie Moléculaire – Grenoble – 10-12 mars 2024</a:t>
            </a:r>
          </a:p>
          <a:p>
            <a:pPr algn="r"/>
            <a:endParaRPr lang="fr-FR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0E1EFB4-F047-4C8D-981B-C05C63CFDF06}"/>
              </a:ext>
            </a:extLst>
          </p:cNvPr>
          <p:cNvSpPr txBox="1"/>
          <p:nvPr/>
        </p:nvSpPr>
        <p:spPr>
          <a:xfrm>
            <a:off x="201168" y="6126480"/>
            <a:ext cx="6986016" cy="5303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au 3">
                <a:extLst>
                  <a:ext uri="{FF2B5EF4-FFF2-40B4-BE49-F238E27FC236}">
                    <a16:creationId xmlns:a16="http://schemas.microsoft.com/office/drawing/2014/main" id="{BD995B85-E126-4F24-96B3-64FF3B55430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25891062"/>
                  </p:ext>
                </p:extLst>
              </p:nvPr>
            </p:nvGraphicFramePr>
            <p:xfrm>
              <a:off x="775810" y="2100008"/>
              <a:ext cx="7592380" cy="3306181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1518476">
                      <a:extLst>
                        <a:ext uri="{9D8B030D-6E8A-4147-A177-3AD203B41FA5}">
                          <a16:colId xmlns:a16="http://schemas.microsoft.com/office/drawing/2014/main" val="2736302409"/>
                        </a:ext>
                      </a:extLst>
                    </a:gridCol>
                    <a:gridCol w="1518476">
                      <a:extLst>
                        <a:ext uri="{9D8B030D-6E8A-4147-A177-3AD203B41FA5}">
                          <a16:colId xmlns:a16="http://schemas.microsoft.com/office/drawing/2014/main" val="115287702"/>
                        </a:ext>
                      </a:extLst>
                    </a:gridCol>
                    <a:gridCol w="1518476">
                      <a:extLst>
                        <a:ext uri="{9D8B030D-6E8A-4147-A177-3AD203B41FA5}">
                          <a16:colId xmlns:a16="http://schemas.microsoft.com/office/drawing/2014/main" val="4128265942"/>
                        </a:ext>
                      </a:extLst>
                    </a:gridCol>
                    <a:gridCol w="1518476">
                      <a:extLst>
                        <a:ext uri="{9D8B030D-6E8A-4147-A177-3AD203B41FA5}">
                          <a16:colId xmlns:a16="http://schemas.microsoft.com/office/drawing/2014/main" val="3487363131"/>
                        </a:ext>
                      </a:extLst>
                    </a:gridCol>
                    <a:gridCol w="1518476">
                      <a:extLst>
                        <a:ext uri="{9D8B030D-6E8A-4147-A177-3AD203B41FA5}">
                          <a16:colId xmlns:a16="http://schemas.microsoft.com/office/drawing/2014/main" val="2757662592"/>
                        </a:ext>
                      </a:extLst>
                    </a:gridCol>
                  </a:tblGrid>
                  <a:tr h="1076978">
                    <a:tc>
                      <a:txBody>
                        <a:bodyPr/>
                        <a:lstStyle/>
                        <a:p>
                          <a:r>
                            <a:rPr lang="fr-FR" sz="1600" dirty="0" err="1">
                              <a:solidFill>
                                <a:srgbClr val="000000"/>
                              </a:solidFill>
                            </a:rPr>
                            <a:t>Parameters</a:t>
                          </a:r>
                          <a:endParaRPr lang="fr-FR" sz="16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400" dirty="0">
                              <a:solidFill>
                                <a:srgbClr val="000000"/>
                              </a:solidFill>
                            </a:rPr>
                            <a:t>Syn-o-</a:t>
                          </a:r>
                          <a:r>
                            <a:rPr lang="fr-FR" sz="1400" dirty="0" err="1">
                              <a:solidFill>
                                <a:srgbClr val="000000"/>
                              </a:solidFill>
                            </a:rPr>
                            <a:t>cresol</a:t>
                          </a:r>
                          <a:r>
                            <a:rPr lang="fr-FR" sz="1400" dirty="0">
                              <a:solidFill>
                                <a:srgbClr val="000000"/>
                              </a:solidFill>
                            </a:rPr>
                            <a:t> </a:t>
                          </a:r>
                        </a:p>
                        <a:p>
                          <a:r>
                            <a:rPr lang="fr-FR" sz="1400" dirty="0">
                              <a:solidFill>
                                <a:srgbClr val="000000"/>
                              </a:solidFill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fr-FR" sz="14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1400" b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𝐿𝑖𝑡𝑒𝑟𝑎𝑡𝑢𝑟𝑒</m:t>
                                  </m:r>
                                </m:e>
                                <m:sup>
                                  <m:r>
                                    <a:rPr lang="fr-FR" sz="1400" b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oMath>
                          </a14:m>
                          <a:r>
                            <a:rPr lang="fr-FR" sz="1400" dirty="0">
                              <a:solidFill>
                                <a:srgbClr val="000000"/>
                              </a:solidFill>
                            </a:rPr>
                            <a:t>)</a:t>
                          </a:r>
                        </a:p>
                        <a:p>
                          <a:endParaRPr lang="fr-FR" sz="1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400" dirty="0" err="1">
                              <a:solidFill>
                                <a:srgbClr val="C00000"/>
                              </a:solidFill>
                            </a:rPr>
                            <a:t>Syn</a:t>
                          </a:r>
                          <a:r>
                            <a:rPr lang="fr-FR" sz="1400" dirty="0">
                              <a:solidFill>
                                <a:srgbClr val="C00000"/>
                              </a:solidFill>
                            </a:rPr>
                            <a:t>-o-</a:t>
                          </a:r>
                          <a:r>
                            <a:rPr lang="fr-FR" sz="1400" dirty="0" err="1">
                              <a:solidFill>
                                <a:srgbClr val="C00000"/>
                              </a:solidFill>
                            </a:rPr>
                            <a:t>cresol</a:t>
                          </a:r>
                          <a:endParaRPr lang="fr-FR" sz="1400" dirty="0">
                            <a:solidFill>
                              <a:srgbClr val="C00000"/>
                            </a:solidFill>
                          </a:endParaRPr>
                        </a:p>
                        <a:p>
                          <a:r>
                            <a:rPr lang="fr-FR" sz="1400" dirty="0">
                              <a:solidFill>
                                <a:srgbClr val="C00000"/>
                              </a:solidFill>
                            </a:rPr>
                            <a:t>(Our </a:t>
                          </a:r>
                          <a:r>
                            <a:rPr lang="fr-FR" sz="1400" dirty="0" err="1">
                              <a:solidFill>
                                <a:srgbClr val="C00000"/>
                              </a:solidFill>
                            </a:rPr>
                            <a:t>results</a:t>
                          </a:r>
                          <a:r>
                            <a:rPr lang="fr-FR" sz="1400" dirty="0">
                              <a:solidFill>
                                <a:srgbClr val="C00000"/>
                              </a:solidFill>
                            </a:rPr>
                            <a:t>)</a:t>
                          </a:r>
                        </a:p>
                        <a:p>
                          <a:endParaRPr lang="fr-FR" sz="1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400" dirty="0">
                              <a:solidFill>
                                <a:srgbClr val="000000"/>
                              </a:solidFill>
                            </a:rPr>
                            <a:t>Anti-o-</a:t>
                          </a:r>
                          <a:r>
                            <a:rPr lang="fr-FR" sz="1400" dirty="0" err="1">
                              <a:solidFill>
                                <a:srgbClr val="000000"/>
                              </a:solidFill>
                            </a:rPr>
                            <a:t>cresol</a:t>
                          </a:r>
                          <a:endParaRPr lang="fr-FR" sz="1400" dirty="0">
                            <a:solidFill>
                              <a:srgbClr val="000000"/>
                            </a:solidFill>
                          </a:endParaRPr>
                        </a:p>
                        <a:p>
                          <a:r>
                            <a:rPr lang="fr-FR" sz="1400" dirty="0">
                              <a:solidFill>
                                <a:srgbClr val="000000"/>
                              </a:solidFill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fr-FR" sz="14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1400" b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𝐿𝑖𝑡𝑒𝑟𝑎𝑡𝑢𝑟𝑒</m:t>
                                  </m:r>
                                </m:e>
                                <m:sup>
                                  <m:r>
                                    <a:rPr lang="fr-FR" sz="1400" b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oMath>
                          </a14:m>
                          <a:r>
                            <a:rPr lang="fr-FR" sz="1400" dirty="0">
                              <a:solidFill>
                                <a:srgbClr val="000000"/>
                              </a:solidFill>
                            </a:rPr>
                            <a:t>)</a:t>
                          </a:r>
                          <a:endParaRPr lang="fr-FR" sz="1800" dirty="0">
                            <a:solidFill>
                              <a:srgbClr val="000000"/>
                            </a:solidFill>
                          </a:endParaRPr>
                        </a:p>
                        <a:p>
                          <a:endParaRPr lang="fr-FR" sz="1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400" dirty="0">
                              <a:solidFill>
                                <a:srgbClr val="C00000"/>
                              </a:solidFill>
                            </a:rPr>
                            <a:t>Anti-o-</a:t>
                          </a:r>
                          <a:r>
                            <a:rPr lang="fr-FR" sz="1400" dirty="0" err="1">
                              <a:solidFill>
                                <a:srgbClr val="C00000"/>
                              </a:solidFill>
                            </a:rPr>
                            <a:t>cresol</a:t>
                          </a:r>
                          <a:endParaRPr lang="fr-FR" sz="1400" dirty="0">
                            <a:solidFill>
                              <a:srgbClr val="C00000"/>
                            </a:solidFill>
                          </a:endParaRPr>
                        </a:p>
                        <a:p>
                          <a:r>
                            <a:rPr lang="fr-FR" sz="1400" dirty="0">
                              <a:solidFill>
                                <a:srgbClr val="C00000"/>
                              </a:solidFill>
                            </a:rPr>
                            <a:t>(Our </a:t>
                          </a:r>
                          <a:r>
                            <a:rPr lang="fr-FR" sz="1400" dirty="0" err="1">
                              <a:solidFill>
                                <a:srgbClr val="C00000"/>
                              </a:solidFill>
                            </a:rPr>
                            <a:t>results</a:t>
                          </a:r>
                          <a:r>
                            <a:rPr lang="fr-FR" sz="1400" dirty="0">
                              <a:solidFill>
                                <a:srgbClr val="C00000"/>
                              </a:solidFill>
                            </a:rPr>
                            <a:t>)</a:t>
                          </a:r>
                        </a:p>
                        <a:p>
                          <a:endParaRPr lang="fr-FR" sz="1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93133807"/>
                      </a:ext>
                    </a:extLst>
                  </a:tr>
                  <a:tr h="87588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600" dirty="0">
                              <a:solidFill>
                                <a:srgbClr val="000000"/>
                              </a:solidFill>
                            </a:rPr>
                            <a:t>A (MHz)</a:t>
                          </a:r>
                        </a:p>
                        <a:p>
                          <a:endParaRPr lang="fr-FR" sz="16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400" dirty="0">
                              <a:solidFill>
                                <a:srgbClr val="000000"/>
                              </a:solidFill>
                            </a:rPr>
                            <a:t>3249.45242(18)</a:t>
                          </a:r>
                        </a:p>
                        <a:p>
                          <a:endParaRPr lang="fr-FR" sz="1400" dirty="0">
                            <a:solidFill>
                              <a:srgbClr val="000000"/>
                            </a:solidFill>
                          </a:endParaRPr>
                        </a:p>
                        <a:p>
                          <a:endParaRPr lang="fr-FR" sz="1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400" dirty="0">
                              <a:solidFill>
                                <a:srgbClr val="C00000"/>
                              </a:solidFill>
                            </a:rPr>
                            <a:t>3249.455228(55)</a:t>
                          </a:r>
                        </a:p>
                        <a:p>
                          <a:endParaRPr lang="fr-FR" sz="1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fr-FR" sz="1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fr-FR" sz="1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38024062"/>
                      </a:ext>
                    </a:extLst>
                  </a:tr>
                  <a:tr h="673755">
                    <a:tc>
                      <a:txBody>
                        <a:bodyPr/>
                        <a:lstStyle/>
                        <a:p>
                          <a:r>
                            <a:rPr lang="fr-FR" sz="1600" dirty="0">
                              <a:solidFill>
                                <a:srgbClr val="000000"/>
                              </a:solidFill>
                            </a:rPr>
                            <a:t>B (MHz)</a:t>
                          </a:r>
                          <a:endParaRPr lang="fr-F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400" dirty="0">
                              <a:solidFill>
                                <a:srgbClr val="000000"/>
                              </a:solidFill>
                            </a:rPr>
                            <a:t>2202.02549(18)</a:t>
                          </a:r>
                        </a:p>
                        <a:p>
                          <a:endParaRPr lang="fr-FR" sz="1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400" dirty="0">
                              <a:solidFill>
                                <a:srgbClr val="C00000"/>
                              </a:solidFill>
                            </a:rPr>
                            <a:t>2202.037936(46)</a:t>
                          </a:r>
                        </a:p>
                        <a:p>
                          <a:endParaRPr lang="fr-FR" sz="1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 sz="1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 sz="1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62397361"/>
                      </a:ext>
                    </a:extLst>
                  </a:tr>
                  <a:tr h="67956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600" dirty="0">
                              <a:solidFill>
                                <a:srgbClr val="000000"/>
                              </a:solidFill>
                            </a:rPr>
                            <a:t>C (MHz)</a:t>
                          </a:r>
                        </a:p>
                        <a:p>
                          <a:endParaRPr lang="fr-FR" sz="16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400" dirty="0">
                              <a:solidFill>
                                <a:srgbClr val="000000"/>
                              </a:solidFill>
                            </a:rPr>
                            <a:t>1323.66277(16)</a:t>
                          </a:r>
                        </a:p>
                        <a:p>
                          <a:endParaRPr lang="fr-FR" sz="1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400" dirty="0">
                              <a:solidFill>
                                <a:srgbClr val="C00000"/>
                              </a:solidFill>
                            </a:rPr>
                            <a:t>1323.663245(36)</a:t>
                          </a:r>
                        </a:p>
                        <a:p>
                          <a:endParaRPr lang="fr-FR" sz="1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fr-FR" sz="1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fr-FR" sz="1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7838944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au 3">
                <a:extLst>
                  <a:ext uri="{FF2B5EF4-FFF2-40B4-BE49-F238E27FC236}">
                    <a16:creationId xmlns:a16="http://schemas.microsoft.com/office/drawing/2014/main" id="{BD995B85-E126-4F24-96B3-64FF3B55430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25891062"/>
                  </p:ext>
                </p:extLst>
              </p:nvPr>
            </p:nvGraphicFramePr>
            <p:xfrm>
              <a:off x="775810" y="2100008"/>
              <a:ext cx="7592380" cy="3306181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1518476">
                      <a:extLst>
                        <a:ext uri="{9D8B030D-6E8A-4147-A177-3AD203B41FA5}">
                          <a16:colId xmlns:a16="http://schemas.microsoft.com/office/drawing/2014/main" val="2736302409"/>
                        </a:ext>
                      </a:extLst>
                    </a:gridCol>
                    <a:gridCol w="1518476">
                      <a:extLst>
                        <a:ext uri="{9D8B030D-6E8A-4147-A177-3AD203B41FA5}">
                          <a16:colId xmlns:a16="http://schemas.microsoft.com/office/drawing/2014/main" val="115287702"/>
                        </a:ext>
                      </a:extLst>
                    </a:gridCol>
                    <a:gridCol w="1518476">
                      <a:extLst>
                        <a:ext uri="{9D8B030D-6E8A-4147-A177-3AD203B41FA5}">
                          <a16:colId xmlns:a16="http://schemas.microsoft.com/office/drawing/2014/main" val="4128265942"/>
                        </a:ext>
                      </a:extLst>
                    </a:gridCol>
                    <a:gridCol w="1518476">
                      <a:extLst>
                        <a:ext uri="{9D8B030D-6E8A-4147-A177-3AD203B41FA5}">
                          <a16:colId xmlns:a16="http://schemas.microsoft.com/office/drawing/2014/main" val="3487363131"/>
                        </a:ext>
                      </a:extLst>
                    </a:gridCol>
                    <a:gridCol w="1518476">
                      <a:extLst>
                        <a:ext uri="{9D8B030D-6E8A-4147-A177-3AD203B41FA5}">
                          <a16:colId xmlns:a16="http://schemas.microsoft.com/office/drawing/2014/main" val="2757662592"/>
                        </a:ext>
                      </a:extLst>
                    </a:gridCol>
                  </a:tblGrid>
                  <a:tr h="1076978">
                    <a:tc>
                      <a:txBody>
                        <a:bodyPr/>
                        <a:lstStyle/>
                        <a:p>
                          <a:r>
                            <a:rPr lang="fr-FR" sz="1600" dirty="0" err="1">
                              <a:solidFill>
                                <a:srgbClr val="000000"/>
                              </a:solidFill>
                            </a:rPr>
                            <a:t>Parameters</a:t>
                          </a:r>
                          <a:endParaRPr lang="fr-FR" sz="16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100402" t="-1695" r="-301606" b="-2079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1400" dirty="0" err="1">
                              <a:solidFill>
                                <a:srgbClr val="C00000"/>
                              </a:solidFill>
                            </a:rPr>
                            <a:t>Syn</a:t>
                          </a:r>
                          <a:r>
                            <a:rPr lang="fr-FR" sz="1400" dirty="0">
                              <a:solidFill>
                                <a:srgbClr val="C00000"/>
                              </a:solidFill>
                            </a:rPr>
                            <a:t>-o-</a:t>
                          </a:r>
                          <a:r>
                            <a:rPr lang="fr-FR" sz="1400" dirty="0" err="1">
                              <a:solidFill>
                                <a:srgbClr val="C00000"/>
                              </a:solidFill>
                            </a:rPr>
                            <a:t>cresol</a:t>
                          </a:r>
                          <a:endParaRPr lang="fr-FR" sz="1400" dirty="0">
                            <a:solidFill>
                              <a:srgbClr val="C00000"/>
                            </a:solidFill>
                          </a:endParaRPr>
                        </a:p>
                        <a:p>
                          <a:r>
                            <a:rPr lang="fr-FR" sz="1400" dirty="0">
                              <a:solidFill>
                                <a:srgbClr val="C00000"/>
                              </a:solidFill>
                            </a:rPr>
                            <a:t>(Our </a:t>
                          </a:r>
                          <a:r>
                            <a:rPr lang="fr-FR" sz="1400" dirty="0" err="1">
                              <a:solidFill>
                                <a:srgbClr val="C00000"/>
                              </a:solidFill>
                            </a:rPr>
                            <a:t>results</a:t>
                          </a:r>
                          <a:r>
                            <a:rPr lang="fr-FR" sz="1400" dirty="0">
                              <a:solidFill>
                                <a:srgbClr val="C00000"/>
                              </a:solidFill>
                            </a:rPr>
                            <a:t>)</a:t>
                          </a:r>
                        </a:p>
                        <a:p>
                          <a:endParaRPr lang="fr-FR" sz="1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300803" t="-1695" r="-101205" b="-2079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1400" dirty="0">
                              <a:solidFill>
                                <a:srgbClr val="C00000"/>
                              </a:solidFill>
                            </a:rPr>
                            <a:t>Anti-o-</a:t>
                          </a:r>
                          <a:r>
                            <a:rPr lang="fr-FR" sz="1400" dirty="0" err="1">
                              <a:solidFill>
                                <a:srgbClr val="C00000"/>
                              </a:solidFill>
                            </a:rPr>
                            <a:t>cresol</a:t>
                          </a:r>
                          <a:endParaRPr lang="fr-FR" sz="1400" dirty="0">
                            <a:solidFill>
                              <a:srgbClr val="C00000"/>
                            </a:solidFill>
                          </a:endParaRPr>
                        </a:p>
                        <a:p>
                          <a:r>
                            <a:rPr lang="fr-FR" sz="1400" dirty="0">
                              <a:solidFill>
                                <a:srgbClr val="C00000"/>
                              </a:solidFill>
                            </a:rPr>
                            <a:t>(Our </a:t>
                          </a:r>
                          <a:r>
                            <a:rPr lang="fr-FR" sz="1400" dirty="0" err="1">
                              <a:solidFill>
                                <a:srgbClr val="C00000"/>
                              </a:solidFill>
                            </a:rPr>
                            <a:t>results</a:t>
                          </a:r>
                          <a:r>
                            <a:rPr lang="fr-FR" sz="1400" dirty="0">
                              <a:solidFill>
                                <a:srgbClr val="C00000"/>
                              </a:solidFill>
                            </a:rPr>
                            <a:t>)</a:t>
                          </a:r>
                        </a:p>
                        <a:p>
                          <a:endParaRPr lang="fr-FR" sz="1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93133807"/>
                      </a:ext>
                    </a:extLst>
                  </a:tr>
                  <a:tr h="87588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600" dirty="0">
                              <a:solidFill>
                                <a:srgbClr val="000000"/>
                              </a:solidFill>
                            </a:rPr>
                            <a:t>A (MHz)</a:t>
                          </a:r>
                        </a:p>
                        <a:p>
                          <a:endParaRPr lang="fr-FR" sz="16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400" dirty="0">
                              <a:solidFill>
                                <a:srgbClr val="000000"/>
                              </a:solidFill>
                            </a:rPr>
                            <a:t>3249.45242(18)</a:t>
                          </a:r>
                        </a:p>
                        <a:p>
                          <a:endParaRPr lang="fr-FR" sz="1400" dirty="0">
                            <a:solidFill>
                              <a:srgbClr val="000000"/>
                            </a:solidFill>
                          </a:endParaRPr>
                        </a:p>
                        <a:p>
                          <a:endParaRPr lang="fr-FR" sz="1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400" dirty="0">
                              <a:solidFill>
                                <a:srgbClr val="C00000"/>
                              </a:solidFill>
                            </a:rPr>
                            <a:t>3249.455228(55)</a:t>
                          </a:r>
                        </a:p>
                        <a:p>
                          <a:endParaRPr lang="fr-FR" sz="1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fr-FR" sz="1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fr-FR" sz="1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38024062"/>
                      </a:ext>
                    </a:extLst>
                  </a:tr>
                  <a:tr h="673755">
                    <a:tc>
                      <a:txBody>
                        <a:bodyPr/>
                        <a:lstStyle/>
                        <a:p>
                          <a:r>
                            <a:rPr lang="fr-FR" sz="1600" dirty="0">
                              <a:solidFill>
                                <a:srgbClr val="000000"/>
                              </a:solidFill>
                            </a:rPr>
                            <a:t>B (MHz)</a:t>
                          </a:r>
                          <a:endParaRPr lang="fr-F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400" dirty="0">
                              <a:solidFill>
                                <a:srgbClr val="000000"/>
                              </a:solidFill>
                            </a:rPr>
                            <a:t>2202.02549(18)</a:t>
                          </a:r>
                        </a:p>
                        <a:p>
                          <a:endParaRPr lang="fr-FR" sz="1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400" dirty="0">
                              <a:solidFill>
                                <a:srgbClr val="C00000"/>
                              </a:solidFill>
                            </a:rPr>
                            <a:t>2202.037936(46)</a:t>
                          </a:r>
                        </a:p>
                        <a:p>
                          <a:endParaRPr lang="fr-FR" sz="1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 sz="1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 sz="1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62397361"/>
                      </a:ext>
                    </a:extLst>
                  </a:tr>
                  <a:tr h="67956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600" dirty="0">
                              <a:solidFill>
                                <a:srgbClr val="000000"/>
                              </a:solidFill>
                            </a:rPr>
                            <a:t>C (MHz)</a:t>
                          </a:r>
                        </a:p>
                        <a:p>
                          <a:endParaRPr lang="fr-FR" sz="16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400" dirty="0">
                              <a:solidFill>
                                <a:srgbClr val="000000"/>
                              </a:solidFill>
                            </a:rPr>
                            <a:t>1323.66277(16)</a:t>
                          </a:r>
                        </a:p>
                        <a:p>
                          <a:endParaRPr lang="fr-FR" sz="1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400" dirty="0">
                              <a:solidFill>
                                <a:srgbClr val="C00000"/>
                              </a:solidFill>
                            </a:rPr>
                            <a:t>1323.663245(36)</a:t>
                          </a:r>
                        </a:p>
                        <a:p>
                          <a:endParaRPr lang="fr-FR" sz="1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fr-FR" sz="1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fr-FR" sz="1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7838944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3B382EB8-3CD8-41B0-8962-7F49AFB23BB8}"/>
                  </a:ext>
                </a:extLst>
              </p:cNvPr>
              <p:cNvSpPr txBox="1"/>
              <p:nvPr/>
            </p:nvSpPr>
            <p:spPr>
              <a:xfrm>
                <a:off x="1109829" y="6262519"/>
                <a:ext cx="2949247" cy="383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800" b="0" i="1" smtClean="0">
                              <a:solidFill>
                                <a:srgbClr val="22222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fr-FR" sz="800" i="1" dirty="0">
                                  <a:solidFill>
                                    <a:srgbClr val="22222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nor/>
                                </m:rPr>
                                <a:rPr lang="fr-FR" sz="800" dirty="0">
                                  <a:solidFill>
                                    <a:srgbClr val="222222"/>
                                  </a:solidFill>
                                  <a:latin typeface="Arial" panose="020B0604020202020204" pitchFamily="34" charset="0"/>
                                </a:rPr>
                                <m:t>Welzel</m:t>
                              </m:r>
                              <m:r>
                                <m:rPr>
                                  <m:nor/>
                                </m:rPr>
                                <a:rPr lang="fr-FR" sz="800" dirty="0">
                                  <a:solidFill>
                                    <a:srgbClr val="222222"/>
                                  </a:solidFill>
                                  <a:latin typeface="Arial" panose="020B0604020202020204" pitchFamily="34" charset="0"/>
                                </a:rPr>
                                <m:t>, </m:t>
                              </m:r>
                              <m:r>
                                <m:rPr>
                                  <m:nor/>
                                </m:rPr>
                                <a:rPr lang="fr-FR" sz="800" dirty="0">
                                  <a:solidFill>
                                    <a:srgbClr val="222222"/>
                                  </a:solidFill>
                                  <a:latin typeface="Arial" panose="020B0604020202020204" pitchFamily="34" charset="0"/>
                                </a:rPr>
                                <m:t>A</m:t>
                              </m:r>
                              <m:r>
                                <m:rPr>
                                  <m:nor/>
                                </m:rPr>
                                <a:rPr lang="fr-FR" sz="800" dirty="0">
                                  <a:solidFill>
                                    <a:srgbClr val="222222"/>
                                  </a:solidFill>
                                  <a:latin typeface="Arial" panose="020B0604020202020204" pitchFamily="34" charset="0"/>
                                </a:rPr>
                                <m:t>., </m:t>
                              </m:r>
                              <m:r>
                                <m:rPr>
                                  <m:nor/>
                                </m:rPr>
                                <a:rPr lang="fr-FR" sz="800" dirty="0">
                                  <a:solidFill>
                                    <a:srgbClr val="222222"/>
                                  </a:solidFill>
                                  <a:latin typeface="Arial" panose="020B0604020202020204" pitchFamily="34" charset="0"/>
                                </a:rPr>
                                <m:t>Hellweg</m:t>
                              </m:r>
                              <m:r>
                                <m:rPr>
                                  <m:nor/>
                                </m:rPr>
                                <a:rPr lang="fr-FR" sz="800" dirty="0">
                                  <a:solidFill>
                                    <a:srgbClr val="222222"/>
                                  </a:solidFill>
                                  <a:latin typeface="Arial" panose="020B0604020202020204" pitchFamily="34" charset="0"/>
                                </a:rPr>
                                <m:t>, </m:t>
                              </m:r>
                              <m:r>
                                <m:rPr>
                                  <m:nor/>
                                </m:rPr>
                                <a:rPr lang="fr-FR" sz="800" dirty="0">
                                  <a:solidFill>
                                    <a:srgbClr val="222222"/>
                                  </a:solidFill>
                                  <a:latin typeface="Arial" panose="020B0604020202020204" pitchFamily="34" charset="0"/>
                                </a:rPr>
                                <m:t>A</m:t>
                              </m:r>
                              <m:r>
                                <m:rPr>
                                  <m:nor/>
                                </m:rPr>
                                <a:rPr lang="fr-FR" sz="800" dirty="0">
                                  <a:solidFill>
                                    <a:srgbClr val="222222"/>
                                  </a:solidFill>
                                  <a:latin typeface="Arial" panose="020B0604020202020204" pitchFamily="34" charset="0"/>
                                </a:rPr>
                                <m:t>., </m:t>
                              </m:r>
                              <m:r>
                                <m:rPr>
                                  <m:nor/>
                                </m:rPr>
                                <a:rPr lang="fr-FR" sz="800" dirty="0">
                                  <a:solidFill>
                                    <a:srgbClr val="222222"/>
                                  </a:solidFill>
                                  <a:latin typeface="Arial" panose="020B0604020202020204" pitchFamily="34" charset="0"/>
                                </a:rPr>
                                <m:t>Merke</m:t>
                              </m:r>
                              <m:r>
                                <m:rPr>
                                  <m:nor/>
                                </m:rPr>
                                <a:rPr lang="fr-FR" sz="800" dirty="0">
                                  <a:solidFill>
                                    <a:srgbClr val="222222"/>
                                  </a:solidFill>
                                  <a:latin typeface="Arial" panose="020B0604020202020204" pitchFamily="34" charset="0"/>
                                </a:rPr>
                                <m:t>, </m:t>
                              </m:r>
                              <m:r>
                                <m:rPr>
                                  <m:nor/>
                                </m:rPr>
                                <a:rPr lang="fr-FR" sz="800" dirty="0">
                                  <a:solidFill>
                                    <a:srgbClr val="222222"/>
                                  </a:solidFill>
                                  <a:latin typeface="Arial" panose="020B0604020202020204" pitchFamily="34" charset="0"/>
                                </a:rPr>
                                <m:t>I</m:t>
                              </m:r>
                              <m:r>
                                <m:rPr>
                                  <m:nor/>
                                </m:rPr>
                                <a:rPr lang="fr-FR" sz="800" dirty="0">
                                  <a:solidFill>
                                    <a:srgbClr val="222222"/>
                                  </a:solidFill>
                                  <a:latin typeface="Arial" panose="020B0604020202020204" pitchFamily="34" charset="0"/>
                                </a:rPr>
                                <m:t>., &amp; </m:t>
                              </m:r>
                              <m:r>
                                <m:rPr>
                                  <m:nor/>
                                </m:rPr>
                                <a:rPr lang="fr-FR" sz="800" dirty="0">
                                  <a:solidFill>
                                    <a:srgbClr val="222222"/>
                                  </a:solidFill>
                                  <a:latin typeface="Arial" panose="020B0604020202020204" pitchFamily="34" charset="0"/>
                                </a:rPr>
                                <m:t>Stahl</m:t>
                              </m:r>
                              <m:r>
                                <m:rPr>
                                  <m:nor/>
                                </m:rPr>
                                <a:rPr lang="fr-FR" sz="800" dirty="0">
                                  <a:solidFill>
                                    <a:srgbClr val="222222"/>
                                  </a:solidFill>
                                  <a:latin typeface="Arial" panose="020B0604020202020204" pitchFamily="34" charset="0"/>
                                </a:rPr>
                                <m:t>, </m:t>
                              </m:r>
                              <m:r>
                                <m:rPr>
                                  <m:nor/>
                                </m:rPr>
                                <a:rPr lang="fr-FR" sz="800" dirty="0">
                                  <a:solidFill>
                                    <a:srgbClr val="222222"/>
                                  </a:solidFill>
                                  <a:latin typeface="Arial" panose="020B0604020202020204" pitchFamily="34" charset="0"/>
                                </a:rPr>
                                <m:t>W</m:t>
                              </m:r>
                              <m:r>
                                <m:rPr>
                                  <m:nor/>
                                </m:rPr>
                                <a:rPr lang="fr-FR" sz="800" dirty="0">
                                  <a:solidFill>
                                    <a:srgbClr val="222222"/>
                                  </a:solidFill>
                                  <a:latin typeface="Arial" panose="020B0604020202020204" pitchFamily="34" charset="0"/>
                                </a:rPr>
                                <m:t>. (2002). </m:t>
                              </m:r>
                              <m:r>
                                <m:rPr>
                                  <m:nor/>
                                </m:rPr>
                                <a:rPr lang="fr-FR" sz="800" dirty="0">
                                  <a:solidFill>
                                    <a:srgbClr val="222222"/>
                                  </a:solidFill>
                                  <a:latin typeface="Arial" panose="020B0604020202020204" pitchFamily="34" charset="0"/>
                                </a:rPr>
                                <m:t>Structural</m:t>
                              </m:r>
                              <m:r>
                                <m:rPr>
                                  <m:nor/>
                                </m:rPr>
                                <a:rPr lang="fr-FR" sz="800" dirty="0">
                                  <a:solidFill>
                                    <a:srgbClr val="222222"/>
                                  </a:solidFill>
                                  <a:latin typeface="Arial" panose="020B0604020202020204" pitchFamily="34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fr-FR" sz="800" dirty="0">
                                  <a:solidFill>
                                    <a:srgbClr val="222222"/>
                                  </a:solidFill>
                                  <a:latin typeface="Arial" panose="020B0604020202020204" pitchFamily="34" charset="0"/>
                                </a:rPr>
                                <m:t>and</m:t>
                              </m:r>
                              <m:r>
                                <m:rPr>
                                  <m:nor/>
                                </m:rPr>
                                <a:rPr lang="fr-FR" sz="800" dirty="0">
                                  <a:solidFill>
                                    <a:srgbClr val="222222"/>
                                  </a:solidFill>
                                  <a:latin typeface="Arial" panose="020B0604020202020204" pitchFamily="34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fr-FR" sz="800" dirty="0">
                                  <a:solidFill>
                                    <a:srgbClr val="222222"/>
                                  </a:solidFill>
                                  <a:latin typeface="Arial" panose="020B0604020202020204" pitchFamily="34" charset="0"/>
                                </a:rPr>
                                <m:t>torsional</m:t>
                              </m:r>
                              <m:r>
                                <m:rPr>
                                  <m:nor/>
                                </m:rPr>
                                <a:rPr lang="fr-FR" sz="800" dirty="0">
                                  <a:solidFill>
                                    <a:srgbClr val="222222"/>
                                  </a:solidFill>
                                  <a:latin typeface="Arial" panose="020B0604020202020204" pitchFamily="34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fr-FR" sz="800" dirty="0">
                                  <a:solidFill>
                                    <a:srgbClr val="222222"/>
                                  </a:solidFill>
                                  <a:latin typeface="Arial" panose="020B0604020202020204" pitchFamily="34" charset="0"/>
                                </a:rPr>
                                <m:t>properties</m:t>
                              </m:r>
                              <m:r>
                                <m:rPr>
                                  <m:nor/>
                                </m:rPr>
                                <a:rPr lang="fr-FR" sz="800" dirty="0">
                                  <a:solidFill>
                                    <a:srgbClr val="222222"/>
                                  </a:solidFill>
                                  <a:latin typeface="Arial" panose="020B0604020202020204" pitchFamily="34" charset="0"/>
                                </a:rPr>
                                <m:t> 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fr-FR" sz="800" dirty="0">
                                  <a:solidFill>
                                    <a:srgbClr val="222222"/>
                                  </a:solidFill>
                                  <a:latin typeface="Arial" panose="020B0604020202020204" pitchFamily="34" charset="0"/>
                                </a:rPr>
                                <m:t>of</m:t>
                              </m:r>
                              <m:r>
                                <m:rPr>
                                  <m:nor/>
                                </m:rPr>
                                <a:rPr lang="fr-FR" sz="800" dirty="0">
                                  <a:solidFill>
                                    <a:srgbClr val="222222"/>
                                  </a:solidFill>
                                  <a:latin typeface="Arial" panose="020B0604020202020204" pitchFamily="34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fr-FR" sz="800" dirty="0">
                                  <a:solidFill>
                                    <a:srgbClr val="222222"/>
                                  </a:solidFill>
                                  <a:latin typeface="Arial" panose="020B0604020202020204" pitchFamily="34" charset="0"/>
                                </a:rPr>
                                <m:t>o</m:t>
                              </m:r>
                              <m:r>
                                <m:rPr>
                                  <m:nor/>
                                </m:rPr>
                                <a:rPr lang="fr-FR" sz="800" dirty="0">
                                  <a:solidFill>
                                    <a:srgbClr val="222222"/>
                                  </a:solidFill>
                                  <a:latin typeface="Arial" panose="020B0604020202020204" pitchFamily="34" charset="0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fr-FR" sz="800" dirty="0">
                                  <a:solidFill>
                                    <a:srgbClr val="222222"/>
                                  </a:solidFill>
                                  <a:latin typeface="Arial" panose="020B0604020202020204" pitchFamily="34" charset="0"/>
                                </a:rPr>
                                <m:t>cresol</m:t>
                              </m:r>
                              <m:r>
                                <m:rPr>
                                  <m:nor/>
                                </m:rPr>
                                <a:rPr lang="fr-FR" sz="800" dirty="0">
                                  <a:solidFill>
                                    <a:srgbClr val="222222"/>
                                  </a:solidFill>
                                  <a:latin typeface="Arial" panose="020B0604020202020204" pitchFamily="34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fr-FR" sz="800" dirty="0">
                                  <a:solidFill>
                                    <a:srgbClr val="222222"/>
                                  </a:solidFill>
                                  <a:latin typeface="Arial" panose="020B0604020202020204" pitchFamily="34" charset="0"/>
                                </a:rPr>
                                <m:t>and</m:t>
                              </m:r>
                              <m:r>
                                <m:rPr>
                                  <m:nor/>
                                </m:rPr>
                                <a:rPr lang="fr-FR" sz="800" dirty="0">
                                  <a:solidFill>
                                    <a:srgbClr val="222222"/>
                                  </a:solidFill>
                                  <a:latin typeface="Arial" panose="020B0604020202020204" pitchFamily="34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fr-FR" sz="800" dirty="0">
                                  <a:solidFill>
                                    <a:srgbClr val="222222"/>
                                  </a:solidFill>
                                  <a:latin typeface="Arial" panose="020B0604020202020204" pitchFamily="34" charset="0"/>
                                </a:rPr>
                                <m:t>o</m:t>
                              </m:r>
                              <m:r>
                                <m:rPr>
                                  <m:nor/>
                                </m:rPr>
                                <a:rPr lang="fr-FR" sz="800" dirty="0">
                                  <a:solidFill>
                                    <a:srgbClr val="222222"/>
                                  </a:solidFill>
                                  <a:latin typeface="Arial" panose="020B0604020202020204" pitchFamily="34" charset="0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fr-FR" sz="800" dirty="0">
                                  <a:solidFill>
                                    <a:srgbClr val="222222"/>
                                  </a:solidFill>
                                  <a:latin typeface="Arial" panose="020B0604020202020204" pitchFamily="34" charset="0"/>
                                </a:rPr>
                                <m:t>cresol</m:t>
                              </m:r>
                              <m:r>
                                <m:rPr>
                                  <m:nor/>
                                </m:rPr>
                                <a:rPr lang="fr-FR" sz="800" dirty="0">
                                  <a:solidFill>
                                    <a:srgbClr val="222222"/>
                                  </a:solidFill>
                                  <a:latin typeface="Arial" panose="020B0604020202020204" pitchFamily="34" charset="0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fr-FR" sz="800" dirty="0">
                                  <a:solidFill>
                                    <a:srgbClr val="222222"/>
                                  </a:solidFill>
                                  <a:latin typeface="Arial" panose="020B0604020202020204" pitchFamily="34" charset="0"/>
                                </a:rPr>
                                <m:t>OD</m:t>
                              </m:r>
                              <m:r>
                                <m:rPr>
                                  <m:nor/>
                                </m:rPr>
                                <a:rPr lang="fr-FR" sz="800" dirty="0">
                                  <a:solidFill>
                                    <a:srgbClr val="222222"/>
                                  </a:solidFill>
                                  <a:latin typeface="Arial" panose="020B0604020202020204" pitchFamily="34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fr-FR" sz="800" dirty="0">
                                  <a:solidFill>
                                    <a:srgbClr val="222222"/>
                                  </a:solidFill>
                                  <a:latin typeface="Arial" panose="020B0604020202020204" pitchFamily="34" charset="0"/>
                                </a:rPr>
                                <m:t>as</m:t>
                              </m:r>
                              <m:r>
                                <m:rPr>
                                  <m:nor/>
                                </m:rPr>
                                <a:rPr lang="fr-FR" sz="800" dirty="0">
                                  <a:solidFill>
                                    <a:srgbClr val="222222"/>
                                  </a:solidFill>
                                  <a:latin typeface="Arial" panose="020B0604020202020204" pitchFamily="34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fr-FR" sz="800" dirty="0">
                                  <a:solidFill>
                                    <a:srgbClr val="222222"/>
                                  </a:solidFill>
                                  <a:latin typeface="Arial" panose="020B0604020202020204" pitchFamily="34" charset="0"/>
                                </a:rPr>
                                <m:t>obtained</m:t>
                              </m:r>
                              <m:r>
                                <m:rPr>
                                  <m:nor/>
                                </m:rPr>
                                <a:rPr lang="fr-FR" sz="800" dirty="0">
                                  <a:solidFill>
                                    <a:srgbClr val="222222"/>
                                  </a:solidFill>
                                  <a:latin typeface="Arial" panose="020B0604020202020204" pitchFamily="34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fr-FR" sz="800" dirty="0">
                                  <a:solidFill>
                                    <a:srgbClr val="222222"/>
                                  </a:solidFill>
                                  <a:latin typeface="Arial" panose="020B0604020202020204" pitchFamily="34" charset="0"/>
                                </a:rPr>
                                <m:t>from</m:t>
                              </m:r>
                              <m:r>
                                <m:rPr>
                                  <m:nor/>
                                </m:rPr>
                                <a:rPr lang="fr-FR" sz="800" dirty="0">
                                  <a:solidFill>
                                    <a:srgbClr val="222222"/>
                                  </a:solidFill>
                                  <a:latin typeface="Arial" panose="020B0604020202020204" pitchFamily="34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fr-FR" sz="800" dirty="0">
                                  <a:solidFill>
                                    <a:srgbClr val="222222"/>
                                  </a:solidFill>
                                  <a:latin typeface="Arial" panose="020B0604020202020204" pitchFamily="34" charset="0"/>
                                </a:rPr>
                                <m:t>microwave</m:t>
                              </m:r>
                              <m:r>
                                <m:rPr>
                                  <m:nor/>
                                </m:rPr>
                                <a:rPr lang="fr-FR" sz="800" dirty="0">
                                  <a:solidFill>
                                    <a:srgbClr val="222222"/>
                                  </a:solidFill>
                                  <a:latin typeface="Arial" panose="020B0604020202020204" pitchFamily="34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fr-FR" sz="800" dirty="0">
                                  <a:solidFill>
                                    <a:srgbClr val="222222"/>
                                  </a:solidFill>
                                  <a:latin typeface="Arial" panose="020B0604020202020204" pitchFamily="34" charset="0"/>
                                </a:rPr>
                                <m:t>spectroscopy</m:t>
                              </m:r>
                              <m:r>
                                <m:rPr>
                                  <m:nor/>
                                </m:rPr>
                                <a:rPr lang="fr-FR" sz="800" dirty="0">
                                  <a:solidFill>
                                    <a:srgbClr val="222222"/>
                                  </a:solidFill>
                                  <a:latin typeface="Arial" panose="020B0604020202020204" pitchFamily="34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fr-FR" sz="800" dirty="0">
                                  <a:solidFill>
                                    <a:srgbClr val="222222"/>
                                  </a:solidFill>
                                  <a:latin typeface="Arial" panose="020B0604020202020204" pitchFamily="34" charset="0"/>
                                </a:rPr>
                                <m:t>and</m:t>
                              </m:r>
                              <m:r>
                                <m:rPr>
                                  <m:nor/>
                                </m:rPr>
                                <a:rPr lang="fr-FR" sz="800" dirty="0">
                                  <a:solidFill>
                                    <a:srgbClr val="222222"/>
                                  </a:solidFill>
                                  <a:latin typeface="Arial" panose="020B0604020202020204" pitchFamily="34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fr-FR" sz="800" dirty="0">
                                  <a:solidFill>
                                    <a:srgbClr val="222222"/>
                                  </a:solidFill>
                                  <a:latin typeface="Arial" panose="020B0604020202020204" pitchFamily="34" charset="0"/>
                                </a:rPr>
                                <m:t>ab</m:t>
                              </m:r>
                              <m:r>
                                <m:rPr>
                                  <m:nor/>
                                </m:rPr>
                                <a:rPr lang="fr-FR" sz="800" dirty="0">
                                  <a:solidFill>
                                    <a:srgbClr val="222222"/>
                                  </a:solidFill>
                                  <a:latin typeface="Arial" panose="020B0604020202020204" pitchFamily="34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fr-FR" sz="800" dirty="0">
                                  <a:solidFill>
                                    <a:srgbClr val="222222"/>
                                  </a:solidFill>
                                  <a:latin typeface="Arial" panose="020B0604020202020204" pitchFamily="34" charset="0"/>
                                </a:rPr>
                                <m:t>initio</m:t>
                              </m:r>
                              <m:r>
                                <m:rPr>
                                  <m:nor/>
                                </m:rPr>
                                <a:rPr lang="fr-FR" sz="800" dirty="0">
                                  <a:solidFill>
                                    <a:srgbClr val="222222"/>
                                  </a:solidFill>
                                  <a:latin typeface="Arial" panose="020B0604020202020204" pitchFamily="34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fr-FR" sz="800" dirty="0">
                                  <a:solidFill>
                                    <a:srgbClr val="222222"/>
                                  </a:solidFill>
                                  <a:latin typeface="Arial" panose="020B0604020202020204" pitchFamily="34" charset="0"/>
                                </a:rPr>
                                <m:t>calculations</m:t>
                              </m:r>
                              <m:r>
                                <m:rPr>
                                  <m:nor/>
                                </m:rPr>
                                <a:rPr lang="fr-FR" sz="800" dirty="0">
                                  <a:solidFill>
                                    <a:srgbClr val="222222"/>
                                  </a:solidFill>
                                  <a:latin typeface="Arial" panose="020B0604020202020204" pitchFamily="34" charset="0"/>
                                </a:rPr>
                                <m:t>. </m:t>
                              </m:r>
                              <m:r>
                                <m:rPr>
                                  <m:nor/>
                                </m:rPr>
                                <a:rPr lang="fr-FR" sz="800" i="1" dirty="0">
                                  <a:solidFill>
                                    <a:srgbClr val="222222"/>
                                  </a:solidFill>
                                  <a:latin typeface="Arial" panose="020B0604020202020204" pitchFamily="34" charset="0"/>
                                </a:rPr>
                                <m:t>Journal</m:t>
                              </m:r>
                              <m:r>
                                <m:rPr>
                                  <m:nor/>
                                </m:rPr>
                                <a:rPr lang="fr-FR" sz="800" i="1" dirty="0">
                                  <a:solidFill>
                                    <a:srgbClr val="222222"/>
                                  </a:solidFill>
                                  <a:latin typeface="Arial" panose="020B0604020202020204" pitchFamily="34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fr-FR" sz="800" i="1" dirty="0">
                                  <a:solidFill>
                                    <a:srgbClr val="222222"/>
                                  </a:solidFill>
                                  <a:latin typeface="Arial" panose="020B0604020202020204" pitchFamily="34" charset="0"/>
                                </a:rPr>
                                <m:t>of</m:t>
                              </m:r>
                              <m:r>
                                <m:rPr>
                                  <m:nor/>
                                </m:rPr>
                                <a:rPr lang="fr-FR" sz="800" i="1" dirty="0">
                                  <a:solidFill>
                                    <a:srgbClr val="222222"/>
                                  </a:solidFill>
                                  <a:latin typeface="Arial" panose="020B0604020202020204" pitchFamily="34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fr-FR" sz="800" i="1" dirty="0">
                                  <a:solidFill>
                                    <a:srgbClr val="222222"/>
                                  </a:solidFill>
                                  <a:latin typeface="Arial" panose="020B0604020202020204" pitchFamily="34" charset="0"/>
                                </a:rPr>
                                <m:t>Molecular</m:t>
                              </m:r>
                              <m:r>
                                <m:rPr>
                                  <m:nor/>
                                </m:rPr>
                                <a:rPr lang="fr-FR" sz="800" i="1" dirty="0">
                                  <a:solidFill>
                                    <a:srgbClr val="222222"/>
                                  </a:solidFill>
                                  <a:latin typeface="Arial" panose="020B0604020202020204" pitchFamily="34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fr-FR" sz="800" i="1" dirty="0">
                                  <a:solidFill>
                                    <a:srgbClr val="222222"/>
                                  </a:solidFill>
                                  <a:latin typeface="Arial" panose="020B0604020202020204" pitchFamily="34" charset="0"/>
                                </a:rPr>
                                <m:t>Spectroscopy</m:t>
                              </m:r>
                              <m:r>
                                <m:rPr>
                                  <m:nor/>
                                </m:rPr>
                                <a:rPr lang="fr-FR" sz="800" dirty="0">
                                  <a:solidFill>
                                    <a:srgbClr val="222222"/>
                                  </a:solidFill>
                                  <a:latin typeface="Arial" panose="020B0604020202020204" pitchFamily="34" charset="0"/>
                                </a:rPr>
                                <m:t>, </m:t>
                              </m:r>
                              <m:r>
                                <m:rPr>
                                  <m:nor/>
                                </m:rPr>
                                <a:rPr lang="fr-FR" sz="800" i="1" dirty="0">
                                  <a:solidFill>
                                    <a:srgbClr val="222222"/>
                                  </a:solidFill>
                                  <a:latin typeface="Arial" panose="020B0604020202020204" pitchFamily="34" charset="0"/>
                                </a:rPr>
                                <m:t>215</m:t>
                              </m:r>
                              <m:r>
                                <m:rPr>
                                  <m:nor/>
                                </m:rPr>
                                <a:rPr lang="fr-FR" sz="800" dirty="0">
                                  <a:solidFill>
                                    <a:srgbClr val="222222"/>
                                  </a:solidFill>
                                  <a:latin typeface="Arial" panose="020B0604020202020204" pitchFamily="34" charset="0"/>
                                </a:rPr>
                                <m:t>(1), 58−65.</m:t>
                              </m:r>
                            </m:e>
                          </m:eqArr>
                        </m:e>
                        <m:sup>
                          <m:r>
                            <a:rPr lang="fr-FR" sz="800" b="0" i="1" smtClean="0">
                              <a:solidFill>
                                <a:srgbClr val="22222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3B382EB8-3CD8-41B0-8962-7F49AFB23B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829" y="6262519"/>
                <a:ext cx="2949247" cy="383567"/>
              </a:xfrm>
              <a:prstGeom prst="rect">
                <a:avLst/>
              </a:prstGeom>
              <a:blipFill>
                <a:blip r:embed="rId3"/>
                <a:stretch>
                  <a:fillRect r="-13471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75660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e 22">
            <a:extLst>
              <a:ext uri="{FF2B5EF4-FFF2-40B4-BE49-F238E27FC236}">
                <a16:creationId xmlns:a16="http://schemas.microsoft.com/office/drawing/2014/main" id="{EC032A67-6C71-C340-B224-2DB916C9AF7F}"/>
              </a:ext>
            </a:extLst>
          </p:cNvPr>
          <p:cNvGrpSpPr/>
          <p:nvPr/>
        </p:nvGrpSpPr>
        <p:grpSpPr>
          <a:xfrm>
            <a:off x="2514600" y="640330"/>
            <a:ext cx="6177640" cy="808060"/>
            <a:chOff x="2501900" y="640330"/>
            <a:chExt cx="6190340" cy="808060"/>
          </a:xfrm>
          <a:effectLst>
            <a:outerShdw blurRad="101600" algn="ctr" rotWithShape="0">
              <a:srgbClr val="7D7D7D">
                <a:alpha val="44000"/>
              </a:srgbClr>
            </a:outerShdw>
          </a:effectLst>
        </p:grpSpPr>
        <p:grpSp>
          <p:nvGrpSpPr>
            <p:cNvPr id="16" name="Group 26">
              <a:extLst>
                <a:ext uri="{FF2B5EF4-FFF2-40B4-BE49-F238E27FC236}">
                  <a16:creationId xmlns:a16="http://schemas.microsoft.com/office/drawing/2014/main" id="{CAF8D0FF-ABC4-A645-BEFC-E505A6E9E541}"/>
                </a:ext>
              </a:extLst>
            </p:cNvPr>
            <p:cNvGrpSpPr/>
            <p:nvPr/>
          </p:nvGrpSpPr>
          <p:grpSpPr>
            <a:xfrm flipH="1">
              <a:off x="8194797" y="736622"/>
              <a:ext cx="497443" cy="711768"/>
              <a:chOff x="-1" y="687805"/>
              <a:chExt cx="579644" cy="1612996"/>
            </a:xfrm>
          </p:grpSpPr>
          <p:sp>
            <p:nvSpPr>
              <p:cNvPr id="17" name="Freeform 40">
                <a:extLst>
                  <a:ext uri="{FF2B5EF4-FFF2-40B4-BE49-F238E27FC236}">
                    <a16:creationId xmlns:a16="http://schemas.microsoft.com/office/drawing/2014/main" id="{33A94425-756C-5E4D-AC91-F50C5D24BD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282" y="1124405"/>
                <a:ext cx="413361" cy="1176396"/>
              </a:xfrm>
              <a:custGeom>
                <a:avLst/>
                <a:gdLst>
                  <a:gd name="T0" fmla="*/ 1414 w 1414"/>
                  <a:gd name="T1" fmla="*/ 901 h 1164"/>
                  <a:gd name="T2" fmla="*/ 0 w 1414"/>
                  <a:gd name="T3" fmla="*/ 1164 h 1164"/>
                  <a:gd name="T4" fmla="*/ 0 w 1414"/>
                  <a:gd name="T5" fmla="*/ 0 h 1164"/>
                  <a:gd name="T6" fmla="*/ 1414 w 1414"/>
                  <a:gd name="T7" fmla="*/ 351 h 1164"/>
                  <a:gd name="T8" fmla="*/ 1414 w 1414"/>
                  <a:gd name="T9" fmla="*/ 901 h 1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4" h="1164">
                    <a:moveTo>
                      <a:pt x="1414" y="901"/>
                    </a:moveTo>
                    <a:lnTo>
                      <a:pt x="0" y="1164"/>
                    </a:lnTo>
                    <a:lnTo>
                      <a:pt x="0" y="0"/>
                    </a:lnTo>
                    <a:lnTo>
                      <a:pt x="1414" y="351"/>
                    </a:lnTo>
                    <a:lnTo>
                      <a:pt x="1414" y="901"/>
                    </a:lnTo>
                    <a:close/>
                  </a:path>
                </a:pathLst>
              </a:custGeom>
              <a:solidFill>
                <a:srgbClr val="7D7D7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" name="Freeform 41">
                <a:extLst>
                  <a:ext uri="{FF2B5EF4-FFF2-40B4-BE49-F238E27FC236}">
                    <a16:creationId xmlns:a16="http://schemas.microsoft.com/office/drawing/2014/main" id="{35FD49EC-1B80-4541-BCED-193A72821A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" y="687805"/>
                <a:ext cx="579644" cy="1341739"/>
              </a:xfrm>
              <a:custGeom>
                <a:avLst/>
                <a:gdLst>
                  <a:gd name="T0" fmla="*/ 1981 w 1981"/>
                  <a:gd name="T1" fmla="*/ 1303 h 1303"/>
                  <a:gd name="T2" fmla="*/ 0 w 1981"/>
                  <a:gd name="T3" fmla="*/ 1125 h 1303"/>
                  <a:gd name="T4" fmla="*/ 0 w 1981"/>
                  <a:gd name="T5" fmla="*/ 0 h 1303"/>
                  <a:gd name="T6" fmla="*/ 1981 w 1981"/>
                  <a:gd name="T7" fmla="*/ 89 h 1303"/>
                  <a:gd name="T8" fmla="*/ 1981 w 1981"/>
                  <a:gd name="T9" fmla="*/ 1303 h 1303"/>
                  <a:gd name="connsiteX0" fmla="*/ 10000 w 10000"/>
                  <a:gd name="connsiteY0" fmla="*/ 10181 h 10181"/>
                  <a:gd name="connsiteX1" fmla="*/ 0 w 10000"/>
                  <a:gd name="connsiteY1" fmla="*/ 8634 h 10181"/>
                  <a:gd name="connsiteX2" fmla="*/ 0 w 10000"/>
                  <a:gd name="connsiteY2" fmla="*/ 0 h 10181"/>
                  <a:gd name="connsiteX3" fmla="*/ 10000 w 10000"/>
                  <a:gd name="connsiteY3" fmla="*/ 683 h 10181"/>
                  <a:gd name="connsiteX4" fmla="*/ 10000 w 10000"/>
                  <a:gd name="connsiteY4" fmla="*/ 10181 h 10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181">
                    <a:moveTo>
                      <a:pt x="10000" y="10181"/>
                    </a:moveTo>
                    <a:lnTo>
                      <a:pt x="0" y="8634"/>
                    </a:lnTo>
                    <a:lnTo>
                      <a:pt x="0" y="0"/>
                    </a:lnTo>
                    <a:lnTo>
                      <a:pt x="10000" y="683"/>
                    </a:lnTo>
                    <a:lnTo>
                      <a:pt x="10000" y="10181"/>
                    </a:ln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2F51970-762B-F24A-B86F-EC954369FAE6}"/>
                </a:ext>
              </a:extLst>
            </p:cNvPr>
            <p:cNvSpPr/>
            <p:nvPr/>
          </p:nvSpPr>
          <p:spPr>
            <a:xfrm>
              <a:off x="2501900" y="640330"/>
              <a:ext cx="6190340" cy="603348"/>
            </a:xfrm>
            <a:prstGeom prst="rect">
              <a:avLst/>
            </a:prstGeom>
            <a:solidFill>
              <a:srgbClr val="7D7D7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DE4159E-4559-BD4C-A736-9479A701A1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45313" y="1363072"/>
            <a:ext cx="6560459" cy="1271692"/>
          </a:xfrm>
        </p:spPr>
        <p:txBody>
          <a:bodyPr anchor="ctr"/>
          <a:lstStyle/>
          <a:p>
            <a:pPr algn="ctr"/>
            <a:r>
              <a:rPr lang="fr-FR" sz="1800" dirty="0">
                <a:solidFill>
                  <a:srgbClr val="217296"/>
                </a:solidFill>
              </a:rPr>
              <a:t>Our </a:t>
            </a:r>
            <a:r>
              <a:rPr lang="fr-FR" sz="1800" dirty="0" err="1">
                <a:solidFill>
                  <a:srgbClr val="217296"/>
                </a:solidFill>
              </a:rPr>
              <a:t>premilinary</a:t>
            </a:r>
            <a:r>
              <a:rPr lang="fr-FR" sz="1800" dirty="0">
                <a:solidFill>
                  <a:srgbClr val="217296"/>
                </a:solidFill>
              </a:rPr>
              <a:t> </a:t>
            </a:r>
            <a:r>
              <a:rPr lang="fr-FR" sz="1800" dirty="0" err="1">
                <a:solidFill>
                  <a:srgbClr val="217296"/>
                </a:solidFill>
              </a:rPr>
              <a:t>results</a:t>
            </a:r>
            <a:r>
              <a:rPr lang="fr-FR" sz="1800" dirty="0">
                <a:solidFill>
                  <a:srgbClr val="217296"/>
                </a:solidFill>
              </a:rPr>
              <a:t> :</a:t>
            </a:r>
          </a:p>
          <a:p>
            <a:pPr marL="285750" indent="-285750">
              <a:buFontTx/>
              <a:buChar char="-"/>
            </a:pPr>
            <a:endParaRPr lang="fr-FR" sz="1600" b="1" dirty="0"/>
          </a:p>
          <a:p>
            <a:endParaRPr lang="fr-FR" sz="1400" dirty="0"/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DE906A70-522D-8C45-BA08-30F1EC4430D6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813155" y="639182"/>
            <a:ext cx="8024774" cy="580198"/>
          </a:xfrm>
          <a:prstGeom prst="rect">
            <a:avLst/>
          </a:prstGeom>
        </p:spPr>
        <p:txBody>
          <a:bodyPr lIns="0" tIns="0" rIns="72000" bIns="0"/>
          <a:lstStyle>
            <a:lvl1pPr marL="0" indent="0" algn="r">
              <a:buNone/>
              <a:defRPr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None/>
              <a:defRPr sz="1400" i="1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0" indent="0">
              <a:buFontTx/>
              <a:buNone/>
              <a:defRPr sz="1200" b="1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0" indent="0"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0" indent="0">
              <a:buNone/>
              <a:defRPr sz="900" i="1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 algn="ctr"/>
            <a:r>
              <a:rPr lang="fr-FR" sz="2800" dirty="0"/>
              <a:t>1. Ortho-</a:t>
            </a:r>
            <a:r>
              <a:rPr lang="fr-FR" sz="2800" dirty="0" err="1"/>
              <a:t>cresol</a:t>
            </a:r>
            <a:endParaRPr lang="fr-FR" sz="280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4C9B3DC-9751-004F-B195-BBF28F10A490}"/>
              </a:ext>
            </a:extLst>
          </p:cNvPr>
          <p:cNvSpPr txBox="1"/>
          <p:nvPr/>
        </p:nvSpPr>
        <p:spPr>
          <a:xfrm>
            <a:off x="3503981" y="393708"/>
            <a:ext cx="5195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00" dirty="0">
                <a:latin typeface="Calibri" panose="020F0502020204030204" pitchFamily="34" charset="0"/>
                <a:cs typeface="Calibri" panose="020F0502020204030204" pitchFamily="34" charset="0"/>
              </a:rPr>
              <a:t>Crésol – Journées de Spectroscopie Moléculaire – Grenoble – 10-12 mars 2024</a:t>
            </a:r>
          </a:p>
          <a:p>
            <a:pPr algn="r"/>
            <a:endParaRPr lang="fr-FR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0E1EFB4-F047-4C8D-981B-C05C63CFDF06}"/>
              </a:ext>
            </a:extLst>
          </p:cNvPr>
          <p:cNvSpPr txBox="1"/>
          <p:nvPr/>
        </p:nvSpPr>
        <p:spPr>
          <a:xfrm>
            <a:off x="201168" y="6126480"/>
            <a:ext cx="6986016" cy="5303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au 3">
                <a:extLst>
                  <a:ext uri="{FF2B5EF4-FFF2-40B4-BE49-F238E27FC236}">
                    <a16:creationId xmlns:a16="http://schemas.microsoft.com/office/drawing/2014/main" id="{BD995B85-E126-4F24-96B3-64FF3B55430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75810" y="2100008"/>
              <a:ext cx="7592380" cy="3306181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1518476">
                      <a:extLst>
                        <a:ext uri="{9D8B030D-6E8A-4147-A177-3AD203B41FA5}">
                          <a16:colId xmlns:a16="http://schemas.microsoft.com/office/drawing/2014/main" val="2736302409"/>
                        </a:ext>
                      </a:extLst>
                    </a:gridCol>
                    <a:gridCol w="1518476">
                      <a:extLst>
                        <a:ext uri="{9D8B030D-6E8A-4147-A177-3AD203B41FA5}">
                          <a16:colId xmlns:a16="http://schemas.microsoft.com/office/drawing/2014/main" val="115287702"/>
                        </a:ext>
                      </a:extLst>
                    </a:gridCol>
                    <a:gridCol w="1518476">
                      <a:extLst>
                        <a:ext uri="{9D8B030D-6E8A-4147-A177-3AD203B41FA5}">
                          <a16:colId xmlns:a16="http://schemas.microsoft.com/office/drawing/2014/main" val="4128265942"/>
                        </a:ext>
                      </a:extLst>
                    </a:gridCol>
                    <a:gridCol w="1518476">
                      <a:extLst>
                        <a:ext uri="{9D8B030D-6E8A-4147-A177-3AD203B41FA5}">
                          <a16:colId xmlns:a16="http://schemas.microsoft.com/office/drawing/2014/main" val="3487363131"/>
                        </a:ext>
                      </a:extLst>
                    </a:gridCol>
                    <a:gridCol w="1518476">
                      <a:extLst>
                        <a:ext uri="{9D8B030D-6E8A-4147-A177-3AD203B41FA5}">
                          <a16:colId xmlns:a16="http://schemas.microsoft.com/office/drawing/2014/main" val="2757662592"/>
                        </a:ext>
                      </a:extLst>
                    </a:gridCol>
                  </a:tblGrid>
                  <a:tr h="1076978">
                    <a:tc>
                      <a:txBody>
                        <a:bodyPr/>
                        <a:lstStyle/>
                        <a:p>
                          <a:r>
                            <a:rPr lang="fr-FR" sz="1600" dirty="0" err="1">
                              <a:solidFill>
                                <a:srgbClr val="000000"/>
                              </a:solidFill>
                            </a:rPr>
                            <a:t>Parameters</a:t>
                          </a:r>
                          <a:endParaRPr lang="fr-FR" sz="16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400" dirty="0">
                              <a:solidFill>
                                <a:srgbClr val="000000"/>
                              </a:solidFill>
                            </a:rPr>
                            <a:t>Syn-o-</a:t>
                          </a:r>
                          <a:r>
                            <a:rPr lang="fr-FR" sz="1400" dirty="0" err="1">
                              <a:solidFill>
                                <a:srgbClr val="000000"/>
                              </a:solidFill>
                            </a:rPr>
                            <a:t>cresol</a:t>
                          </a:r>
                          <a:r>
                            <a:rPr lang="fr-FR" sz="1400" dirty="0">
                              <a:solidFill>
                                <a:srgbClr val="000000"/>
                              </a:solidFill>
                            </a:rPr>
                            <a:t> </a:t>
                          </a:r>
                        </a:p>
                        <a:p>
                          <a:r>
                            <a:rPr lang="fr-FR" sz="1400" dirty="0">
                              <a:solidFill>
                                <a:srgbClr val="000000"/>
                              </a:solidFill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fr-FR" sz="14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1400" b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𝐿𝑖𝑡𝑒𝑟𝑎𝑡𝑢𝑟𝑒</m:t>
                                  </m:r>
                                </m:e>
                                <m:sup>
                                  <m:r>
                                    <a:rPr lang="fr-FR" sz="1400" b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oMath>
                          </a14:m>
                          <a:r>
                            <a:rPr lang="fr-FR" sz="1400" dirty="0">
                              <a:solidFill>
                                <a:srgbClr val="000000"/>
                              </a:solidFill>
                            </a:rPr>
                            <a:t>)</a:t>
                          </a:r>
                        </a:p>
                        <a:p>
                          <a:endParaRPr lang="fr-FR" sz="1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400" dirty="0" err="1">
                              <a:solidFill>
                                <a:srgbClr val="C00000"/>
                              </a:solidFill>
                            </a:rPr>
                            <a:t>Syn</a:t>
                          </a:r>
                          <a:r>
                            <a:rPr lang="fr-FR" sz="1400" dirty="0">
                              <a:solidFill>
                                <a:srgbClr val="C00000"/>
                              </a:solidFill>
                            </a:rPr>
                            <a:t>-o-</a:t>
                          </a:r>
                          <a:r>
                            <a:rPr lang="fr-FR" sz="1400" dirty="0" err="1">
                              <a:solidFill>
                                <a:srgbClr val="C00000"/>
                              </a:solidFill>
                            </a:rPr>
                            <a:t>cresol</a:t>
                          </a:r>
                          <a:endParaRPr lang="fr-FR" sz="1400" dirty="0">
                            <a:solidFill>
                              <a:srgbClr val="C00000"/>
                            </a:solidFill>
                          </a:endParaRPr>
                        </a:p>
                        <a:p>
                          <a:r>
                            <a:rPr lang="fr-FR" sz="1400" dirty="0">
                              <a:solidFill>
                                <a:srgbClr val="C00000"/>
                              </a:solidFill>
                            </a:rPr>
                            <a:t>(Our </a:t>
                          </a:r>
                          <a:r>
                            <a:rPr lang="fr-FR" sz="1400" dirty="0" err="1">
                              <a:solidFill>
                                <a:srgbClr val="C00000"/>
                              </a:solidFill>
                            </a:rPr>
                            <a:t>results</a:t>
                          </a:r>
                          <a:r>
                            <a:rPr lang="fr-FR" sz="1400" dirty="0">
                              <a:solidFill>
                                <a:srgbClr val="C00000"/>
                              </a:solidFill>
                            </a:rPr>
                            <a:t>)</a:t>
                          </a:r>
                        </a:p>
                        <a:p>
                          <a:endParaRPr lang="fr-FR" sz="1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400" dirty="0">
                              <a:solidFill>
                                <a:srgbClr val="000000"/>
                              </a:solidFill>
                            </a:rPr>
                            <a:t>Anti-o-</a:t>
                          </a:r>
                          <a:r>
                            <a:rPr lang="fr-FR" sz="1400" dirty="0" err="1">
                              <a:solidFill>
                                <a:srgbClr val="000000"/>
                              </a:solidFill>
                            </a:rPr>
                            <a:t>cresol</a:t>
                          </a:r>
                          <a:endParaRPr lang="fr-FR" sz="1400" dirty="0">
                            <a:solidFill>
                              <a:srgbClr val="000000"/>
                            </a:solidFill>
                          </a:endParaRPr>
                        </a:p>
                        <a:p>
                          <a:r>
                            <a:rPr lang="fr-FR" sz="1400" dirty="0">
                              <a:solidFill>
                                <a:srgbClr val="000000"/>
                              </a:solidFill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fr-FR" sz="14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1400" b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𝐿𝑖𝑡𝑒𝑟𝑎𝑡𝑢𝑟𝑒</m:t>
                                  </m:r>
                                </m:e>
                                <m:sup>
                                  <m:r>
                                    <a:rPr lang="fr-FR" sz="1400" b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oMath>
                          </a14:m>
                          <a:r>
                            <a:rPr lang="fr-FR" sz="1400" dirty="0">
                              <a:solidFill>
                                <a:srgbClr val="000000"/>
                              </a:solidFill>
                            </a:rPr>
                            <a:t>)</a:t>
                          </a:r>
                          <a:endParaRPr lang="fr-FR" sz="1800" dirty="0">
                            <a:solidFill>
                              <a:srgbClr val="000000"/>
                            </a:solidFill>
                          </a:endParaRPr>
                        </a:p>
                        <a:p>
                          <a:endParaRPr lang="fr-FR" sz="1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400" dirty="0">
                              <a:solidFill>
                                <a:srgbClr val="C00000"/>
                              </a:solidFill>
                            </a:rPr>
                            <a:t>Anti-o-</a:t>
                          </a:r>
                          <a:r>
                            <a:rPr lang="fr-FR" sz="1400" dirty="0" err="1">
                              <a:solidFill>
                                <a:srgbClr val="C00000"/>
                              </a:solidFill>
                            </a:rPr>
                            <a:t>cresol</a:t>
                          </a:r>
                          <a:endParaRPr lang="fr-FR" sz="1400" dirty="0">
                            <a:solidFill>
                              <a:srgbClr val="C00000"/>
                            </a:solidFill>
                          </a:endParaRPr>
                        </a:p>
                        <a:p>
                          <a:r>
                            <a:rPr lang="fr-FR" sz="1400" dirty="0">
                              <a:solidFill>
                                <a:srgbClr val="C00000"/>
                              </a:solidFill>
                            </a:rPr>
                            <a:t>(Our </a:t>
                          </a:r>
                          <a:r>
                            <a:rPr lang="fr-FR" sz="1400" dirty="0" err="1">
                              <a:solidFill>
                                <a:srgbClr val="C00000"/>
                              </a:solidFill>
                            </a:rPr>
                            <a:t>results</a:t>
                          </a:r>
                          <a:r>
                            <a:rPr lang="fr-FR" sz="1400" dirty="0">
                              <a:solidFill>
                                <a:srgbClr val="C00000"/>
                              </a:solidFill>
                            </a:rPr>
                            <a:t>)</a:t>
                          </a:r>
                        </a:p>
                        <a:p>
                          <a:endParaRPr lang="fr-FR" sz="1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93133807"/>
                      </a:ext>
                    </a:extLst>
                  </a:tr>
                  <a:tr h="87588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600" dirty="0">
                              <a:solidFill>
                                <a:srgbClr val="000000"/>
                              </a:solidFill>
                            </a:rPr>
                            <a:t>A (MHz)</a:t>
                          </a:r>
                        </a:p>
                        <a:p>
                          <a:endParaRPr lang="fr-FR" sz="16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400" dirty="0">
                              <a:solidFill>
                                <a:srgbClr val="000000"/>
                              </a:solidFill>
                            </a:rPr>
                            <a:t>3249.45242(18)</a:t>
                          </a:r>
                        </a:p>
                        <a:p>
                          <a:endParaRPr lang="fr-FR" sz="1400" dirty="0">
                            <a:solidFill>
                              <a:srgbClr val="000000"/>
                            </a:solidFill>
                          </a:endParaRPr>
                        </a:p>
                        <a:p>
                          <a:endParaRPr lang="fr-FR" sz="1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400" dirty="0">
                              <a:solidFill>
                                <a:srgbClr val="C00000"/>
                              </a:solidFill>
                            </a:rPr>
                            <a:t>3249.455228(55)</a:t>
                          </a:r>
                        </a:p>
                        <a:p>
                          <a:endParaRPr lang="fr-FR" sz="1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400" dirty="0">
                              <a:solidFill>
                                <a:srgbClr val="000000"/>
                              </a:solidFill>
                            </a:rPr>
                            <a:t>3273.80084(18)</a:t>
                          </a:r>
                        </a:p>
                        <a:p>
                          <a:endParaRPr lang="fr-FR" sz="1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400" dirty="0">
                              <a:solidFill>
                                <a:srgbClr val="C00000"/>
                              </a:solidFill>
                            </a:rPr>
                            <a:t>3274.035722(137)</a:t>
                          </a:r>
                        </a:p>
                        <a:p>
                          <a:endParaRPr lang="fr-FR" sz="1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38024062"/>
                      </a:ext>
                    </a:extLst>
                  </a:tr>
                  <a:tr h="673755">
                    <a:tc>
                      <a:txBody>
                        <a:bodyPr/>
                        <a:lstStyle/>
                        <a:p>
                          <a:r>
                            <a:rPr lang="fr-FR" sz="1600" dirty="0">
                              <a:solidFill>
                                <a:srgbClr val="000000"/>
                              </a:solidFill>
                            </a:rPr>
                            <a:t>B (MHz)</a:t>
                          </a:r>
                          <a:endParaRPr lang="fr-F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400" dirty="0">
                              <a:solidFill>
                                <a:srgbClr val="000000"/>
                              </a:solidFill>
                            </a:rPr>
                            <a:t>2202.02549(18)</a:t>
                          </a:r>
                        </a:p>
                        <a:p>
                          <a:endParaRPr lang="fr-FR" sz="1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400" dirty="0">
                              <a:solidFill>
                                <a:srgbClr val="C00000"/>
                              </a:solidFill>
                            </a:rPr>
                            <a:t>2202.037936(46)</a:t>
                          </a:r>
                        </a:p>
                        <a:p>
                          <a:endParaRPr lang="fr-FR" sz="1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400" dirty="0">
                              <a:solidFill>
                                <a:srgbClr val="000000"/>
                              </a:solidFill>
                            </a:rPr>
                            <a:t>2196.26747(18)</a:t>
                          </a:r>
                        </a:p>
                        <a:p>
                          <a:endParaRPr lang="fr-FR" sz="1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400" dirty="0">
                              <a:solidFill>
                                <a:srgbClr val="C00000"/>
                              </a:solidFill>
                            </a:rPr>
                            <a:t>2196.320670(69)</a:t>
                          </a:r>
                        </a:p>
                        <a:p>
                          <a:endParaRPr lang="fr-FR" sz="1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62397361"/>
                      </a:ext>
                    </a:extLst>
                  </a:tr>
                  <a:tr h="67956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600" dirty="0">
                              <a:solidFill>
                                <a:srgbClr val="000000"/>
                              </a:solidFill>
                            </a:rPr>
                            <a:t>C (MHz)</a:t>
                          </a:r>
                        </a:p>
                        <a:p>
                          <a:endParaRPr lang="fr-FR" sz="16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400" dirty="0">
                              <a:solidFill>
                                <a:srgbClr val="000000"/>
                              </a:solidFill>
                            </a:rPr>
                            <a:t>1323.66277(16)</a:t>
                          </a:r>
                        </a:p>
                        <a:p>
                          <a:endParaRPr lang="fr-FR" sz="1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400" dirty="0">
                              <a:solidFill>
                                <a:srgbClr val="C00000"/>
                              </a:solidFill>
                            </a:rPr>
                            <a:t>1323.663245(36)</a:t>
                          </a:r>
                        </a:p>
                        <a:p>
                          <a:endParaRPr lang="fr-FR" sz="1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1400" dirty="0">
                              <a:solidFill>
                                <a:srgbClr val="000000"/>
                              </a:solidFill>
                            </a:rPr>
                            <a:t>1325.36424(22)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1400" dirty="0">
                              <a:solidFill>
                                <a:srgbClr val="C00000"/>
                              </a:solidFill>
                            </a:rPr>
                            <a:t>1325.363793(38)</a:t>
                          </a: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7838944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au 3">
                <a:extLst>
                  <a:ext uri="{FF2B5EF4-FFF2-40B4-BE49-F238E27FC236}">
                    <a16:creationId xmlns:a16="http://schemas.microsoft.com/office/drawing/2014/main" id="{BD995B85-E126-4F24-96B3-64FF3B55430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75810" y="2100008"/>
              <a:ext cx="7592380" cy="3306181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1518476">
                      <a:extLst>
                        <a:ext uri="{9D8B030D-6E8A-4147-A177-3AD203B41FA5}">
                          <a16:colId xmlns:a16="http://schemas.microsoft.com/office/drawing/2014/main" val="2736302409"/>
                        </a:ext>
                      </a:extLst>
                    </a:gridCol>
                    <a:gridCol w="1518476">
                      <a:extLst>
                        <a:ext uri="{9D8B030D-6E8A-4147-A177-3AD203B41FA5}">
                          <a16:colId xmlns:a16="http://schemas.microsoft.com/office/drawing/2014/main" val="115287702"/>
                        </a:ext>
                      </a:extLst>
                    </a:gridCol>
                    <a:gridCol w="1518476">
                      <a:extLst>
                        <a:ext uri="{9D8B030D-6E8A-4147-A177-3AD203B41FA5}">
                          <a16:colId xmlns:a16="http://schemas.microsoft.com/office/drawing/2014/main" val="4128265942"/>
                        </a:ext>
                      </a:extLst>
                    </a:gridCol>
                    <a:gridCol w="1518476">
                      <a:extLst>
                        <a:ext uri="{9D8B030D-6E8A-4147-A177-3AD203B41FA5}">
                          <a16:colId xmlns:a16="http://schemas.microsoft.com/office/drawing/2014/main" val="3487363131"/>
                        </a:ext>
                      </a:extLst>
                    </a:gridCol>
                    <a:gridCol w="1518476">
                      <a:extLst>
                        <a:ext uri="{9D8B030D-6E8A-4147-A177-3AD203B41FA5}">
                          <a16:colId xmlns:a16="http://schemas.microsoft.com/office/drawing/2014/main" val="2757662592"/>
                        </a:ext>
                      </a:extLst>
                    </a:gridCol>
                  </a:tblGrid>
                  <a:tr h="1076978">
                    <a:tc>
                      <a:txBody>
                        <a:bodyPr/>
                        <a:lstStyle/>
                        <a:p>
                          <a:r>
                            <a:rPr lang="fr-FR" sz="1600" dirty="0" err="1">
                              <a:solidFill>
                                <a:srgbClr val="000000"/>
                              </a:solidFill>
                            </a:rPr>
                            <a:t>Parameters</a:t>
                          </a:r>
                          <a:endParaRPr lang="fr-FR" sz="16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100402" t="-1695" r="-301606" b="-2079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1400" dirty="0" err="1">
                              <a:solidFill>
                                <a:srgbClr val="C00000"/>
                              </a:solidFill>
                            </a:rPr>
                            <a:t>Syn</a:t>
                          </a:r>
                          <a:r>
                            <a:rPr lang="fr-FR" sz="1400" dirty="0">
                              <a:solidFill>
                                <a:srgbClr val="C00000"/>
                              </a:solidFill>
                            </a:rPr>
                            <a:t>-o-</a:t>
                          </a:r>
                          <a:r>
                            <a:rPr lang="fr-FR" sz="1400" dirty="0" err="1">
                              <a:solidFill>
                                <a:srgbClr val="C00000"/>
                              </a:solidFill>
                            </a:rPr>
                            <a:t>cresol</a:t>
                          </a:r>
                          <a:endParaRPr lang="fr-FR" sz="1400" dirty="0">
                            <a:solidFill>
                              <a:srgbClr val="C00000"/>
                            </a:solidFill>
                          </a:endParaRPr>
                        </a:p>
                        <a:p>
                          <a:r>
                            <a:rPr lang="fr-FR" sz="1400" dirty="0">
                              <a:solidFill>
                                <a:srgbClr val="C00000"/>
                              </a:solidFill>
                            </a:rPr>
                            <a:t>(Our </a:t>
                          </a:r>
                          <a:r>
                            <a:rPr lang="fr-FR" sz="1400" dirty="0" err="1">
                              <a:solidFill>
                                <a:srgbClr val="C00000"/>
                              </a:solidFill>
                            </a:rPr>
                            <a:t>results</a:t>
                          </a:r>
                          <a:r>
                            <a:rPr lang="fr-FR" sz="1400" dirty="0">
                              <a:solidFill>
                                <a:srgbClr val="C00000"/>
                              </a:solidFill>
                            </a:rPr>
                            <a:t>)</a:t>
                          </a:r>
                        </a:p>
                        <a:p>
                          <a:endParaRPr lang="fr-FR" sz="1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300803" t="-1695" r="-101205" b="-2079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1400" dirty="0">
                              <a:solidFill>
                                <a:srgbClr val="C00000"/>
                              </a:solidFill>
                            </a:rPr>
                            <a:t>Anti-o-</a:t>
                          </a:r>
                          <a:r>
                            <a:rPr lang="fr-FR" sz="1400" dirty="0" err="1">
                              <a:solidFill>
                                <a:srgbClr val="C00000"/>
                              </a:solidFill>
                            </a:rPr>
                            <a:t>cresol</a:t>
                          </a:r>
                          <a:endParaRPr lang="fr-FR" sz="1400" dirty="0">
                            <a:solidFill>
                              <a:srgbClr val="C00000"/>
                            </a:solidFill>
                          </a:endParaRPr>
                        </a:p>
                        <a:p>
                          <a:r>
                            <a:rPr lang="fr-FR" sz="1400" dirty="0">
                              <a:solidFill>
                                <a:srgbClr val="C00000"/>
                              </a:solidFill>
                            </a:rPr>
                            <a:t>(Our </a:t>
                          </a:r>
                          <a:r>
                            <a:rPr lang="fr-FR" sz="1400" dirty="0" err="1">
                              <a:solidFill>
                                <a:srgbClr val="C00000"/>
                              </a:solidFill>
                            </a:rPr>
                            <a:t>results</a:t>
                          </a:r>
                          <a:r>
                            <a:rPr lang="fr-FR" sz="1400" dirty="0">
                              <a:solidFill>
                                <a:srgbClr val="C00000"/>
                              </a:solidFill>
                            </a:rPr>
                            <a:t>)</a:t>
                          </a:r>
                        </a:p>
                        <a:p>
                          <a:endParaRPr lang="fr-FR" sz="1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93133807"/>
                      </a:ext>
                    </a:extLst>
                  </a:tr>
                  <a:tr h="87588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600" dirty="0">
                              <a:solidFill>
                                <a:srgbClr val="000000"/>
                              </a:solidFill>
                            </a:rPr>
                            <a:t>A (MHz)</a:t>
                          </a:r>
                        </a:p>
                        <a:p>
                          <a:endParaRPr lang="fr-FR" sz="16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400" dirty="0">
                              <a:solidFill>
                                <a:srgbClr val="000000"/>
                              </a:solidFill>
                            </a:rPr>
                            <a:t>3249.45242(18)</a:t>
                          </a:r>
                        </a:p>
                        <a:p>
                          <a:endParaRPr lang="fr-FR" sz="1400" dirty="0">
                            <a:solidFill>
                              <a:srgbClr val="000000"/>
                            </a:solidFill>
                          </a:endParaRPr>
                        </a:p>
                        <a:p>
                          <a:endParaRPr lang="fr-FR" sz="1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400" dirty="0">
                              <a:solidFill>
                                <a:srgbClr val="C00000"/>
                              </a:solidFill>
                            </a:rPr>
                            <a:t>3249.455228(55)</a:t>
                          </a:r>
                        </a:p>
                        <a:p>
                          <a:endParaRPr lang="fr-FR" sz="1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400" dirty="0">
                              <a:solidFill>
                                <a:srgbClr val="000000"/>
                              </a:solidFill>
                            </a:rPr>
                            <a:t>3273.80084(18)</a:t>
                          </a:r>
                        </a:p>
                        <a:p>
                          <a:endParaRPr lang="fr-FR" sz="1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400" dirty="0">
                              <a:solidFill>
                                <a:srgbClr val="C00000"/>
                              </a:solidFill>
                            </a:rPr>
                            <a:t>3274.035722(137)</a:t>
                          </a:r>
                        </a:p>
                        <a:p>
                          <a:endParaRPr lang="fr-FR" sz="1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38024062"/>
                      </a:ext>
                    </a:extLst>
                  </a:tr>
                  <a:tr h="673755">
                    <a:tc>
                      <a:txBody>
                        <a:bodyPr/>
                        <a:lstStyle/>
                        <a:p>
                          <a:r>
                            <a:rPr lang="fr-FR" sz="1600" dirty="0">
                              <a:solidFill>
                                <a:srgbClr val="000000"/>
                              </a:solidFill>
                            </a:rPr>
                            <a:t>B (MHz)</a:t>
                          </a:r>
                          <a:endParaRPr lang="fr-F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400" dirty="0">
                              <a:solidFill>
                                <a:srgbClr val="000000"/>
                              </a:solidFill>
                            </a:rPr>
                            <a:t>2202.02549(18)</a:t>
                          </a:r>
                        </a:p>
                        <a:p>
                          <a:endParaRPr lang="fr-FR" sz="1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400" dirty="0">
                              <a:solidFill>
                                <a:srgbClr val="C00000"/>
                              </a:solidFill>
                            </a:rPr>
                            <a:t>2202.037936(46)</a:t>
                          </a:r>
                        </a:p>
                        <a:p>
                          <a:endParaRPr lang="fr-FR" sz="1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400" dirty="0">
                              <a:solidFill>
                                <a:srgbClr val="000000"/>
                              </a:solidFill>
                            </a:rPr>
                            <a:t>2196.26747(18)</a:t>
                          </a:r>
                        </a:p>
                        <a:p>
                          <a:endParaRPr lang="fr-FR" sz="1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400" dirty="0">
                              <a:solidFill>
                                <a:srgbClr val="C00000"/>
                              </a:solidFill>
                            </a:rPr>
                            <a:t>2196.320670(69)</a:t>
                          </a:r>
                        </a:p>
                        <a:p>
                          <a:endParaRPr lang="fr-FR" sz="1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62397361"/>
                      </a:ext>
                    </a:extLst>
                  </a:tr>
                  <a:tr h="67956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600" dirty="0">
                              <a:solidFill>
                                <a:srgbClr val="000000"/>
                              </a:solidFill>
                            </a:rPr>
                            <a:t>C (MHz)</a:t>
                          </a:r>
                        </a:p>
                        <a:p>
                          <a:endParaRPr lang="fr-FR" sz="16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400" dirty="0">
                              <a:solidFill>
                                <a:srgbClr val="000000"/>
                              </a:solidFill>
                            </a:rPr>
                            <a:t>1323.66277(16)</a:t>
                          </a:r>
                        </a:p>
                        <a:p>
                          <a:endParaRPr lang="fr-FR" sz="1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400" dirty="0">
                              <a:solidFill>
                                <a:srgbClr val="C00000"/>
                              </a:solidFill>
                            </a:rPr>
                            <a:t>1323.663245(36)</a:t>
                          </a:r>
                        </a:p>
                        <a:p>
                          <a:endParaRPr lang="fr-FR" sz="1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1400" dirty="0">
                              <a:solidFill>
                                <a:srgbClr val="000000"/>
                              </a:solidFill>
                            </a:rPr>
                            <a:t>1325.36424(22)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1400" dirty="0">
                              <a:solidFill>
                                <a:srgbClr val="C00000"/>
                              </a:solidFill>
                            </a:rPr>
                            <a:t>1325.363793(38)</a:t>
                          </a: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7838944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3B382EB8-3CD8-41B0-8962-7F49AFB23BB8}"/>
                  </a:ext>
                </a:extLst>
              </p:cNvPr>
              <p:cNvSpPr txBox="1"/>
              <p:nvPr/>
            </p:nvSpPr>
            <p:spPr>
              <a:xfrm>
                <a:off x="1109829" y="6262519"/>
                <a:ext cx="2949247" cy="383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800" b="0" i="1" smtClean="0">
                              <a:solidFill>
                                <a:srgbClr val="22222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fr-FR" sz="800" i="1" dirty="0">
                                  <a:solidFill>
                                    <a:srgbClr val="22222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nor/>
                                </m:rPr>
                                <a:rPr lang="fr-FR" sz="800" dirty="0">
                                  <a:solidFill>
                                    <a:srgbClr val="222222"/>
                                  </a:solidFill>
                                  <a:latin typeface="Arial" panose="020B0604020202020204" pitchFamily="34" charset="0"/>
                                </a:rPr>
                                <m:t>Welzel</m:t>
                              </m:r>
                              <m:r>
                                <m:rPr>
                                  <m:nor/>
                                </m:rPr>
                                <a:rPr lang="fr-FR" sz="800" dirty="0">
                                  <a:solidFill>
                                    <a:srgbClr val="222222"/>
                                  </a:solidFill>
                                  <a:latin typeface="Arial" panose="020B0604020202020204" pitchFamily="34" charset="0"/>
                                </a:rPr>
                                <m:t>, </m:t>
                              </m:r>
                              <m:r>
                                <m:rPr>
                                  <m:nor/>
                                </m:rPr>
                                <a:rPr lang="fr-FR" sz="800" dirty="0">
                                  <a:solidFill>
                                    <a:srgbClr val="222222"/>
                                  </a:solidFill>
                                  <a:latin typeface="Arial" panose="020B0604020202020204" pitchFamily="34" charset="0"/>
                                </a:rPr>
                                <m:t>A</m:t>
                              </m:r>
                              <m:r>
                                <m:rPr>
                                  <m:nor/>
                                </m:rPr>
                                <a:rPr lang="fr-FR" sz="800" dirty="0">
                                  <a:solidFill>
                                    <a:srgbClr val="222222"/>
                                  </a:solidFill>
                                  <a:latin typeface="Arial" panose="020B0604020202020204" pitchFamily="34" charset="0"/>
                                </a:rPr>
                                <m:t>., </m:t>
                              </m:r>
                              <m:r>
                                <m:rPr>
                                  <m:nor/>
                                </m:rPr>
                                <a:rPr lang="fr-FR" sz="800" dirty="0">
                                  <a:solidFill>
                                    <a:srgbClr val="222222"/>
                                  </a:solidFill>
                                  <a:latin typeface="Arial" panose="020B0604020202020204" pitchFamily="34" charset="0"/>
                                </a:rPr>
                                <m:t>Hellweg</m:t>
                              </m:r>
                              <m:r>
                                <m:rPr>
                                  <m:nor/>
                                </m:rPr>
                                <a:rPr lang="fr-FR" sz="800" dirty="0">
                                  <a:solidFill>
                                    <a:srgbClr val="222222"/>
                                  </a:solidFill>
                                  <a:latin typeface="Arial" panose="020B0604020202020204" pitchFamily="34" charset="0"/>
                                </a:rPr>
                                <m:t>, </m:t>
                              </m:r>
                              <m:r>
                                <m:rPr>
                                  <m:nor/>
                                </m:rPr>
                                <a:rPr lang="fr-FR" sz="800" dirty="0">
                                  <a:solidFill>
                                    <a:srgbClr val="222222"/>
                                  </a:solidFill>
                                  <a:latin typeface="Arial" panose="020B0604020202020204" pitchFamily="34" charset="0"/>
                                </a:rPr>
                                <m:t>A</m:t>
                              </m:r>
                              <m:r>
                                <m:rPr>
                                  <m:nor/>
                                </m:rPr>
                                <a:rPr lang="fr-FR" sz="800" dirty="0">
                                  <a:solidFill>
                                    <a:srgbClr val="222222"/>
                                  </a:solidFill>
                                  <a:latin typeface="Arial" panose="020B0604020202020204" pitchFamily="34" charset="0"/>
                                </a:rPr>
                                <m:t>., </m:t>
                              </m:r>
                              <m:r>
                                <m:rPr>
                                  <m:nor/>
                                </m:rPr>
                                <a:rPr lang="fr-FR" sz="800" dirty="0">
                                  <a:solidFill>
                                    <a:srgbClr val="222222"/>
                                  </a:solidFill>
                                  <a:latin typeface="Arial" panose="020B0604020202020204" pitchFamily="34" charset="0"/>
                                </a:rPr>
                                <m:t>Merke</m:t>
                              </m:r>
                              <m:r>
                                <m:rPr>
                                  <m:nor/>
                                </m:rPr>
                                <a:rPr lang="fr-FR" sz="800" dirty="0">
                                  <a:solidFill>
                                    <a:srgbClr val="222222"/>
                                  </a:solidFill>
                                  <a:latin typeface="Arial" panose="020B0604020202020204" pitchFamily="34" charset="0"/>
                                </a:rPr>
                                <m:t>, </m:t>
                              </m:r>
                              <m:r>
                                <m:rPr>
                                  <m:nor/>
                                </m:rPr>
                                <a:rPr lang="fr-FR" sz="800" dirty="0">
                                  <a:solidFill>
                                    <a:srgbClr val="222222"/>
                                  </a:solidFill>
                                  <a:latin typeface="Arial" panose="020B0604020202020204" pitchFamily="34" charset="0"/>
                                </a:rPr>
                                <m:t>I</m:t>
                              </m:r>
                              <m:r>
                                <m:rPr>
                                  <m:nor/>
                                </m:rPr>
                                <a:rPr lang="fr-FR" sz="800" dirty="0">
                                  <a:solidFill>
                                    <a:srgbClr val="222222"/>
                                  </a:solidFill>
                                  <a:latin typeface="Arial" panose="020B0604020202020204" pitchFamily="34" charset="0"/>
                                </a:rPr>
                                <m:t>., &amp; </m:t>
                              </m:r>
                              <m:r>
                                <m:rPr>
                                  <m:nor/>
                                </m:rPr>
                                <a:rPr lang="fr-FR" sz="800" dirty="0">
                                  <a:solidFill>
                                    <a:srgbClr val="222222"/>
                                  </a:solidFill>
                                  <a:latin typeface="Arial" panose="020B0604020202020204" pitchFamily="34" charset="0"/>
                                </a:rPr>
                                <m:t>Stahl</m:t>
                              </m:r>
                              <m:r>
                                <m:rPr>
                                  <m:nor/>
                                </m:rPr>
                                <a:rPr lang="fr-FR" sz="800" dirty="0">
                                  <a:solidFill>
                                    <a:srgbClr val="222222"/>
                                  </a:solidFill>
                                  <a:latin typeface="Arial" panose="020B0604020202020204" pitchFamily="34" charset="0"/>
                                </a:rPr>
                                <m:t>, </m:t>
                              </m:r>
                              <m:r>
                                <m:rPr>
                                  <m:nor/>
                                </m:rPr>
                                <a:rPr lang="fr-FR" sz="800" dirty="0">
                                  <a:solidFill>
                                    <a:srgbClr val="222222"/>
                                  </a:solidFill>
                                  <a:latin typeface="Arial" panose="020B0604020202020204" pitchFamily="34" charset="0"/>
                                </a:rPr>
                                <m:t>W</m:t>
                              </m:r>
                              <m:r>
                                <m:rPr>
                                  <m:nor/>
                                </m:rPr>
                                <a:rPr lang="fr-FR" sz="800" dirty="0">
                                  <a:solidFill>
                                    <a:srgbClr val="222222"/>
                                  </a:solidFill>
                                  <a:latin typeface="Arial" panose="020B0604020202020204" pitchFamily="34" charset="0"/>
                                </a:rPr>
                                <m:t>. (2002). </m:t>
                              </m:r>
                              <m:r>
                                <m:rPr>
                                  <m:nor/>
                                </m:rPr>
                                <a:rPr lang="fr-FR" sz="800" dirty="0">
                                  <a:solidFill>
                                    <a:srgbClr val="222222"/>
                                  </a:solidFill>
                                  <a:latin typeface="Arial" panose="020B0604020202020204" pitchFamily="34" charset="0"/>
                                </a:rPr>
                                <m:t>Structural</m:t>
                              </m:r>
                              <m:r>
                                <m:rPr>
                                  <m:nor/>
                                </m:rPr>
                                <a:rPr lang="fr-FR" sz="800" dirty="0">
                                  <a:solidFill>
                                    <a:srgbClr val="222222"/>
                                  </a:solidFill>
                                  <a:latin typeface="Arial" panose="020B0604020202020204" pitchFamily="34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fr-FR" sz="800" dirty="0">
                                  <a:solidFill>
                                    <a:srgbClr val="222222"/>
                                  </a:solidFill>
                                  <a:latin typeface="Arial" panose="020B0604020202020204" pitchFamily="34" charset="0"/>
                                </a:rPr>
                                <m:t>and</m:t>
                              </m:r>
                              <m:r>
                                <m:rPr>
                                  <m:nor/>
                                </m:rPr>
                                <a:rPr lang="fr-FR" sz="800" dirty="0">
                                  <a:solidFill>
                                    <a:srgbClr val="222222"/>
                                  </a:solidFill>
                                  <a:latin typeface="Arial" panose="020B0604020202020204" pitchFamily="34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fr-FR" sz="800" dirty="0">
                                  <a:solidFill>
                                    <a:srgbClr val="222222"/>
                                  </a:solidFill>
                                  <a:latin typeface="Arial" panose="020B0604020202020204" pitchFamily="34" charset="0"/>
                                </a:rPr>
                                <m:t>torsional</m:t>
                              </m:r>
                              <m:r>
                                <m:rPr>
                                  <m:nor/>
                                </m:rPr>
                                <a:rPr lang="fr-FR" sz="800" dirty="0">
                                  <a:solidFill>
                                    <a:srgbClr val="222222"/>
                                  </a:solidFill>
                                  <a:latin typeface="Arial" panose="020B0604020202020204" pitchFamily="34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fr-FR" sz="800" dirty="0">
                                  <a:solidFill>
                                    <a:srgbClr val="222222"/>
                                  </a:solidFill>
                                  <a:latin typeface="Arial" panose="020B0604020202020204" pitchFamily="34" charset="0"/>
                                </a:rPr>
                                <m:t>properties</m:t>
                              </m:r>
                              <m:r>
                                <m:rPr>
                                  <m:nor/>
                                </m:rPr>
                                <a:rPr lang="fr-FR" sz="800" dirty="0">
                                  <a:solidFill>
                                    <a:srgbClr val="222222"/>
                                  </a:solidFill>
                                  <a:latin typeface="Arial" panose="020B0604020202020204" pitchFamily="34" charset="0"/>
                                </a:rPr>
                                <m:t> 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fr-FR" sz="800" dirty="0">
                                  <a:solidFill>
                                    <a:srgbClr val="222222"/>
                                  </a:solidFill>
                                  <a:latin typeface="Arial" panose="020B0604020202020204" pitchFamily="34" charset="0"/>
                                </a:rPr>
                                <m:t>of</m:t>
                              </m:r>
                              <m:r>
                                <m:rPr>
                                  <m:nor/>
                                </m:rPr>
                                <a:rPr lang="fr-FR" sz="800" dirty="0">
                                  <a:solidFill>
                                    <a:srgbClr val="222222"/>
                                  </a:solidFill>
                                  <a:latin typeface="Arial" panose="020B0604020202020204" pitchFamily="34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fr-FR" sz="800" dirty="0">
                                  <a:solidFill>
                                    <a:srgbClr val="222222"/>
                                  </a:solidFill>
                                  <a:latin typeface="Arial" panose="020B0604020202020204" pitchFamily="34" charset="0"/>
                                </a:rPr>
                                <m:t>o</m:t>
                              </m:r>
                              <m:r>
                                <m:rPr>
                                  <m:nor/>
                                </m:rPr>
                                <a:rPr lang="fr-FR" sz="800" dirty="0">
                                  <a:solidFill>
                                    <a:srgbClr val="222222"/>
                                  </a:solidFill>
                                  <a:latin typeface="Arial" panose="020B0604020202020204" pitchFamily="34" charset="0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fr-FR" sz="800" dirty="0">
                                  <a:solidFill>
                                    <a:srgbClr val="222222"/>
                                  </a:solidFill>
                                  <a:latin typeface="Arial" panose="020B0604020202020204" pitchFamily="34" charset="0"/>
                                </a:rPr>
                                <m:t>cresol</m:t>
                              </m:r>
                              <m:r>
                                <m:rPr>
                                  <m:nor/>
                                </m:rPr>
                                <a:rPr lang="fr-FR" sz="800" dirty="0">
                                  <a:solidFill>
                                    <a:srgbClr val="222222"/>
                                  </a:solidFill>
                                  <a:latin typeface="Arial" panose="020B0604020202020204" pitchFamily="34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fr-FR" sz="800" dirty="0">
                                  <a:solidFill>
                                    <a:srgbClr val="222222"/>
                                  </a:solidFill>
                                  <a:latin typeface="Arial" panose="020B0604020202020204" pitchFamily="34" charset="0"/>
                                </a:rPr>
                                <m:t>and</m:t>
                              </m:r>
                              <m:r>
                                <m:rPr>
                                  <m:nor/>
                                </m:rPr>
                                <a:rPr lang="fr-FR" sz="800" dirty="0">
                                  <a:solidFill>
                                    <a:srgbClr val="222222"/>
                                  </a:solidFill>
                                  <a:latin typeface="Arial" panose="020B0604020202020204" pitchFamily="34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fr-FR" sz="800" dirty="0">
                                  <a:solidFill>
                                    <a:srgbClr val="222222"/>
                                  </a:solidFill>
                                  <a:latin typeface="Arial" panose="020B0604020202020204" pitchFamily="34" charset="0"/>
                                </a:rPr>
                                <m:t>o</m:t>
                              </m:r>
                              <m:r>
                                <m:rPr>
                                  <m:nor/>
                                </m:rPr>
                                <a:rPr lang="fr-FR" sz="800" dirty="0">
                                  <a:solidFill>
                                    <a:srgbClr val="222222"/>
                                  </a:solidFill>
                                  <a:latin typeface="Arial" panose="020B0604020202020204" pitchFamily="34" charset="0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fr-FR" sz="800" dirty="0">
                                  <a:solidFill>
                                    <a:srgbClr val="222222"/>
                                  </a:solidFill>
                                  <a:latin typeface="Arial" panose="020B0604020202020204" pitchFamily="34" charset="0"/>
                                </a:rPr>
                                <m:t>cresol</m:t>
                              </m:r>
                              <m:r>
                                <m:rPr>
                                  <m:nor/>
                                </m:rPr>
                                <a:rPr lang="fr-FR" sz="800" dirty="0">
                                  <a:solidFill>
                                    <a:srgbClr val="222222"/>
                                  </a:solidFill>
                                  <a:latin typeface="Arial" panose="020B0604020202020204" pitchFamily="34" charset="0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fr-FR" sz="800" dirty="0">
                                  <a:solidFill>
                                    <a:srgbClr val="222222"/>
                                  </a:solidFill>
                                  <a:latin typeface="Arial" panose="020B0604020202020204" pitchFamily="34" charset="0"/>
                                </a:rPr>
                                <m:t>OD</m:t>
                              </m:r>
                              <m:r>
                                <m:rPr>
                                  <m:nor/>
                                </m:rPr>
                                <a:rPr lang="fr-FR" sz="800" dirty="0">
                                  <a:solidFill>
                                    <a:srgbClr val="222222"/>
                                  </a:solidFill>
                                  <a:latin typeface="Arial" panose="020B0604020202020204" pitchFamily="34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fr-FR" sz="800" dirty="0">
                                  <a:solidFill>
                                    <a:srgbClr val="222222"/>
                                  </a:solidFill>
                                  <a:latin typeface="Arial" panose="020B0604020202020204" pitchFamily="34" charset="0"/>
                                </a:rPr>
                                <m:t>as</m:t>
                              </m:r>
                              <m:r>
                                <m:rPr>
                                  <m:nor/>
                                </m:rPr>
                                <a:rPr lang="fr-FR" sz="800" dirty="0">
                                  <a:solidFill>
                                    <a:srgbClr val="222222"/>
                                  </a:solidFill>
                                  <a:latin typeface="Arial" panose="020B0604020202020204" pitchFamily="34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fr-FR" sz="800" dirty="0">
                                  <a:solidFill>
                                    <a:srgbClr val="222222"/>
                                  </a:solidFill>
                                  <a:latin typeface="Arial" panose="020B0604020202020204" pitchFamily="34" charset="0"/>
                                </a:rPr>
                                <m:t>obtained</m:t>
                              </m:r>
                              <m:r>
                                <m:rPr>
                                  <m:nor/>
                                </m:rPr>
                                <a:rPr lang="fr-FR" sz="800" dirty="0">
                                  <a:solidFill>
                                    <a:srgbClr val="222222"/>
                                  </a:solidFill>
                                  <a:latin typeface="Arial" panose="020B0604020202020204" pitchFamily="34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fr-FR" sz="800" dirty="0">
                                  <a:solidFill>
                                    <a:srgbClr val="222222"/>
                                  </a:solidFill>
                                  <a:latin typeface="Arial" panose="020B0604020202020204" pitchFamily="34" charset="0"/>
                                </a:rPr>
                                <m:t>from</m:t>
                              </m:r>
                              <m:r>
                                <m:rPr>
                                  <m:nor/>
                                </m:rPr>
                                <a:rPr lang="fr-FR" sz="800" dirty="0">
                                  <a:solidFill>
                                    <a:srgbClr val="222222"/>
                                  </a:solidFill>
                                  <a:latin typeface="Arial" panose="020B0604020202020204" pitchFamily="34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fr-FR" sz="800" dirty="0">
                                  <a:solidFill>
                                    <a:srgbClr val="222222"/>
                                  </a:solidFill>
                                  <a:latin typeface="Arial" panose="020B0604020202020204" pitchFamily="34" charset="0"/>
                                </a:rPr>
                                <m:t>microwave</m:t>
                              </m:r>
                              <m:r>
                                <m:rPr>
                                  <m:nor/>
                                </m:rPr>
                                <a:rPr lang="fr-FR" sz="800" dirty="0">
                                  <a:solidFill>
                                    <a:srgbClr val="222222"/>
                                  </a:solidFill>
                                  <a:latin typeface="Arial" panose="020B0604020202020204" pitchFamily="34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fr-FR" sz="800" dirty="0">
                                  <a:solidFill>
                                    <a:srgbClr val="222222"/>
                                  </a:solidFill>
                                  <a:latin typeface="Arial" panose="020B0604020202020204" pitchFamily="34" charset="0"/>
                                </a:rPr>
                                <m:t>spectroscopy</m:t>
                              </m:r>
                              <m:r>
                                <m:rPr>
                                  <m:nor/>
                                </m:rPr>
                                <a:rPr lang="fr-FR" sz="800" dirty="0">
                                  <a:solidFill>
                                    <a:srgbClr val="222222"/>
                                  </a:solidFill>
                                  <a:latin typeface="Arial" panose="020B0604020202020204" pitchFamily="34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fr-FR" sz="800" dirty="0">
                                  <a:solidFill>
                                    <a:srgbClr val="222222"/>
                                  </a:solidFill>
                                  <a:latin typeface="Arial" panose="020B0604020202020204" pitchFamily="34" charset="0"/>
                                </a:rPr>
                                <m:t>and</m:t>
                              </m:r>
                              <m:r>
                                <m:rPr>
                                  <m:nor/>
                                </m:rPr>
                                <a:rPr lang="fr-FR" sz="800" dirty="0">
                                  <a:solidFill>
                                    <a:srgbClr val="222222"/>
                                  </a:solidFill>
                                  <a:latin typeface="Arial" panose="020B0604020202020204" pitchFamily="34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fr-FR" sz="800" dirty="0">
                                  <a:solidFill>
                                    <a:srgbClr val="222222"/>
                                  </a:solidFill>
                                  <a:latin typeface="Arial" panose="020B0604020202020204" pitchFamily="34" charset="0"/>
                                </a:rPr>
                                <m:t>ab</m:t>
                              </m:r>
                              <m:r>
                                <m:rPr>
                                  <m:nor/>
                                </m:rPr>
                                <a:rPr lang="fr-FR" sz="800" dirty="0">
                                  <a:solidFill>
                                    <a:srgbClr val="222222"/>
                                  </a:solidFill>
                                  <a:latin typeface="Arial" panose="020B0604020202020204" pitchFamily="34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fr-FR" sz="800" dirty="0">
                                  <a:solidFill>
                                    <a:srgbClr val="222222"/>
                                  </a:solidFill>
                                  <a:latin typeface="Arial" panose="020B0604020202020204" pitchFamily="34" charset="0"/>
                                </a:rPr>
                                <m:t>initio</m:t>
                              </m:r>
                              <m:r>
                                <m:rPr>
                                  <m:nor/>
                                </m:rPr>
                                <a:rPr lang="fr-FR" sz="800" dirty="0">
                                  <a:solidFill>
                                    <a:srgbClr val="222222"/>
                                  </a:solidFill>
                                  <a:latin typeface="Arial" panose="020B0604020202020204" pitchFamily="34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fr-FR" sz="800" dirty="0">
                                  <a:solidFill>
                                    <a:srgbClr val="222222"/>
                                  </a:solidFill>
                                  <a:latin typeface="Arial" panose="020B0604020202020204" pitchFamily="34" charset="0"/>
                                </a:rPr>
                                <m:t>calculations</m:t>
                              </m:r>
                              <m:r>
                                <m:rPr>
                                  <m:nor/>
                                </m:rPr>
                                <a:rPr lang="fr-FR" sz="800" dirty="0">
                                  <a:solidFill>
                                    <a:srgbClr val="222222"/>
                                  </a:solidFill>
                                  <a:latin typeface="Arial" panose="020B0604020202020204" pitchFamily="34" charset="0"/>
                                </a:rPr>
                                <m:t>. </m:t>
                              </m:r>
                              <m:r>
                                <m:rPr>
                                  <m:nor/>
                                </m:rPr>
                                <a:rPr lang="fr-FR" sz="800" i="1" dirty="0">
                                  <a:solidFill>
                                    <a:srgbClr val="222222"/>
                                  </a:solidFill>
                                  <a:latin typeface="Arial" panose="020B0604020202020204" pitchFamily="34" charset="0"/>
                                </a:rPr>
                                <m:t>Journal</m:t>
                              </m:r>
                              <m:r>
                                <m:rPr>
                                  <m:nor/>
                                </m:rPr>
                                <a:rPr lang="fr-FR" sz="800" i="1" dirty="0">
                                  <a:solidFill>
                                    <a:srgbClr val="222222"/>
                                  </a:solidFill>
                                  <a:latin typeface="Arial" panose="020B0604020202020204" pitchFamily="34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fr-FR" sz="800" i="1" dirty="0">
                                  <a:solidFill>
                                    <a:srgbClr val="222222"/>
                                  </a:solidFill>
                                  <a:latin typeface="Arial" panose="020B0604020202020204" pitchFamily="34" charset="0"/>
                                </a:rPr>
                                <m:t>of</m:t>
                              </m:r>
                              <m:r>
                                <m:rPr>
                                  <m:nor/>
                                </m:rPr>
                                <a:rPr lang="fr-FR" sz="800" i="1" dirty="0">
                                  <a:solidFill>
                                    <a:srgbClr val="222222"/>
                                  </a:solidFill>
                                  <a:latin typeface="Arial" panose="020B0604020202020204" pitchFamily="34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fr-FR" sz="800" i="1" dirty="0">
                                  <a:solidFill>
                                    <a:srgbClr val="222222"/>
                                  </a:solidFill>
                                  <a:latin typeface="Arial" panose="020B0604020202020204" pitchFamily="34" charset="0"/>
                                </a:rPr>
                                <m:t>Molecular</m:t>
                              </m:r>
                              <m:r>
                                <m:rPr>
                                  <m:nor/>
                                </m:rPr>
                                <a:rPr lang="fr-FR" sz="800" i="1" dirty="0">
                                  <a:solidFill>
                                    <a:srgbClr val="222222"/>
                                  </a:solidFill>
                                  <a:latin typeface="Arial" panose="020B0604020202020204" pitchFamily="34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fr-FR" sz="800" i="1" dirty="0">
                                  <a:solidFill>
                                    <a:srgbClr val="222222"/>
                                  </a:solidFill>
                                  <a:latin typeface="Arial" panose="020B0604020202020204" pitchFamily="34" charset="0"/>
                                </a:rPr>
                                <m:t>Spectroscopy</m:t>
                              </m:r>
                              <m:r>
                                <m:rPr>
                                  <m:nor/>
                                </m:rPr>
                                <a:rPr lang="fr-FR" sz="800" dirty="0">
                                  <a:solidFill>
                                    <a:srgbClr val="222222"/>
                                  </a:solidFill>
                                  <a:latin typeface="Arial" panose="020B0604020202020204" pitchFamily="34" charset="0"/>
                                </a:rPr>
                                <m:t>, </m:t>
                              </m:r>
                              <m:r>
                                <m:rPr>
                                  <m:nor/>
                                </m:rPr>
                                <a:rPr lang="fr-FR" sz="800" i="1" dirty="0">
                                  <a:solidFill>
                                    <a:srgbClr val="222222"/>
                                  </a:solidFill>
                                  <a:latin typeface="Arial" panose="020B0604020202020204" pitchFamily="34" charset="0"/>
                                </a:rPr>
                                <m:t>215</m:t>
                              </m:r>
                              <m:r>
                                <m:rPr>
                                  <m:nor/>
                                </m:rPr>
                                <a:rPr lang="fr-FR" sz="800" dirty="0">
                                  <a:solidFill>
                                    <a:srgbClr val="222222"/>
                                  </a:solidFill>
                                  <a:latin typeface="Arial" panose="020B0604020202020204" pitchFamily="34" charset="0"/>
                                </a:rPr>
                                <m:t>(1), 58−65.</m:t>
                              </m:r>
                            </m:e>
                          </m:eqArr>
                        </m:e>
                        <m:sup>
                          <m:r>
                            <a:rPr lang="fr-FR" sz="800" b="0" i="1" smtClean="0">
                              <a:solidFill>
                                <a:srgbClr val="22222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3B382EB8-3CD8-41B0-8962-7F49AFB23B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829" y="6262519"/>
                <a:ext cx="2949247" cy="383567"/>
              </a:xfrm>
              <a:prstGeom prst="rect">
                <a:avLst/>
              </a:prstGeom>
              <a:blipFill>
                <a:blip r:embed="rId3"/>
                <a:stretch>
                  <a:fillRect r="-13471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46807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DE4159E-4559-BD4C-A736-9479A701A1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41402" y="3636173"/>
            <a:ext cx="6261196" cy="545296"/>
          </a:xfrm>
        </p:spPr>
        <p:txBody>
          <a:bodyPr anchor="ctr"/>
          <a:lstStyle/>
          <a:p>
            <a:pPr algn="ctr"/>
            <a:r>
              <a:rPr lang="fr-FR" sz="1800" dirty="0">
                <a:solidFill>
                  <a:srgbClr val="217296"/>
                </a:solidFill>
              </a:rPr>
              <a:t>Quantum </a:t>
            </a:r>
            <a:r>
              <a:rPr lang="fr-FR" sz="1800" dirty="0" err="1">
                <a:solidFill>
                  <a:srgbClr val="217296"/>
                </a:solidFill>
              </a:rPr>
              <a:t>computational</a:t>
            </a:r>
            <a:r>
              <a:rPr lang="fr-FR" sz="1800" dirty="0">
                <a:solidFill>
                  <a:srgbClr val="217296"/>
                </a:solidFill>
              </a:rPr>
              <a:t> </a:t>
            </a:r>
            <a:r>
              <a:rPr lang="fr-FR" sz="1800" dirty="0" err="1">
                <a:solidFill>
                  <a:srgbClr val="217296"/>
                </a:solidFill>
              </a:rPr>
              <a:t>calculations</a:t>
            </a:r>
            <a:r>
              <a:rPr lang="fr-FR" sz="1800" dirty="0">
                <a:solidFill>
                  <a:srgbClr val="217296"/>
                </a:solidFill>
              </a:rPr>
              <a:t> (B98aVTZ):</a:t>
            </a:r>
          </a:p>
          <a:p>
            <a:pPr marL="285750" indent="-285750">
              <a:buFontTx/>
              <a:buChar char="-"/>
            </a:pPr>
            <a:endParaRPr lang="fr-FR" sz="1600" b="1" dirty="0"/>
          </a:p>
          <a:p>
            <a:pPr algn="ctr"/>
            <a:endParaRPr lang="fr-FR" sz="1800" dirty="0">
              <a:solidFill>
                <a:srgbClr val="217296"/>
              </a:solidFill>
            </a:endParaRPr>
          </a:p>
          <a:p>
            <a:pPr algn="ctr"/>
            <a:endParaRPr lang="fr-FR" sz="1800" dirty="0">
              <a:solidFill>
                <a:srgbClr val="217296"/>
              </a:solidFill>
            </a:endParaRPr>
          </a:p>
          <a:p>
            <a:pPr algn="ctr"/>
            <a:endParaRPr lang="fr-FR" sz="1800" dirty="0">
              <a:solidFill>
                <a:srgbClr val="217296"/>
              </a:solidFill>
            </a:endParaRPr>
          </a:p>
          <a:p>
            <a:pPr algn="ctr"/>
            <a:endParaRPr lang="fr-FR" sz="1800" dirty="0">
              <a:solidFill>
                <a:srgbClr val="217296"/>
              </a:solidFill>
            </a:endParaRPr>
          </a:p>
          <a:p>
            <a:pPr algn="ctr"/>
            <a:endParaRPr lang="fr-FR" sz="1800" dirty="0">
              <a:solidFill>
                <a:srgbClr val="217296"/>
              </a:solidFill>
            </a:endParaRPr>
          </a:p>
          <a:p>
            <a:pPr algn="ctr"/>
            <a:endParaRPr lang="fr-FR" sz="1800" dirty="0">
              <a:solidFill>
                <a:srgbClr val="217296"/>
              </a:solidFill>
            </a:endParaRPr>
          </a:p>
          <a:p>
            <a:pPr algn="ctr"/>
            <a:endParaRPr lang="fr-FR" sz="1800" dirty="0">
              <a:solidFill>
                <a:srgbClr val="217296"/>
              </a:solidFill>
            </a:endParaRPr>
          </a:p>
          <a:p>
            <a:pPr algn="ctr"/>
            <a:endParaRPr lang="fr-FR" sz="1800" dirty="0">
              <a:solidFill>
                <a:srgbClr val="217296"/>
              </a:solidFill>
            </a:endParaRPr>
          </a:p>
          <a:p>
            <a:pPr algn="ctr"/>
            <a:endParaRPr lang="fr-FR" sz="1800" dirty="0">
              <a:solidFill>
                <a:srgbClr val="217296"/>
              </a:solidFill>
            </a:endParaRPr>
          </a:p>
          <a:p>
            <a:pPr algn="ctr"/>
            <a:endParaRPr lang="fr-FR" sz="1800" dirty="0">
              <a:solidFill>
                <a:srgbClr val="217296"/>
              </a:solidFill>
            </a:endParaRPr>
          </a:p>
          <a:p>
            <a:pPr algn="ctr"/>
            <a:endParaRPr lang="fr-FR" sz="1800" dirty="0">
              <a:solidFill>
                <a:srgbClr val="217296"/>
              </a:solidFill>
            </a:endParaRPr>
          </a:p>
          <a:p>
            <a:pPr algn="ctr"/>
            <a:endParaRPr lang="fr-FR" sz="1800" dirty="0">
              <a:solidFill>
                <a:srgbClr val="217296"/>
              </a:solidFill>
            </a:endParaRPr>
          </a:p>
          <a:p>
            <a:endParaRPr lang="fr-FR" sz="1400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787CDA7-9441-4232-BCC4-948951FCC88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7455" y="2022128"/>
            <a:ext cx="2122993" cy="1819709"/>
          </a:xfrm>
          <a:prstGeom prst="rect">
            <a:avLst/>
          </a:prstGeom>
        </p:spPr>
      </p:pic>
      <p:grpSp>
        <p:nvGrpSpPr>
          <p:cNvPr id="23" name="Groupe 22">
            <a:extLst>
              <a:ext uri="{FF2B5EF4-FFF2-40B4-BE49-F238E27FC236}">
                <a16:creationId xmlns:a16="http://schemas.microsoft.com/office/drawing/2014/main" id="{EC032A67-6C71-C340-B224-2DB916C9AF7F}"/>
              </a:ext>
            </a:extLst>
          </p:cNvPr>
          <p:cNvGrpSpPr/>
          <p:nvPr/>
        </p:nvGrpSpPr>
        <p:grpSpPr>
          <a:xfrm>
            <a:off x="2514600" y="640330"/>
            <a:ext cx="6177640" cy="808060"/>
            <a:chOff x="2501900" y="640330"/>
            <a:chExt cx="6190340" cy="808060"/>
          </a:xfrm>
          <a:effectLst>
            <a:outerShdw blurRad="101600" algn="ctr" rotWithShape="0">
              <a:srgbClr val="7D7D7D">
                <a:alpha val="44000"/>
              </a:srgbClr>
            </a:outerShdw>
          </a:effectLst>
        </p:grpSpPr>
        <p:grpSp>
          <p:nvGrpSpPr>
            <p:cNvPr id="16" name="Group 26">
              <a:extLst>
                <a:ext uri="{FF2B5EF4-FFF2-40B4-BE49-F238E27FC236}">
                  <a16:creationId xmlns:a16="http://schemas.microsoft.com/office/drawing/2014/main" id="{CAF8D0FF-ABC4-A645-BEFC-E505A6E9E541}"/>
                </a:ext>
              </a:extLst>
            </p:cNvPr>
            <p:cNvGrpSpPr/>
            <p:nvPr/>
          </p:nvGrpSpPr>
          <p:grpSpPr>
            <a:xfrm flipH="1">
              <a:off x="8194797" y="736622"/>
              <a:ext cx="497443" cy="711768"/>
              <a:chOff x="-1" y="687805"/>
              <a:chExt cx="579644" cy="1612996"/>
            </a:xfrm>
          </p:grpSpPr>
          <p:sp>
            <p:nvSpPr>
              <p:cNvPr id="17" name="Freeform 40">
                <a:extLst>
                  <a:ext uri="{FF2B5EF4-FFF2-40B4-BE49-F238E27FC236}">
                    <a16:creationId xmlns:a16="http://schemas.microsoft.com/office/drawing/2014/main" id="{33A94425-756C-5E4D-AC91-F50C5D24BD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282" y="1124405"/>
                <a:ext cx="413361" cy="1176396"/>
              </a:xfrm>
              <a:custGeom>
                <a:avLst/>
                <a:gdLst>
                  <a:gd name="T0" fmla="*/ 1414 w 1414"/>
                  <a:gd name="T1" fmla="*/ 901 h 1164"/>
                  <a:gd name="T2" fmla="*/ 0 w 1414"/>
                  <a:gd name="T3" fmla="*/ 1164 h 1164"/>
                  <a:gd name="T4" fmla="*/ 0 w 1414"/>
                  <a:gd name="T5" fmla="*/ 0 h 1164"/>
                  <a:gd name="T6" fmla="*/ 1414 w 1414"/>
                  <a:gd name="T7" fmla="*/ 351 h 1164"/>
                  <a:gd name="T8" fmla="*/ 1414 w 1414"/>
                  <a:gd name="T9" fmla="*/ 901 h 1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4" h="1164">
                    <a:moveTo>
                      <a:pt x="1414" y="901"/>
                    </a:moveTo>
                    <a:lnTo>
                      <a:pt x="0" y="1164"/>
                    </a:lnTo>
                    <a:lnTo>
                      <a:pt x="0" y="0"/>
                    </a:lnTo>
                    <a:lnTo>
                      <a:pt x="1414" y="351"/>
                    </a:lnTo>
                    <a:lnTo>
                      <a:pt x="1414" y="901"/>
                    </a:lnTo>
                    <a:close/>
                  </a:path>
                </a:pathLst>
              </a:custGeom>
              <a:solidFill>
                <a:srgbClr val="7D7D7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" name="Freeform 41">
                <a:extLst>
                  <a:ext uri="{FF2B5EF4-FFF2-40B4-BE49-F238E27FC236}">
                    <a16:creationId xmlns:a16="http://schemas.microsoft.com/office/drawing/2014/main" id="{35FD49EC-1B80-4541-BCED-193A72821A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" y="687805"/>
                <a:ext cx="579644" cy="1341739"/>
              </a:xfrm>
              <a:custGeom>
                <a:avLst/>
                <a:gdLst>
                  <a:gd name="T0" fmla="*/ 1981 w 1981"/>
                  <a:gd name="T1" fmla="*/ 1303 h 1303"/>
                  <a:gd name="T2" fmla="*/ 0 w 1981"/>
                  <a:gd name="T3" fmla="*/ 1125 h 1303"/>
                  <a:gd name="T4" fmla="*/ 0 w 1981"/>
                  <a:gd name="T5" fmla="*/ 0 h 1303"/>
                  <a:gd name="T6" fmla="*/ 1981 w 1981"/>
                  <a:gd name="T7" fmla="*/ 89 h 1303"/>
                  <a:gd name="T8" fmla="*/ 1981 w 1981"/>
                  <a:gd name="T9" fmla="*/ 1303 h 1303"/>
                  <a:gd name="connsiteX0" fmla="*/ 10000 w 10000"/>
                  <a:gd name="connsiteY0" fmla="*/ 10181 h 10181"/>
                  <a:gd name="connsiteX1" fmla="*/ 0 w 10000"/>
                  <a:gd name="connsiteY1" fmla="*/ 8634 h 10181"/>
                  <a:gd name="connsiteX2" fmla="*/ 0 w 10000"/>
                  <a:gd name="connsiteY2" fmla="*/ 0 h 10181"/>
                  <a:gd name="connsiteX3" fmla="*/ 10000 w 10000"/>
                  <a:gd name="connsiteY3" fmla="*/ 683 h 10181"/>
                  <a:gd name="connsiteX4" fmla="*/ 10000 w 10000"/>
                  <a:gd name="connsiteY4" fmla="*/ 10181 h 10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181">
                    <a:moveTo>
                      <a:pt x="10000" y="10181"/>
                    </a:moveTo>
                    <a:lnTo>
                      <a:pt x="0" y="8634"/>
                    </a:lnTo>
                    <a:lnTo>
                      <a:pt x="0" y="0"/>
                    </a:lnTo>
                    <a:lnTo>
                      <a:pt x="10000" y="683"/>
                    </a:lnTo>
                    <a:lnTo>
                      <a:pt x="10000" y="10181"/>
                    </a:ln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2F51970-762B-F24A-B86F-EC954369FAE6}"/>
                </a:ext>
              </a:extLst>
            </p:cNvPr>
            <p:cNvSpPr/>
            <p:nvPr/>
          </p:nvSpPr>
          <p:spPr>
            <a:xfrm>
              <a:off x="2501900" y="640330"/>
              <a:ext cx="6190340" cy="603348"/>
            </a:xfrm>
            <a:prstGeom prst="rect">
              <a:avLst/>
            </a:prstGeom>
            <a:solidFill>
              <a:srgbClr val="7D7D7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DE906A70-522D-8C45-BA08-30F1EC4430D6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1090555" y="651905"/>
            <a:ext cx="8024774" cy="580198"/>
          </a:xfrm>
          <a:prstGeom prst="rect">
            <a:avLst/>
          </a:prstGeom>
        </p:spPr>
        <p:txBody>
          <a:bodyPr lIns="0" tIns="0" rIns="72000" bIns="0"/>
          <a:lstStyle>
            <a:lvl1pPr marL="0" indent="0" algn="r">
              <a:buNone/>
              <a:defRPr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None/>
              <a:defRPr sz="1400" i="1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0" indent="0">
              <a:buFontTx/>
              <a:buNone/>
              <a:defRPr sz="1200" b="1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0" indent="0"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0" indent="0">
              <a:buNone/>
              <a:defRPr sz="900" i="1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 algn="ctr"/>
            <a:r>
              <a:rPr lang="fr-FR" sz="2800" dirty="0"/>
              <a:t>2. </a:t>
            </a:r>
            <a:r>
              <a:rPr lang="fr-FR" sz="2800" dirty="0" err="1"/>
              <a:t>Monohydrated</a:t>
            </a:r>
            <a:r>
              <a:rPr lang="fr-FR" sz="2800" dirty="0"/>
              <a:t> ortho-</a:t>
            </a:r>
            <a:r>
              <a:rPr lang="fr-FR" sz="2800" dirty="0" err="1"/>
              <a:t>cresol</a:t>
            </a:r>
            <a:endParaRPr lang="fr-FR" sz="280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4C9B3DC-9751-004F-B195-BBF28F10A490}"/>
              </a:ext>
            </a:extLst>
          </p:cNvPr>
          <p:cNvSpPr txBox="1"/>
          <p:nvPr/>
        </p:nvSpPr>
        <p:spPr>
          <a:xfrm>
            <a:off x="3503981" y="393708"/>
            <a:ext cx="5195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00" dirty="0">
                <a:latin typeface="Calibri" panose="020F0502020204030204" pitchFamily="34" charset="0"/>
                <a:cs typeface="Calibri" panose="020F0502020204030204" pitchFamily="34" charset="0"/>
              </a:rPr>
              <a:t>Crésol – Journées de Spectroscopie Moléculaire – Grenoble – 10-12 mars 2024</a:t>
            </a:r>
          </a:p>
          <a:p>
            <a:pPr algn="r"/>
            <a:endParaRPr lang="fr-FR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CDC1001-9DC6-4A6C-A5A2-77FA723DC200}"/>
              </a:ext>
            </a:extLst>
          </p:cNvPr>
          <p:cNvSpPr txBox="1"/>
          <p:nvPr/>
        </p:nvSpPr>
        <p:spPr>
          <a:xfrm>
            <a:off x="217535" y="6119105"/>
            <a:ext cx="6986016" cy="5303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2049" name="Picture 1">
            <a:extLst>
              <a:ext uri="{FF2B5EF4-FFF2-40B4-BE49-F238E27FC236}">
                <a16:creationId xmlns:a16="http://schemas.microsoft.com/office/drawing/2014/main" id="{2936B035-F372-4137-AEF4-119CA021E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543" y="2021175"/>
            <a:ext cx="1794199" cy="181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4EF7CE65-7B04-4D4C-A0D0-F1E5C0430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837" y="2021175"/>
            <a:ext cx="1887987" cy="181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091DE136-31AC-46C2-AD0C-C9EB6E70A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55" y="4414623"/>
            <a:ext cx="1800786" cy="181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0E4A23C6-958A-4D0F-AC8D-C2A2BC33E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861" y="4325199"/>
            <a:ext cx="2048488" cy="171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>
            <a:extLst>
              <a:ext uri="{FF2B5EF4-FFF2-40B4-BE49-F238E27FC236}">
                <a16:creationId xmlns:a16="http://schemas.microsoft.com/office/drawing/2014/main" id="{03073D60-5993-4708-8797-3135C116A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178" y="4317527"/>
            <a:ext cx="2074808" cy="177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0634F491-2DA2-47C4-84A1-463599F409DE}"/>
              </a:ext>
            </a:extLst>
          </p:cNvPr>
          <p:cNvSpPr txBox="1"/>
          <p:nvPr/>
        </p:nvSpPr>
        <p:spPr>
          <a:xfrm>
            <a:off x="607455" y="1905551"/>
            <a:ext cx="44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86F883A7-63B2-4C0A-8A9E-15BF4D50D8D2}"/>
              </a:ext>
            </a:extLst>
          </p:cNvPr>
          <p:cNvSpPr txBox="1"/>
          <p:nvPr/>
        </p:nvSpPr>
        <p:spPr>
          <a:xfrm>
            <a:off x="3739067" y="2027830"/>
            <a:ext cx="44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4F2B52B-A665-404F-886D-E481446CE075}"/>
              </a:ext>
            </a:extLst>
          </p:cNvPr>
          <p:cNvSpPr txBox="1"/>
          <p:nvPr/>
        </p:nvSpPr>
        <p:spPr>
          <a:xfrm>
            <a:off x="6484837" y="2027830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0230B45-383F-4974-AF0A-A5E97529A988}"/>
              </a:ext>
            </a:extLst>
          </p:cNvPr>
          <p:cNvSpPr txBox="1"/>
          <p:nvPr/>
        </p:nvSpPr>
        <p:spPr>
          <a:xfrm>
            <a:off x="607455" y="4329933"/>
            <a:ext cx="331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F2DEFFC-C51A-4A7A-90BC-A0903CABF466}"/>
              </a:ext>
            </a:extLst>
          </p:cNvPr>
          <p:cNvSpPr txBox="1"/>
          <p:nvPr/>
        </p:nvSpPr>
        <p:spPr>
          <a:xfrm>
            <a:off x="3739067" y="4329933"/>
            <a:ext cx="373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1A88E1B2-B551-4579-B0B3-12DA3ED961C5}"/>
              </a:ext>
            </a:extLst>
          </p:cNvPr>
          <p:cNvSpPr txBox="1"/>
          <p:nvPr/>
        </p:nvSpPr>
        <p:spPr>
          <a:xfrm>
            <a:off x="6484837" y="4329933"/>
            <a:ext cx="337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2230852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DE4159E-4559-BD4C-A736-9479A701A1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41402" y="3636173"/>
            <a:ext cx="6261196" cy="545296"/>
          </a:xfrm>
        </p:spPr>
        <p:txBody>
          <a:bodyPr anchor="ctr"/>
          <a:lstStyle/>
          <a:p>
            <a:pPr algn="ctr"/>
            <a:r>
              <a:rPr lang="fr-FR" sz="1800" dirty="0">
                <a:solidFill>
                  <a:srgbClr val="217296"/>
                </a:solidFill>
              </a:rPr>
              <a:t>Quantum </a:t>
            </a:r>
            <a:r>
              <a:rPr lang="fr-FR" sz="1800" dirty="0" err="1">
                <a:solidFill>
                  <a:srgbClr val="217296"/>
                </a:solidFill>
              </a:rPr>
              <a:t>computational</a:t>
            </a:r>
            <a:r>
              <a:rPr lang="fr-FR" sz="1800" dirty="0">
                <a:solidFill>
                  <a:srgbClr val="217296"/>
                </a:solidFill>
              </a:rPr>
              <a:t> </a:t>
            </a:r>
            <a:r>
              <a:rPr lang="fr-FR" sz="1800" dirty="0" err="1">
                <a:solidFill>
                  <a:srgbClr val="217296"/>
                </a:solidFill>
              </a:rPr>
              <a:t>calculations</a:t>
            </a:r>
            <a:r>
              <a:rPr lang="fr-FR" sz="1800" dirty="0">
                <a:solidFill>
                  <a:srgbClr val="217296"/>
                </a:solidFill>
              </a:rPr>
              <a:t> (B98aVTZ):</a:t>
            </a:r>
          </a:p>
          <a:p>
            <a:pPr marL="285750" indent="-285750">
              <a:buFontTx/>
              <a:buChar char="-"/>
            </a:pPr>
            <a:endParaRPr lang="fr-FR" sz="1600" b="1" dirty="0"/>
          </a:p>
          <a:p>
            <a:pPr algn="ctr"/>
            <a:endParaRPr lang="fr-FR" sz="1800" dirty="0">
              <a:solidFill>
                <a:srgbClr val="217296"/>
              </a:solidFill>
            </a:endParaRPr>
          </a:p>
          <a:p>
            <a:pPr algn="ctr"/>
            <a:endParaRPr lang="fr-FR" sz="1800" dirty="0">
              <a:solidFill>
                <a:srgbClr val="217296"/>
              </a:solidFill>
            </a:endParaRPr>
          </a:p>
          <a:p>
            <a:pPr algn="ctr"/>
            <a:endParaRPr lang="fr-FR" sz="1800" dirty="0">
              <a:solidFill>
                <a:srgbClr val="217296"/>
              </a:solidFill>
            </a:endParaRPr>
          </a:p>
          <a:p>
            <a:pPr algn="ctr"/>
            <a:endParaRPr lang="fr-FR" sz="1800" dirty="0">
              <a:solidFill>
                <a:srgbClr val="217296"/>
              </a:solidFill>
            </a:endParaRPr>
          </a:p>
          <a:p>
            <a:pPr algn="ctr"/>
            <a:endParaRPr lang="fr-FR" sz="1800" dirty="0">
              <a:solidFill>
                <a:srgbClr val="217296"/>
              </a:solidFill>
            </a:endParaRPr>
          </a:p>
          <a:p>
            <a:pPr algn="ctr"/>
            <a:endParaRPr lang="fr-FR" sz="1800" dirty="0">
              <a:solidFill>
                <a:srgbClr val="217296"/>
              </a:solidFill>
            </a:endParaRPr>
          </a:p>
          <a:p>
            <a:pPr algn="ctr"/>
            <a:endParaRPr lang="fr-FR" sz="1800" dirty="0">
              <a:solidFill>
                <a:srgbClr val="217296"/>
              </a:solidFill>
            </a:endParaRPr>
          </a:p>
          <a:p>
            <a:pPr algn="ctr"/>
            <a:endParaRPr lang="fr-FR" sz="1800" dirty="0">
              <a:solidFill>
                <a:srgbClr val="217296"/>
              </a:solidFill>
            </a:endParaRPr>
          </a:p>
          <a:p>
            <a:pPr algn="ctr"/>
            <a:endParaRPr lang="fr-FR" sz="1800" dirty="0">
              <a:solidFill>
                <a:srgbClr val="217296"/>
              </a:solidFill>
            </a:endParaRPr>
          </a:p>
          <a:p>
            <a:pPr algn="ctr"/>
            <a:endParaRPr lang="fr-FR" sz="1800" dirty="0">
              <a:solidFill>
                <a:srgbClr val="217296"/>
              </a:solidFill>
            </a:endParaRPr>
          </a:p>
          <a:p>
            <a:pPr algn="ctr"/>
            <a:endParaRPr lang="fr-FR" sz="1800" dirty="0">
              <a:solidFill>
                <a:srgbClr val="217296"/>
              </a:solidFill>
            </a:endParaRPr>
          </a:p>
          <a:p>
            <a:pPr algn="ctr"/>
            <a:endParaRPr lang="fr-FR" sz="1800" dirty="0">
              <a:solidFill>
                <a:srgbClr val="217296"/>
              </a:solidFill>
            </a:endParaRPr>
          </a:p>
          <a:p>
            <a:endParaRPr lang="fr-FR" sz="1400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787CDA7-9441-4232-BCC4-948951FCC88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7455" y="2022128"/>
            <a:ext cx="2122993" cy="1819709"/>
          </a:xfrm>
          <a:prstGeom prst="rect">
            <a:avLst/>
          </a:prstGeom>
        </p:spPr>
      </p:pic>
      <p:grpSp>
        <p:nvGrpSpPr>
          <p:cNvPr id="23" name="Groupe 22">
            <a:extLst>
              <a:ext uri="{FF2B5EF4-FFF2-40B4-BE49-F238E27FC236}">
                <a16:creationId xmlns:a16="http://schemas.microsoft.com/office/drawing/2014/main" id="{EC032A67-6C71-C340-B224-2DB916C9AF7F}"/>
              </a:ext>
            </a:extLst>
          </p:cNvPr>
          <p:cNvGrpSpPr/>
          <p:nvPr/>
        </p:nvGrpSpPr>
        <p:grpSpPr>
          <a:xfrm>
            <a:off x="2514600" y="640330"/>
            <a:ext cx="6177640" cy="808060"/>
            <a:chOff x="2501900" y="640330"/>
            <a:chExt cx="6190340" cy="808060"/>
          </a:xfrm>
          <a:effectLst>
            <a:outerShdw blurRad="101600" algn="ctr" rotWithShape="0">
              <a:srgbClr val="7D7D7D">
                <a:alpha val="44000"/>
              </a:srgbClr>
            </a:outerShdw>
          </a:effectLst>
        </p:grpSpPr>
        <p:grpSp>
          <p:nvGrpSpPr>
            <p:cNvPr id="16" name="Group 26">
              <a:extLst>
                <a:ext uri="{FF2B5EF4-FFF2-40B4-BE49-F238E27FC236}">
                  <a16:creationId xmlns:a16="http://schemas.microsoft.com/office/drawing/2014/main" id="{CAF8D0FF-ABC4-A645-BEFC-E505A6E9E541}"/>
                </a:ext>
              </a:extLst>
            </p:cNvPr>
            <p:cNvGrpSpPr/>
            <p:nvPr/>
          </p:nvGrpSpPr>
          <p:grpSpPr>
            <a:xfrm flipH="1">
              <a:off x="8194797" y="736622"/>
              <a:ext cx="497443" cy="711768"/>
              <a:chOff x="-1" y="687805"/>
              <a:chExt cx="579644" cy="1612996"/>
            </a:xfrm>
          </p:grpSpPr>
          <p:sp>
            <p:nvSpPr>
              <p:cNvPr id="17" name="Freeform 40">
                <a:extLst>
                  <a:ext uri="{FF2B5EF4-FFF2-40B4-BE49-F238E27FC236}">
                    <a16:creationId xmlns:a16="http://schemas.microsoft.com/office/drawing/2014/main" id="{33A94425-756C-5E4D-AC91-F50C5D24BD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282" y="1124405"/>
                <a:ext cx="413361" cy="1176396"/>
              </a:xfrm>
              <a:custGeom>
                <a:avLst/>
                <a:gdLst>
                  <a:gd name="T0" fmla="*/ 1414 w 1414"/>
                  <a:gd name="T1" fmla="*/ 901 h 1164"/>
                  <a:gd name="T2" fmla="*/ 0 w 1414"/>
                  <a:gd name="T3" fmla="*/ 1164 h 1164"/>
                  <a:gd name="T4" fmla="*/ 0 w 1414"/>
                  <a:gd name="T5" fmla="*/ 0 h 1164"/>
                  <a:gd name="T6" fmla="*/ 1414 w 1414"/>
                  <a:gd name="T7" fmla="*/ 351 h 1164"/>
                  <a:gd name="T8" fmla="*/ 1414 w 1414"/>
                  <a:gd name="T9" fmla="*/ 901 h 1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4" h="1164">
                    <a:moveTo>
                      <a:pt x="1414" y="901"/>
                    </a:moveTo>
                    <a:lnTo>
                      <a:pt x="0" y="1164"/>
                    </a:lnTo>
                    <a:lnTo>
                      <a:pt x="0" y="0"/>
                    </a:lnTo>
                    <a:lnTo>
                      <a:pt x="1414" y="351"/>
                    </a:lnTo>
                    <a:lnTo>
                      <a:pt x="1414" y="901"/>
                    </a:lnTo>
                    <a:close/>
                  </a:path>
                </a:pathLst>
              </a:custGeom>
              <a:solidFill>
                <a:srgbClr val="7D7D7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" name="Freeform 41">
                <a:extLst>
                  <a:ext uri="{FF2B5EF4-FFF2-40B4-BE49-F238E27FC236}">
                    <a16:creationId xmlns:a16="http://schemas.microsoft.com/office/drawing/2014/main" id="{35FD49EC-1B80-4541-BCED-193A72821A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" y="687805"/>
                <a:ext cx="579644" cy="1341739"/>
              </a:xfrm>
              <a:custGeom>
                <a:avLst/>
                <a:gdLst>
                  <a:gd name="T0" fmla="*/ 1981 w 1981"/>
                  <a:gd name="T1" fmla="*/ 1303 h 1303"/>
                  <a:gd name="T2" fmla="*/ 0 w 1981"/>
                  <a:gd name="T3" fmla="*/ 1125 h 1303"/>
                  <a:gd name="T4" fmla="*/ 0 w 1981"/>
                  <a:gd name="T5" fmla="*/ 0 h 1303"/>
                  <a:gd name="T6" fmla="*/ 1981 w 1981"/>
                  <a:gd name="T7" fmla="*/ 89 h 1303"/>
                  <a:gd name="T8" fmla="*/ 1981 w 1981"/>
                  <a:gd name="T9" fmla="*/ 1303 h 1303"/>
                  <a:gd name="connsiteX0" fmla="*/ 10000 w 10000"/>
                  <a:gd name="connsiteY0" fmla="*/ 10181 h 10181"/>
                  <a:gd name="connsiteX1" fmla="*/ 0 w 10000"/>
                  <a:gd name="connsiteY1" fmla="*/ 8634 h 10181"/>
                  <a:gd name="connsiteX2" fmla="*/ 0 w 10000"/>
                  <a:gd name="connsiteY2" fmla="*/ 0 h 10181"/>
                  <a:gd name="connsiteX3" fmla="*/ 10000 w 10000"/>
                  <a:gd name="connsiteY3" fmla="*/ 683 h 10181"/>
                  <a:gd name="connsiteX4" fmla="*/ 10000 w 10000"/>
                  <a:gd name="connsiteY4" fmla="*/ 10181 h 10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181">
                    <a:moveTo>
                      <a:pt x="10000" y="10181"/>
                    </a:moveTo>
                    <a:lnTo>
                      <a:pt x="0" y="8634"/>
                    </a:lnTo>
                    <a:lnTo>
                      <a:pt x="0" y="0"/>
                    </a:lnTo>
                    <a:lnTo>
                      <a:pt x="10000" y="683"/>
                    </a:lnTo>
                    <a:lnTo>
                      <a:pt x="10000" y="10181"/>
                    </a:ln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2F51970-762B-F24A-B86F-EC954369FAE6}"/>
                </a:ext>
              </a:extLst>
            </p:cNvPr>
            <p:cNvSpPr/>
            <p:nvPr/>
          </p:nvSpPr>
          <p:spPr>
            <a:xfrm>
              <a:off x="2501900" y="640330"/>
              <a:ext cx="6190340" cy="603348"/>
            </a:xfrm>
            <a:prstGeom prst="rect">
              <a:avLst/>
            </a:prstGeom>
            <a:solidFill>
              <a:srgbClr val="7D7D7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DE906A70-522D-8C45-BA08-30F1EC4430D6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1090555" y="651905"/>
            <a:ext cx="8024774" cy="580198"/>
          </a:xfrm>
          <a:prstGeom prst="rect">
            <a:avLst/>
          </a:prstGeom>
        </p:spPr>
        <p:txBody>
          <a:bodyPr lIns="0" tIns="0" rIns="72000" bIns="0"/>
          <a:lstStyle>
            <a:lvl1pPr marL="0" indent="0" algn="r">
              <a:buNone/>
              <a:defRPr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None/>
              <a:defRPr sz="1400" i="1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0" indent="0">
              <a:buFontTx/>
              <a:buNone/>
              <a:defRPr sz="1200" b="1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0" indent="0"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0" indent="0">
              <a:buNone/>
              <a:defRPr sz="900" i="1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 algn="ctr"/>
            <a:r>
              <a:rPr lang="fr-FR" sz="2800" dirty="0"/>
              <a:t>2. </a:t>
            </a:r>
            <a:r>
              <a:rPr lang="fr-FR" sz="2800" dirty="0" err="1"/>
              <a:t>Monohydrated</a:t>
            </a:r>
            <a:r>
              <a:rPr lang="fr-FR" sz="2800" dirty="0"/>
              <a:t> ortho-</a:t>
            </a:r>
            <a:r>
              <a:rPr lang="fr-FR" sz="2800" dirty="0" err="1"/>
              <a:t>cresol</a:t>
            </a:r>
            <a:endParaRPr lang="fr-FR" sz="280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4C9B3DC-9751-004F-B195-BBF28F10A490}"/>
              </a:ext>
            </a:extLst>
          </p:cNvPr>
          <p:cNvSpPr txBox="1"/>
          <p:nvPr/>
        </p:nvSpPr>
        <p:spPr>
          <a:xfrm>
            <a:off x="3503981" y="393708"/>
            <a:ext cx="5195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00" dirty="0">
                <a:latin typeface="Calibri" panose="020F0502020204030204" pitchFamily="34" charset="0"/>
                <a:cs typeface="Calibri" panose="020F0502020204030204" pitchFamily="34" charset="0"/>
              </a:rPr>
              <a:t>Crésol – Journées de Spectroscopie Moléculaire – Grenoble – 10-12 mars 2024</a:t>
            </a:r>
          </a:p>
          <a:p>
            <a:pPr algn="r"/>
            <a:endParaRPr lang="fr-FR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CDC1001-9DC6-4A6C-A5A2-77FA723DC200}"/>
              </a:ext>
            </a:extLst>
          </p:cNvPr>
          <p:cNvSpPr txBox="1"/>
          <p:nvPr/>
        </p:nvSpPr>
        <p:spPr>
          <a:xfrm>
            <a:off x="217535" y="6119105"/>
            <a:ext cx="6986016" cy="5303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2049" name="Picture 1">
            <a:extLst>
              <a:ext uri="{FF2B5EF4-FFF2-40B4-BE49-F238E27FC236}">
                <a16:creationId xmlns:a16="http://schemas.microsoft.com/office/drawing/2014/main" id="{2936B035-F372-4137-AEF4-119CA021E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543" y="2021175"/>
            <a:ext cx="1794199" cy="181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4EF7CE65-7B04-4D4C-A0D0-F1E5C0430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837" y="2021175"/>
            <a:ext cx="1887987" cy="181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091DE136-31AC-46C2-AD0C-C9EB6E70A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55" y="4414623"/>
            <a:ext cx="1800786" cy="181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0E4A23C6-958A-4D0F-AC8D-C2A2BC33E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861" y="4329933"/>
            <a:ext cx="2048488" cy="171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>
            <a:extLst>
              <a:ext uri="{FF2B5EF4-FFF2-40B4-BE49-F238E27FC236}">
                <a16:creationId xmlns:a16="http://schemas.microsoft.com/office/drawing/2014/main" id="{03073D60-5993-4708-8797-3135C116A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178" y="4317527"/>
            <a:ext cx="2074808" cy="177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E598A97D-7DA0-49EC-ADBA-6097DE06091B}"/>
                  </a:ext>
                </a:extLst>
              </p:cNvPr>
              <p:cNvSpPr txBox="1"/>
              <p:nvPr/>
            </p:nvSpPr>
            <p:spPr>
              <a:xfrm>
                <a:off x="865228" y="3835033"/>
                <a:ext cx="990600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0 </m:t>
                          </m:r>
                          <m:r>
                            <a:rPr lang="fr-FR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𝑘𝐽</m:t>
                          </m:r>
                          <m:r>
                            <a:rPr lang="fr-FR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fr-FR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𝑚𝑜𝑙</m:t>
                          </m:r>
                        </m:e>
                        <m:sup>
                          <m:r>
                            <a:rPr lang="fr-FR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E598A97D-7DA0-49EC-ADBA-6097DE0609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228" y="3835033"/>
                <a:ext cx="990600" cy="375552"/>
              </a:xfrm>
              <a:prstGeom prst="rect">
                <a:avLst/>
              </a:prstGeom>
              <a:blipFill>
                <a:blip r:embed="rId10"/>
                <a:stretch>
                  <a:fillRect r="-25926" b="-112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AED9262C-CBE3-4FEA-87BE-1B35EFA2EF31}"/>
                  </a:ext>
                </a:extLst>
              </p:cNvPr>
              <p:cNvSpPr txBox="1"/>
              <p:nvPr/>
            </p:nvSpPr>
            <p:spPr>
              <a:xfrm>
                <a:off x="4112342" y="3798674"/>
                <a:ext cx="990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9 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𝑘𝐽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𝑚𝑜𝑙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AED9262C-CBE3-4FEA-87BE-1B35EFA2EF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2342" y="3798674"/>
                <a:ext cx="990600" cy="369332"/>
              </a:xfrm>
              <a:prstGeom prst="rect">
                <a:avLst/>
              </a:prstGeom>
              <a:blipFill>
                <a:blip r:embed="rId11"/>
                <a:stretch>
                  <a:fillRect r="-43827" b="-1311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BFE3591E-631F-4473-8EB9-57347818D80F}"/>
                  </a:ext>
                </a:extLst>
              </p:cNvPr>
              <p:cNvSpPr txBox="1"/>
              <p:nvPr/>
            </p:nvSpPr>
            <p:spPr>
              <a:xfrm>
                <a:off x="939261" y="6126480"/>
                <a:ext cx="990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8 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𝑘𝐽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𝑚𝑜𝑙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BFE3591E-631F-4473-8EB9-57347818D8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261" y="6126480"/>
                <a:ext cx="990600" cy="369332"/>
              </a:xfrm>
              <a:prstGeom prst="rect">
                <a:avLst/>
              </a:prstGeom>
              <a:blipFill>
                <a:blip r:embed="rId12"/>
                <a:stretch>
                  <a:fillRect r="-55828" b="-1311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EC4790D9-8076-4AC2-8445-8803F9111FA0}"/>
                  </a:ext>
                </a:extLst>
              </p:cNvPr>
              <p:cNvSpPr txBox="1"/>
              <p:nvPr/>
            </p:nvSpPr>
            <p:spPr>
              <a:xfrm>
                <a:off x="3961048" y="6126480"/>
                <a:ext cx="990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9 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𝑘𝐽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𝑚𝑜𝑙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EC4790D9-8076-4AC2-8445-8803F9111F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1048" y="6126480"/>
                <a:ext cx="990600" cy="369332"/>
              </a:xfrm>
              <a:prstGeom prst="rect">
                <a:avLst/>
              </a:prstGeom>
              <a:blipFill>
                <a:blip r:embed="rId13"/>
                <a:stretch>
                  <a:fillRect r="-56173" b="-1311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B081CEF1-8B07-447D-A61B-A9B180BB8F60}"/>
                  </a:ext>
                </a:extLst>
              </p:cNvPr>
              <p:cNvSpPr txBox="1"/>
              <p:nvPr/>
            </p:nvSpPr>
            <p:spPr>
              <a:xfrm>
                <a:off x="6792872" y="6171461"/>
                <a:ext cx="990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𝑘𝐽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𝑚𝑜𝑙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B081CEF1-8B07-447D-A61B-A9B180BB8F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2872" y="6171461"/>
                <a:ext cx="990600" cy="369332"/>
              </a:xfrm>
              <a:prstGeom prst="rect">
                <a:avLst/>
              </a:prstGeom>
              <a:blipFill>
                <a:blip r:embed="rId14"/>
                <a:stretch>
                  <a:fillRect r="-55828" b="-1311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FB03DD4C-F29C-4C9B-89B9-9B6E700FCAA7}"/>
                  </a:ext>
                </a:extLst>
              </p:cNvPr>
              <p:cNvSpPr txBox="1"/>
              <p:nvPr/>
            </p:nvSpPr>
            <p:spPr>
              <a:xfrm>
                <a:off x="6792872" y="3804883"/>
                <a:ext cx="990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5 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𝑘𝐽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𝑚𝑜𝑙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FB03DD4C-F29C-4C9B-89B9-9B6E700FCA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2872" y="3804883"/>
                <a:ext cx="990600" cy="369332"/>
              </a:xfrm>
              <a:prstGeom prst="rect">
                <a:avLst/>
              </a:prstGeom>
              <a:blipFill>
                <a:blip r:embed="rId15"/>
                <a:stretch>
                  <a:fillRect r="-55828" b="-1311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ZoneTexte 6">
            <a:extLst>
              <a:ext uri="{FF2B5EF4-FFF2-40B4-BE49-F238E27FC236}">
                <a16:creationId xmlns:a16="http://schemas.microsoft.com/office/drawing/2014/main" id="{0634F491-2DA2-47C4-84A1-463599F409DE}"/>
              </a:ext>
            </a:extLst>
          </p:cNvPr>
          <p:cNvSpPr txBox="1"/>
          <p:nvPr/>
        </p:nvSpPr>
        <p:spPr>
          <a:xfrm>
            <a:off x="607455" y="1905551"/>
            <a:ext cx="44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86F883A7-63B2-4C0A-8A9E-15BF4D50D8D2}"/>
              </a:ext>
            </a:extLst>
          </p:cNvPr>
          <p:cNvSpPr txBox="1"/>
          <p:nvPr/>
        </p:nvSpPr>
        <p:spPr>
          <a:xfrm>
            <a:off x="3739067" y="2027830"/>
            <a:ext cx="44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4F2B52B-A665-404F-886D-E481446CE075}"/>
              </a:ext>
            </a:extLst>
          </p:cNvPr>
          <p:cNvSpPr txBox="1"/>
          <p:nvPr/>
        </p:nvSpPr>
        <p:spPr>
          <a:xfrm>
            <a:off x="6484837" y="2027830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0230B45-383F-4974-AF0A-A5E97529A988}"/>
              </a:ext>
            </a:extLst>
          </p:cNvPr>
          <p:cNvSpPr txBox="1"/>
          <p:nvPr/>
        </p:nvSpPr>
        <p:spPr>
          <a:xfrm>
            <a:off x="607455" y="4329933"/>
            <a:ext cx="331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F2DEFFC-C51A-4A7A-90BC-A0903CABF466}"/>
              </a:ext>
            </a:extLst>
          </p:cNvPr>
          <p:cNvSpPr txBox="1"/>
          <p:nvPr/>
        </p:nvSpPr>
        <p:spPr>
          <a:xfrm>
            <a:off x="3739067" y="4329933"/>
            <a:ext cx="373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1A88E1B2-B551-4579-B0B3-12DA3ED961C5}"/>
              </a:ext>
            </a:extLst>
          </p:cNvPr>
          <p:cNvSpPr txBox="1"/>
          <p:nvPr/>
        </p:nvSpPr>
        <p:spPr>
          <a:xfrm>
            <a:off x="6484837" y="4329933"/>
            <a:ext cx="337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2206028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DE4159E-4559-BD4C-A736-9479A701A1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41402" y="3636173"/>
            <a:ext cx="6261196" cy="545296"/>
          </a:xfrm>
        </p:spPr>
        <p:txBody>
          <a:bodyPr anchor="ctr"/>
          <a:lstStyle/>
          <a:p>
            <a:pPr algn="ctr"/>
            <a:r>
              <a:rPr lang="fr-FR" sz="1800" dirty="0">
                <a:solidFill>
                  <a:srgbClr val="217296"/>
                </a:solidFill>
              </a:rPr>
              <a:t>Quantum </a:t>
            </a:r>
            <a:r>
              <a:rPr lang="fr-FR" sz="1800" dirty="0" err="1">
                <a:solidFill>
                  <a:srgbClr val="217296"/>
                </a:solidFill>
              </a:rPr>
              <a:t>computational</a:t>
            </a:r>
            <a:r>
              <a:rPr lang="fr-FR" sz="1800" dirty="0">
                <a:solidFill>
                  <a:srgbClr val="217296"/>
                </a:solidFill>
              </a:rPr>
              <a:t> </a:t>
            </a:r>
            <a:r>
              <a:rPr lang="fr-FR" sz="1800" dirty="0" err="1">
                <a:solidFill>
                  <a:srgbClr val="217296"/>
                </a:solidFill>
              </a:rPr>
              <a:t>calculations</a:t>
            </a:r>
            <a:r>
              <a:rPr lang="fr-FR" sz="1800" dirty="0">
                <a:solidFill>
                  <a:srgbClr val="217296"/>
                </a:solidFill>
              </a:rPr>
              <a:t> (B98aVTZ):</a:t>
            </a:r>
          </a:p>
          <a:p>
            <a:pPr marL="285750" indent="-285750">
              <a:buFontTx/>
              <a:buChar char="-"/>
            </a:pPr>
            <a:endParaRPr lang="fr-FR" sz="1600" b="1" dirty="0"/>
          </a:p>
          <a:p>
            <a:pPr algn="ctr"/>
            <a:endParaRPr lang="fr-FR" sz="1800" dirty="0">
              <a:solidFill>
                <a:srgbClr val="217296"/>
              </a:solidFill>
            </a:endParaRPr>
          </a:p>
          <a:p>
            <a:pPr algn="ctr"/>
            <a:endParaRPr lang="fr-FR" sz="1800" dirty="0">
              <a:solidFill>
                <a:srgbClr val="217296"/>
              </a:solidFill>
            </a:endParaRPr>
          </a:p>
          <a:p>
            <a:pPr algn="ctr"/>
            <a:endParaRPr lang="fr-FR" sz="1800" dirty="0">
              <a:solidFill>
                <a:srgbClr val="217296"/>
              </a:solidFill>
            </a:endParaRPr>
          </a:p>
          <a:p>
            <a:pPr algn="ctr"/>
            <a:endParaRPr lang="fr-FR" sz="1800" dirty="0">
              <a:solidFill>
                <a:srgbClr val="217296"/>
              </a:solidFill>
            </a:endParaRPr>
          </a:p>
          <a:p>
            <a:pPr algn="ctr"/>
            <a:endParaRPr lang="fr-FR" sz="1800" dirty="0">
              <a:solidFill>
                <a:srgbClr val="217296"/>
              </a:solidFill>
            </a:endParaRPr>
          </a:p>
          <a:p>
            <a:pPr algn="ctr"/>
            <a:endParaRPr lang="fr-FR" sz="1800" dirty="0">
              <a:solidFill>
                <a:srgbClr val="217296"/>
              </a:solidFill>
            </a:endParaRPr>
          </a:p>
          <a:p>
            <a:pPr algn="ctr"/>
            <a:endParaRPr lang="fr-FR" sz="1800" dirty="0">
              <a:solidFill>
                <a:srgbClr val="217296"/>
              </a:solidFill>
            </a:endParaRPr>
          </a:p>
          <a:p>
            <a:pPr algn="ctr"/>
            <a:endParaRPr lang="fr-FR" sz="1800" dirty="0">
              <a:solidFill>
                <a:srgbClr val="217296"/>
              </a:solidFill>
            </a:endParaRPr>
          </a:p>
          <a:p>
            <a:pPr algn="ctr"/>
            <a:endParaRPr lang="fr-FR" sz="1800" dirty="0">
              <a:solidFill>
                <a:srgbClr val="217296"/>
              </a:solidFill>
            </a:endParaRPr>
          </a:p>
          <a:p>
            <a:pPr algn="ctr"/>
            <a:endParaRPr lang="fr-FR" sz="1800" dirty="0">
              <a:solidFill>
                <a:srgbClr val="217296"/>
              </a:solidFill>
            </a:endParaRPr>
          </a:p>
          <a:p>
            <a:pPr algn="ctr"/>
            <a:endParaRPr lang="fr-FR" sz="1800" dirty="0">
              <a:solidFill>
                <a:srgbClr val="217296"/>
              </a:solidFill>
            </a:endParaRPr>
          </a:p>
          <a:p>
            <a:pPr algn="ctr"/>
            <a:endParaRPr lang="fr-FR" sz="1800" dirty="0">
              <a:solidFill>
                <a:srgbClr val="217296"/>
              </a:solidFill>
            </a:endParaRPr>
          </a:p>
          <a:p>
            <a:endParaRPr lang="fr-FR" sz="1400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787CDA7-9441-4232-BCC4-948951FCC88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7455" y="2022128"/>
            <a:ext cx="2122993" cy="1819709"/>
          </a:xfrm>
          <a:prstGeom prst="rect">
            <a:avLst/>
          </a:prstGeom>
        </p:spPr>
      </p:pic>
      <p:grpSp>
        <p:nvGrpSpPr>
          <p:cNvPr id="23" name="Groupe 22">
            <a:extLst>
              <a:ext uri="{FF2B5EF4-FFF2-40B4-BE49-F238E27FC236}">
                <a16:creationId xmlns:a16="http://schemas.microsoft.com/office/drawing/2014/main" id="{EC032A67-6C71-C340-B224-2DB916C9AF7F}"/>
              </a:ext>
            </a:extLst>
          </p:cNvPr>
          <p:cNvGrpSpPr/>
          <p:nvPr/>
        </p:nvGrpSpPr>
        <p:grpSpPr>
          <a:xfrm>
            <a:off x="2514600" y="640330"/>
            <a:ext cx="6177640" cy="808060"/>
            <a:chOff x="2501900" y="640330"/>
            <a:chExt cx="6190340" cy="808060"/>
          </a:xfrm>
          <a:effectLst>
            <a:outerShdw blurRad="101600" algn="ctr" rotWithShape="0">
              <a:srgbClr val="7D7D7D">
                <a:alpha val="44000"/>
              </a:srgbClr>
            </a:outerShdw>
          </a:effectLst>
        </p:grpSpPr>
        <p:grpSp>
          <p:nvGrpSpPr>
            <p:cNvPr id="16" name="Group 26">
              <a:extLst>
                <a:ext uri="{FF2B5EF4-FFF2-40B4-BE49-F238E27FC236}">
                  <a16:creationId xmlns:a16="http://schemas.microsoft.com/office/drawing/2014/main" id="{CAF8D0FF-ABC4-A645-BEFC-E505A6E9E541}"/>
                </a:ext>
              </a:extLst>
            </p:cNvPr>
            <p:cNvGrpSpPr/>
            <p:nvPr/>
          </p:nvGrpSpPr>
          <p:grpSpPr>
            <a:xfrm flipH="1">
              <a:off x="8194797" y="736622"/>
              <a:ext cx="497443" cy="711768"/>
              <a:chOff x="-1" y="687805"/>
              <a:chExt cx="579644" cy="1612996"/>
            </a:xfrm>
          </p:grpSpPr>
          <p:sp>
            <p:nvSpPr>
              <p:cNvPr id="17" name="Freeform 40">
                <a:extLst>
                  <a:ext uri="{FF2B5EF4-FFF2-40B4-BE49-F238E27FC236}">
                    <a16:creationId xmlns:a16="http://schemas.microsoft.com/office/drawing/2014/main" id="{33A94425-756C-5E4D-AC91-F50C5D24BD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282" y="1124405"/>
                <a:ext cx="413361" cy="1176396"/>
              </a:xfrm>
              <a:custGeom>
                <a:avLst/>
                <a:gdLst>
                  <a:gd name="T0" fmla="*/ 1414 w 1414"/>
                  <a:gd name="T1" fmla="*/ 901 h 1164"/>
                  <a:gd name="T2" fmla="*/ 0 w 1414"/>
                  <a:gd name="T3" fmla="*/ 1164 h 1164"/>
                  <a:gd name="T4" fmla="*/ 0 w 1414"/>
                  <a:gd name="T5" fmla="*/ 0 h 1164"/>
                  <a:gd name="T6" fmla="*/ 1414 w 1414"/>
                  <a:gd name="T7" fmla="*/ 351 h 1164"/>
                  <a:gd name="T8" fmla="*/ 1414 w 1414"/>
                  <a:gd name="T9" fmla="*/ 901 h 1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4" h="1164">
                    <a:moveTo>
                      <a:pt x="1414" y="901"/>
                    </a:moveTo>
                    <a:lnTo>
                      <a:pt x="0" y="1164"/>
                    </a:lnTo>
                    <a:lnTo>
                      <a:pt x="0" y="0"/>
                    </a:lnTo>
                    <a:lnTo>
                      <a:pt x="1414" y="351"/>
                    </a:lnTo>
                    <a:lnTo>
                      <a:pt x="1414" y="901"/>
                    </a:lnTo>
                    <a:close/>
                  </a:path>
                </a:pathLst>
              </a:custGeom>
              <a:solidFill>
                <a:srgbClr val="7D7D7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" name="Freeform 41">
                <a:extLst>
                  <a:ext uri="{FF2B5EF4-FFF2-40B4-BE49-F238E27FC236}">
                    <a16:creationId xmlns:a16="http://schemas.microsoft.com/office/drawing/2014/main" id="{35FD49EC-1B80-4541-BCED-193A72821A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" y="687805"/>
                <a:ext cx="579644" cy="1341739"/>
              </a:xfrm>
              <a:custGeom>
                <a:avLst/>
                <a:gdLst>
                  <a:gd name="T0" fmla="*/ 1981 w 1981"/>
                  <a:gd name="T1" fmla="*/ 1303 h 1303"/>
                  <a:gd name="T2" fmla="*/ 0 w 1981"/>
                  <a:gd name="T3" fmla="*/ 1125 h 1303"/>
                  <a:gd name="T4" fmla="*/ 0 w 1981"/>
                  <a:gd name="T5" fmla="*/ 0 h 1303"/>
                  <a:gd name="T6" fmla="*/ 1981 w 1981"/>
                  <a:gd name="T7" fmla="*/ 89 h 1303"/>
                  <a:gd name="T8" fmla="*/ 1981 w 1981"/>
                  <a:gd name="T9" fmla="*/ 1303 h 1303"/>
                  <a:gd name="connsiteX0" fmla="*/ 10000 w 10000"/>
                  <a:gd name="connsiteY0" fmla="*/ 10181 h 10181"/>
                  <a:gd name="connsiteX1" fmla="*/ 0 w 10000"/>
                  <a:gd name="connsiteY1" fmla="*/ 8634 h 10181"/>
                  <a:gd name="connsiteX2" fmla="*/ 0 w 10000"/>
                  <a:gd name="connsiteY2" fmla="*/ 0 h 10181"/>
                  <a:gd name="connsiteX3" fmla="*/ 10000 w 10000"/>
                  <a:gd name="connsiteY3" fmla="*/ 683 h 10181"/>
                  <a:gd name="connsiteX4" fmla="*/ 10000 w 10000"/>
                  <a:gd name="connsiteY4" fmla="*/ 10181 h 10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181">
                    <a:moveTo>
                      <a:pt x="10000" y="10181"/>
                    </a:moveTo>
                    <a:lnTo>
                      <a:pt x="0" y="8634"/>
                    </a:lnTo>
                    <a:lnTo>
                      <a:pt x="0" y="0"/>
                    </a:lnTo>
                    <a:lnTo>
                      <a:pt x="10000" y="683"/>
                    </a:lnTo>
                    <a:lnTo>
                      <a:pt x="10000" y="10181"/>
                    </a:ln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2F51970-762B-F24A-B86F-EC954369FAE6}"/>
                </a:ext>
              </a:extLst>
            </p:cNvPr>
            <p:cNvSpPr/>
            <p:nvPr/>
          </p:nvSpPr>
          <p:spPr>
            <a:xfrm>
              <a:off x="2501900" y="640330"/>
              <a:ext cx="6190340" cy="603348"/>
            </a:xfrm>
            <a:prstGeom prst="rect">
              <a:avLst/>
            </a:prstGeom>
            <a:solidFill>
              <a:srgbClr val="7D7D7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DE906A70-522D-8C45-BA08-30F1EC4430D6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1090555" y="651905"/>
            <a:ext cx="8024774" cy="580198"/>
          </a:xfrm>
          <a:prstGeom prst="rect">
            <a:avLst/>
          </a:prstGeom>
        </p:spPr>
        <p:txBody>
          <a:bodyPr lIns="0" tIns="0" rIns="72000" bIns="0"/>
          <a:lstStyle>
            <a:lvl1pPr marL="0" indent="0" algn="r">
              <a:buNone/>
              <a:defRPr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None/>
              <a:defRPr sz="1400" i="1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0" indent="0">
              <a:buFontTx/>
              <a:buNone/>
              <a:defRPr sz="1200" b="1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0" indent="0"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0" indent="0">
              <a:buNone/>
              <a:defRPr sz="900" i="1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 algn="ctr"/>
            <a:r>
              <a:rPr lang="fr-FR" sz="2800" dirty="0"/>
              <a:t>2. </a:t>
            </a:r>
            <a:r>
              <a:rPr lang="fr-FR" sz="2800" dirty="0" err="1"/>
              <a:t>Monohydrated</a:t>
            </a:r>
            <a:r>
              <a:rPr lang="fr-FR" sz="2800" dirty="0"/>
              <a:t> ortho-</a:t>
            </a:r>
            <a:r>
              <a:rPr lang="fr-FR" sz="2800" dirty="0" err="1"/>
              <a:t>cresol</a:t>
            </a:r>
            <a:endParaRPr lang="fr-FR" sz="280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4C9B3DC-9751-004F-B195-BBF28F10A490}"/>
              </a:ext>
            </a:extLst>
          </p:cNvPr>
          <p:cNvSpPr txBox="1"/>
          <p:nvPr/>
        </p:nvSpPr>
        <p:spPr>
          <a:xfrm>
            <a:off x="3503981" y="393708"/>
            <a:ext cx="5195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00" dirty="0">
                <a:latin typeface="Calibri" panose="020F0502020204030204" pitchFamily="34" charset="0"/>
                <a:cs typeface="Calibri" panose="020F0502020204030204" pitchFamily="34" charset="0"/>
              </a:rPr>
              <a:t>Crésol – Journées de Spectroscopie Moléculaire – Grenoble – 10-12 mars 2024</a:t>
            </a:r>
          </a:p>
          <a:p>
            <a:pPr algn="r"/>
            <a:endParaRPr lang="fr-FR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CDC1001-9DC6-4A6C-A5A2-77FA723DC200}"/>
              </a:ext>
            </a:extLst>
          </p:cNvPr>
          <p:cNvSpPr txBox="1"/>
          <p:nvPr/>
        </p:nvSpPr>
        <p:spPr>
          <a:xfrm>
            <a:off x="217535" y="6119105"/>
            <a:ext cx="6986016" cy="5303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2049" name="Picture 1">
            <a:extLst>
              <a:ext uri="{FF2B5EF4-FFF2-40B4-BE49-F238E27FC236}">
                <a16:creationId xmlns:a16="http://schemas.microsoft.com/office/drawing/2014/main" id="{2936B035-F372-4137-AEF4-119CA021E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543" y="2021175"/>
            <a:ext cx="1794199" cy="181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4EF7CE65-7B04-4D4C-A0D0-F1E5C0430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837" y="2021175"/>
            <a:ext cx="1887987" cy="181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091DE136-31AC-46C2-AD0C-C9EB6E70A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55" y="4414623"/>
            <a:ext cx="1800786" cy="181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0E4A23C6-958A-4D0F-AC8D-C2A2BC33E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861" y="4329933"/>
            <a:ext cx="2048488" cy="171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>
            <a:extLst>
              <a:ext uri="{FF2B5EF4-FFF2-40B4-BE49-F238E27FC236}">
                <a16:creationId xmlns:a16="http://schemas.microsoft.com/office/drawing/2014/main" id="{03073D60-5993-4708-8797-3135C116A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178" y="4317527"/>
            <a:ext cx="2074808" cy="177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E598A97D-7DA0-49EC-ADBA-6097DE06091B}"/>
                  </a:ext>
                </a:extLst>
              </p:cNvPr>
              <p:cNvSpPr txBox="1"/>
              <p:nvPr/>
            </p:nvSpPr>
            <p:spPr>
              <a:xfrm>
                <a:off x="865228" y="3835033"/>
                <a:ext cx="990600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0 </m:t>
                          </m:r>
                          <m:r>
                            <a:rPr lang="fr-FR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𝑘𝐽</m:t>
                          </m:r>
                          <m:r>
                            <a:rPr lang="fr-FR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fr-FR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𝑚𝑜𝑙</m:t>
                          </m:r>
                        </m:e>
                        <m:sup>
                          <m:r>
                            <a:rPr lang="fr-FR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E598A97D-7DA0-49EC-ADBA-6097DE0609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228" y="3835033"/>
                <a:ext cx="990600" cy="375552"/>
              </a:xfrm>
              <a:prstGeom prst="rect">
                <a:avLst/>
              </a:prstGeom>
              <a:blipFill>
                <a:blip r:embed="rId10"/>
                <a:stretch>
                  <a:fillRect r="-25926" b="-112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AED9262C-CBE3-4FEA-87BE-1B35EFA2EF31}"/>
                  </a:ext>
                </a:extLst>
              </p:cNvPr>
              <p:cNvSpPr txBox="1"/>
              <p:nvPr/>
            </p:nvSpPr>
            <p:spPr>
              <a:xfrm>
                <a:off x="4112342" y="3798674"/>
                <a:ext cx="990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9.9 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𝑘𝐽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𝑚𝑜𝑙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AED9262C-CBE3-4FEA-87BE-1B35EFA2EF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2342" y="3798674"/>
                <a:ext cx="990600" cy="369332"/>
              </a:xfrm>
              <a:prstGeom prst="rect">
                <a:avLst/>
              </a:prstGeom>
              <a:blipFill>
                <a:blip r:embed="rId11"/>
                <a:stretch>
                  <a:fillRect r="-43827" b="-1311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BFE3591E-631F-4473-8EB9-57347818D80F}"/>
                  </a:ext>
                </a:extLst>
              </p:cNvPr>
              <p:cNvSpPr txBox="1"/>
              <p:nvPr/>
            </p:nvSpPr>
            <p:spPr>
              <a:xfrm>
                <a:off x="939261" y="6126480"/>
                <a:ext cx="990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11.8 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𝑘𝐽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𝑚𝑜𝑙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BFE3591E-631F-4473-8EB9-57347818D8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261" y="6126480"/>
                <a:ext cx="990600" cy="369332"/>
              </a:xfrm>
              <a:prstGeom prst="rect">
                <a:avLst/>
              </a:prstGeom>
              <a:blipFill>
                <a:blip r:embed="rId12"/>
                <a:stretch>
                  <a:fillRect r="-55828" b="-1311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EC4790D9-8076-4AC2-8445-8803F9111FA0}"/>
                  </a:ext>
                </a:extLst>
              </p:cNvPr>
              <p:cNvSpPr txBox="1"/>
              <p:nvPr/>
            </p:nvSpPr>
            <p:spPr>
              <a:xfrm>
                <a:off x="3961048" y="6126480"/>
                <a:ext cx="990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15.9 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𝑘𝐽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𝑚𝑜𝑙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EC4790D9-8076-4AC2-8445-8803F9111F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1048" y="6126480"/>
                <a:ext cx="990600" cy="369332"/>
              </a:xfrm>
              <a:prstGeom prst="rect">
                <a:avLst/>
              </a:prstGeom>
              <a:blipFill>
                <a:blip r:embed="rId13"/>
                <a:stretch>
                  <a:fillRect r="-56173" b="-1311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B081CEF1-8B07-447D-A61B-A9B180BB8F60}"/>
                  </a:ext>
                </a:extLst>
              </p:cNvPr>
              <p:cNvSpPr txBox="1"/>
              <p:nvPr/>
            </p:nvSpPr>
            <p:spPr>
              <a:xfrm>
                <a:off x="6792872" y="6171461"/>
                <a:ext cx="990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16.6 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𝑘𝐽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𝑚𝑜𝑙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B081CEF1-8B07-447D-A61B-A9B180BB8F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2872" y="6171461"/>
                <a:ext cx="990600" cy="369332"/>
              </a:xfrm>
              <a:prstGeom prst="rect">
                <a:avLst/>
              </a:prstGeom>
              <a:blipFill>
                <a:blip r:embed="rId14"/>
                <a:stretch>
                  <a:fillRect r="-55828" b="-1311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FB03DD4C-F29C-4C9B-89B9-9B6E700FCAA7}"/>
                  </a:ext>
                </a:extLst>
              </p:cNvPr>
              <p:cNvSpPr txBox="1"/>
              <p:nvPr/>
            </p:nvSpPr>
            <p:spPr>
              <a:xfrm>
                <a:off x="6792872" y="3804883"/>
                <a:ext cx="990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10.5 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𝑘𝐽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𝑚𝑜𝑙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FB03DD4C-F29C-4C9B-89B9-9B6E700FCA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2872" y="3804883"/>
                <a:ext cx="990600" cy="369332"/>
              </a:xfrm>
              <a:prstGeom prst="rect">
                <a:avLst/>
              </a:prstGeom>
              <a:blipFill>
                <a:blip r:embed="rId15"/>
                <a:stretch>
                  <a:fillRect r="-55828" b="-1311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ZoneTexte 6">
            <a:extLst>
              <a:ext uri="{FF2B5EF4-FFF2-40B4-BE49-F238E27FC236}">
                <a16:creationId xmlns:a16="http://schemas.microsoft.com/office/drawing/2014/main" id="{0634F491-2DA2-47C4-84A1-463599F409DE}"/>
              </a:ext>
            </a:extLst>
          </p:cNvPr>
          <p:cNvSpPr txBox="1"/>
          <p:nvPr/>
        </p:nvSpPr>
        <p:spPr>
          <a:xfrm>
            <a:off x="607455" y="1905551"/>
            <a:ext cx="44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86F883A7-63B2-4C0A-8A9E-15BF4D50D8D2}"/>
              </a:ext>
            </a:extLst>
          </p:cNvPr>
          <p:cNvSpPr txBox="1"/>
          <p:nvPr/>
        </p:nvSpPr>
        <p:spPr>
          <a:xfrm>
            <a:off x="3739067" y="2027830"/>
            <a:ext cx="44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4F2B52B-A665-404F-886D-E481446CE075}"/>
              </a:ext>
            </a:extLst>
          </p:cNvPr>
          <p:cNvSpPr txBox="1"/>
          <p:nvPr/>
        </p:nvSpPr>
        <p:spPr>
          <a:xfrm>
            <a:off x="6484837" y="2027830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0230B45-383F-4974-AF0A-A5E97529A988}"/>
              </a:ext>
            </a:extLst>
          </p:cNvPr>
          <p:cNvSpPr txBox="1"/>
          <p:nvPr/>
        </p:nvSpPr>
        <p:spPr>
          <a:xfrm>
            <a:off x="607455" y="4329933"/>
            <a:ext cx="331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F2DEFFC-C51A-4A7A-90BC-A0903CABF466}"/>
              </a:ext>
            </a:extLst>
          </p:cNvPr>
          <p:cNvSpPr txBox="1"/>
          <p:nvPr/>
        </p:nvSpPr>
        <p:spPr>
          <a:xfrm>
            <a:off x="3739067" y="4329933"/>
            <a:ext cx="373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1A88E1B2-B551-4579-B0B3-12DA3ED961C5}"/>
              </a:ext>
            </a:extLst>
          </p:cNvPr>
          <p:cNvSpPr txBox="1"/>
          <p:nvPr/>
        </p:nvSpPr>
        <p:spPr>
          <a:xfrm>
            <a:off x="6484837" y="4329933"/>
            <a:ext cx="337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C966CA38-5295-4C60-B5BE-46C4D19E56D2}"/>
              </a:ext>
            </a:extLst>
          </p:cNvPr>
          <p:cNvSpPr/>
          <p:nvPr/>
        </p:nvSpPr>
        <p:spPr>
          <a:xfrm>
            <a:off x="435953" y="1881055"/>
            <a:ext cx="2282234" cy="239249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51245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e 22">
            <a:extLst>
              <a:ext uri="{FF2B5EF4-FFF2-40B4-BE49-F238E27FC236}">
                <a16:creationId xmlns:a16="http://schemas.microsoft.com/office/drawing/2014/main" id="{EC032A67-6C71-C340-B224-2DB916C9AF7F}"/>
              </a:ext>
            </a:extLst>
          </p:cNvPr>
          <p:cNvGrpSpPr/>
          <p:nvPr/>
        </p:nvGrpSpPr>
        <p:grpSpPr>
          <a:xfrm>
            <a:off x="2514600" y="640330"/>
            <a:ext cx="6177640" cy="808060"/>
            <a:chOff x="2501900" y="640330"/>
            <a:chExt cx="6190340" cy="808060"/>
          </a:xfrm>
          <a:effectLst>
            <a:outerShdw blurRad="101600" algn="ctr" rotWithShape="0">
              <a:srgbClr val="7D7D7D">
                <a:alpha val="44000"/>
              </a:srgbClr>
            </a:outerShdw>
          </a:effectLst>
        </p:grpSpPr>
        <p:grpSp>
          <p:nvGrpSpPr>
            <p:cNvPr id="16" name="Group 26">
              <a:extLst>
                <a:ext uri="{FF2B5EF4-FFF2-40B4-BE49-F238E27FC236}">
                  <a16:creationId xmlns:a16="http://schemas.microsoft.com/office/drawing/2014/main" id="{CAF8D0FF-ABC4-A645-BEFC-E505A6E9E541}"/>
                </a:ext>
              </a:extLst>
            </p:cNvPr>
            <p:cNvGrpSpPr/>
            <p:nvPr/>
          </p:nvGrpSpPr>
          <p:grpSpPr>
            <a:xfrm flipH="1">
              <a:off x="8194797" y="736622"/>
              <a:ext cx="497443" cy="711768"/>
              <a:chOff x="-1" y="687805"/>
              <a:chExt cx="579644" cy="1612996"/>
            </a:xfrm>
          </p:grpSpPr>
          <p:sp>
            <p:nvSpPr>
              <p:cNvPr id="17" name="Freeform 40">
                <a:extLst>
                  <a:ext uri="{FF2B5EF4-FFF2-40B4-BE49-F238E27FC236}">
                    <a16:creationId xmlns:a16="http://schemas.microsoft.com/office/drawing/2014/main" id="{33A94425-756C-5E4D-AC91-F50C5D24BD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282" y="1124405"/>
                <a:ext cx="413361" cy="1176396"/>
              </a:xfrm>
              <a:custGeom>
                <a:avLst/>
                <a:gdLst>
                  <a:gd name="T0" fmla="*/ 1414 w 1414"/>
                  <a:gd name="T1" fmla="*/ 901 h 1164"/>
                  <a:gd name="T2" fmla="*/ 0 w 1414"/>
                  <a:gd name="T3" fmla="*/ 1164 h 1164"/>
                  <a:gd name="T4" fmla="*/ 0 w 1414"/>
                  <a:gd name="T5" fmla="*/ 0 h 1164"/>
                  <a:gd name="T6" fmla="*/ 1414 w 1414"/>
                  <a:gd name="T7" fmla="*/ 351 h 1164"/>
                  <a:gd name="T8" fmla="*/ 1414 w 1414"/>
                  <a:gd name="T9" fmla="*/ 901 h 1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4" h="1164">
                    <a:moveTo>
                      <a:pt x="1414" y="901"/>
                    </a:moveTo>
                    <a:lnTo>
                      <a:pt x="0" y="1164"/>
                    </a:lnTo>
                    <a:lnTo>
                      <a:pt x="0" y="0"/>
                    </a:lnTo>
                    <a:lnTo>
                      <a:pt x="1414" y="351"/>
                    </a:lnTo>
                    <a:lnTo>
                      <a:pt x="1414" y="901"/>
                    </a:lnTo>
                    <a:close/>
                  </a:path>
                </a:pathLst>
              </a:custGeom>
              <a:solidFill>
                <a:srgbClr val="7D7D7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" name="Freeform 41">
                <a:extLst>
                  <a:ext uri="{FF2B5EF4-FFF2-40B4-BE49-F238E27FC236}">
                    <a16:creationId xmlns:a16="http://schemas.microsoft.com/office/drawing/2014/main" id="{35FD49EC-1B80-4541-BCED-193A72821A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" y="687805"/>
                <a:ext cx="579644" cy="1341739"/>
              </a:xfrm>
              <a:custGeom>
                <a:avLst/>
                <a:gdLst>
                  <a:gd name="T0" fmla="*/ 1981 w 1981"/>
                  <a:gd name="T1" fmla="*/ 1303 h 1303"/>
                  <a:gd name="T2" fmla="*/ 0 w 1981"/>
                  <a:gd name="T3" fmla="*/ 1125 h 1303"/>
                  <a:gd name="T4" fmla="*/ 0 w 1981"/>
                  <a:gd name="T5" fmla="*/ 0 h 1303"/>
                  <a:gd name="T6" fmla="*/ 1981 w 1981"/>
                  <a:gd name="T7" fmla="*/ 89 h 1303"/>
                  <a:gd name="T8" fmla="*/ 1981 w 1981"/>
                  <a:gd name="T9" fmla="*/ 1303 h 1303"/>
                  <a:gd name="connsiteX0" fmla="*/ 10000 w 10000"/>
                  <a:gd name="connsiteY0" fmla="*/ 10181 h 10181"/>
                  <a:gd name="connsiteX1" fmla="*/ 0 w 10000"/>
                  <a:gd name="connsiteY1" fmla="*/ 8634 h 10181"/>
                  <a:gd name="connsiteX2" fmla="*/ 0 w 10000"/>
                  <a:gd name="connsiteY2" fmla="*/ 0 h 10181"/>
                  <a:gd name="connsiteX3" fmla="*/ 10000 w 10000"/>
                  <a:gd name="connsiteY3" fmla="*/ 683 h 10181"/>
                  <a:gd name="connsiteX4" fmla="*/ 10000 w 10000"/>
                  <a:gd name="connsiteY4" fmla="*/ 10181 h 10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181">
                    <a:moveTo>
                      <a:pt x="10000" y="10181"/>
                    </a:moveTo>
                    <a:lnTo>
                      <a:pt x="0" y="8634"/>
                    </a:lnTo>
                    <a:lnTo>
                      <a:pt x="0" y="0"/>
                    </a:lnTo>
                    <a:lnTo>
                      <a:pt x="10000" y="683"/>
                    </a:lnTo>
                    <a:lnTo>
                      <a:pt x="10000" y="10181"/>
                    </a:ln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2F51970-762B-F24A-B86F-EC954369FAE6}"/>
                </a:ext>
              </a:extLst>
            </p:cNvPr>
            <p:cNvSpPr/>
            <p:nvPr/>
          </p:nvSpPr>
          <p:spPr>
            <a:xfrm>
              <a:off x="2501900" y="640330"/>
              <a:ext cx="6190340" cy="603348"/>
            </a:xfrm>
            <a:prstGeom prst="rect">
              <a:avLst/>
            </a:prstGeom>
            <a:solidFill>
              <a:srgbClr val="7D7D7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DE906A70-522D-8C45-BA08-30F1EC4430D6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1301044" y="657818"/>
            <a:ext cx="8024774" cy="580198"/>
          </a:xfrm>
          <a:prstGeom prst="rect">
            <a:avLst/>
          </a:prstGeom>
        </p:spPr>
        <p:txBody>
          <a:bodyPr lIns="0" tIns="0" rIns="72000" bIns="0"/>
          <a:lstStyle>
            <a:lvl1pPr marL="0" indent="0" algn="r">
              <a:buNone/>
              <a:defRPr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None/>
              <a:defRPr sz="1400" i="1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0" indent="0">
              <a:buFontTx/>
              <a:buNone/>
              <a:defRPr sz="1200" b="1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0" indent="0"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0" indent="0">
              <a:buNone/>
              <a:defRPr sz="900" i="1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 algn="ctr"/>
            <a:r>
              <a:rPr lang="fr-FR" sz="2800" dirty="0"/>
              <a:t>2. </a:t>
            </a:r>
            <a:r>
              <a:rPr lang="fr-FR" sz="2800" dirty="0" err="1"/>
              <a:t>Monohydrated</a:t>
            </a:r>
            <a:r>
              <a:rPr lang="fr-FR" sz="2800" dirty="0"/>
              <a:t> ortho-</a:t>
            </a:r>
            <a:r>
              <a:rPr lang="fr-FR" sz="2800" dirty="0" err="1"/>
              <a:t>cresol</a:t>
            </a:r>
            <a:endParaRPr lang="fr-FR" sz="280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4C9B3DC-9751-004F-B195-BBF28F10A490}"/>
              </a:ext>
            </a:extLst>
          </p:cNvPr>
          <p:cNvSpPr txBox="1"/>
          <p:nvPr/>
        </p:nvSpPr>
        <p:spPr>
          <a:xfrm>
            <a:off x="3503981" y="393708"/>
            <a:ext cx="5195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00" dirty="0">
                <a:latin typeface="Calibri" panose="020F0502020204030204" pitchFamily="34" charset="0"/>
                <a:cs typeface="Calibri" panose="020F0502020204030204" pitchFamily="34" charset="0"/>
              </a:rPr>
              <a:t>Crésol – Journées de Spectroscopie Moléculaire – Grenoble – 10-12 mars 2024</a:t>
            </a:r>
          </a:p>
          <a:p>
            <a:pPr algn="r"/>
            <a:endParaRPr lang="fr-FR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466DBA4-1217-4E3F-AABA-F18F9D37EE0A}"/>
              </a:ext>
            </a:extLst>
          </p:cNvPr>
          <p:cNvSpPr txBox="1"/>
          <p:nvPr/>
        </p:nvSpPr>
        <p:spPr>
          <a:xfrm>
            <a:off x="178308" y="6129378"/>
            <a:ext cx="6986016" cy="5303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graphicFrame>
        <p:nvGraphicFramePr>
          <p:cNvPr id="2" name="Tableau 3">
            <a:extLst>
              <a:ext uri="{FF2B5EF4-FFF2-40B4-BE49-F238E27FC236}">
                <a16:creationId xmlns:a16="http://schemas.microsoft.com/office/drawing/2014/main" id="{8DA25152-D6B4-4701-BB17-F884F92D64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9577411"/>
              </p:ext>
            </p:extLst>
          </p:nvPr>
        </p:nvGraphicFramePr>
        <p:xfrm>
          <a:off x="398315" y="1788074"/>
          <a:ext cx="8293925" cy="3177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8362">
                  <a:extLst>
                    <a:ext uri="{9D8B030D-6E8A-4147-A177-3AD203B41FA5}">
                      <a16:colId xmlns:a16="http://schemas.microsoft.com/office/drawing/2014/main" val="123306493"/>
                    </a:ext>
                  </a:extLst>
                </a:gridCol>
                <a:gridCol w="1451349">
                  <a:extLst>
                    <a:ext uri="{9D8B030D-6E8A-4147-A177-3AD203B41FA5}">
                      <a16:colId xmlns:a16="http://schemas.microsoft.com/office/drawing/2014/main" val="2453852694"/>
                    </a:ext>
                  </a:extLst>
                </a:gridCol>
                <a:gridCol w="1228274">
                  <a:extLst>
                    <a:ext uri="{9D8B030D-6E8A-4147-A177-3AD203B41FA5}">
                      <a16:colId xmlns:a16="http://schemas.microsoft.com/office/drawing/2014/main" val="961618279"/>
                    </a:ext>
                  </a:extLst>
                </a:gridCol>
                <a:gridCol w="971188">
                  <a:extLst>
                    <a:ext uri="{9D8B030D-6E8A-4147-A177-3AD203B41FA5}">
                      <a16:colId xmlns:a16="http://schemas.microsoft.com/office/drawing/2014/main" val="265999057"/>
                    </a:ext>
                  </a:extLst>
                </a:gridCol>
                <a:gridCol w="971188">
                  <a:extLst>
                    <a:ext uri="{9D8B030D-6E8A-4147-A177-3AD203B41FA5}">
                      <a16:colId xmlns:a16="http://schemas.microsoft.com/office/drawing/2014/main" val="4137932023"/>
                    </a:ext>
                  </a:extLst>
                </a:gridCol>
                <a:gridCol w="971188">
                  <a:extLst>
                    <a:ext uri="{9D8B030D-6E8A-4147-A177-3AD203B41FA5}">
                      <a16:colId xmlns:a16="http://schemas.microsoft.com/office/drawing/2014/main" val="4231322308"/>
                    </a:ext>
                  </a:extLst>
                </a:gridCol>
                <a:gridCol w="971188">
                  <a:extLst>
                    <a:ext uri="{9D8B030D-6E8A-4147-A177-3AD203B41FA5}">
                      <a16:colId xmlns:a16="http://schemas.microsoft.com/office/drawing/2014/main" val="1799307905"/>
                    </a:ext>
                  </a:extLst>
                </a:gridCol>
                <a:gridCol w="971188">
                  <a:extLst>
                    <a:ext uri="{9D8B030D-6E8A-4147-A177-3AD203B41FA5}">
                      <a16:colId xmlns:a16="http://schemas.microsoft.com/office/drawing/2014/main" val="1176412498"/>
                    </a:ext>
                  </a:extLst>
                </a:gridCol>
              </a:tblGrid>
              <a:tr h="655344"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>
                          <a:solidFill>
                            <a:srgbClr val="000000"/>
                          </a:solidFill>
                        </a:rPr>
                        <a:t>Experimental</a:t>
                      </a:r>
                      <a:r>
                        <a:rPr lang="fr-FR" sz="140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fr-FR" sz="1400" dirty="0" err="1">
                          <a:solidFill>
                            <a:srgbClr val="000000"/>
                          </a:solidFill>
                        </a:rPr>
                        <a:t>results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  <a:p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000000"/>
                          </a:solidFill>
                        </a:rPr>
                        <a:t>Quantum </a:t>
                      </a:r>
                      <a:r>
                        <a:rPr lang="fr-FR" sz="1400" dirty="0" err="1">
                          <a:solidFill>
                            <a:srgbClr val="000000"/>
                          </a:solidFill>
                        </a:rPr>
                        <a:t>computational</a:t>
                      </a:r>
                      <a:r>
                        <a:rPr lang="fr-FR" sz="140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fr-FR" sz="1400" dirty="0" err="1">
                          <a:solidFill>
                            <a:srgbClr val="000000"/>
                          </a:solidFill>
                        </a:rPr>
                        <a:t>calculations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5446394"/>
                  </a:ext>
                </a:extLst>
              </a:tr>
              <a:tr h="453185"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rgbClr val="000000"/>
                          </a:solidFill>
                        </a:rPr>
                        <a:t>Par.</a:t>
                      </a:r>
                    </a:p>
                    <a:p>
                      <a:endParaRPr lang="fr-FR" sz="1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  <a:p>
                      <a:endParaRPr lang="fr-FR" sz="1200" b="1" dirty="0">
                        <a:solidFill>
                          <a:srgbClr val="C00000"/>
                        </a:solidFill>
                      </a:endParaRPr>
                    </a:p>
                    <a:p>
                      <a:endParaRPr lang="fr-FR" sz="1200" b="1" dirty="0">
                        <a:solidFill>
                          <a:srgbClr val="C00000"/>
                        </a:solidFill>
                      </a:endParaRPr>
                    </a:p>
                    <a:p>
                      <a:endParaRPr lang="fr-FR" sz="1200" b="1" dirty="0">
                        <a:solidFill>
                          <a:srgbClr val="C00000"/>
                        </a:solidFill>
                      </a:endParaRPr>
                    </a:p>
                    <a:p>
                      <a:endParaRPr lang="fr-FR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2816989"/>
                  </a:ext>
                </a:extLst>
              </a:tr>
              <a:tr h="4915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i="1" dirty="0">
                          <a:solidFill>
                            <a:srgbClr val="000000"/>
                          </a:solidFill>
                        </a:rPr>
                        <a:t>A(MHz)</a:t>
                      </a:r>
                    </a:p>
                    <a:p>
                      <a:endParaRPr lang="fr-FR" sz="1200" i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i="1" dirty="0">
                          <a:solidFill>
                            <a:srgbClr val="000000"/>
                          </a:solidFill>
                        </a:rPr>
                        <a:t>2279.82522 (193)</a:t>
                      </a:r>
                    </a:p>
                    <a:p>
                      <a:endParaRPr lang="fr-FR" sz="1200" i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0" i="1" dirty="0">
                          <a:solidFill>
                            <a:srgbClr val="000000"/>
                          </a:solidFill>
                        </a:rPr>
                        <a:t>2294.0159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i="1" dirty="0">
                          <a:solidFill>
                            <a:srgbClr val="000000"/>
                          </a:solidFill>
                        </a:rPr>
                        <a:t>2843.1308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i="1" dirty="0">
                          <a:solidFill>
                            <a:srgbClr val="000000"/>
                          </a:solidFill>
                        </a:rPr>
                        <a:t>2643.9948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i="1" dirty="0">
                          <a:solidFill>
                            <a:srgbClr val="000000"/>
                          </a:solidFill>
                        </a:rPr>
                        <a:t>1688.5447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i="1" dirty="0">
                          <a:solidFill>
                            <a:srgbClr val="000000"/>
                          </a:solidFill>
                        </a:rPr>
                        <a:t>2197.4222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i="1" dirty="0">
                          <a:solidFill>
                            <a:srgbClr val="000000"/>
                          </a:solidFill>
                        </a:rPr>
                        <a:t>2943.398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3354590"/>
                  </a:ext>
                </a:extLst>
              </a:tr>
              <a:tr h="354978">
                <a:tc>
                  <a:txBody>
                    <a:bodyPr/>
                    <a:lstStyle/>
                    <a:p>
                      <a:r>
                        <a:rPr lang="fr-FR" sz="1200" i="1" dirty="0">
                          <a:solidFill>
                            <a:srgbClr val="000000"/>
                          </a:solidFill>
                        </a:rPr>
                        <a:t>B (MHz)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i="1" dirty="0">
                          <a:solidFill>
                            <a:srgbClr val="000000"/>
                          </a:solidFill>
                        </a:rPr>
                        <a:t>1052.177236 (111)</a:t>
                      </a:r>
                    </a:p>
                    <a:p>
                      <a:endParaRPr lang="fr-FR" sz="1200" i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0" i="1" dirty="0">
                          <a:solidFill>
                            <a:srgbClr val="000000"/>
                          </a:solidFill>
                        </a:rPr>
                        <a:t>1046.9139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i="1" dirty="0">
                          <a:solidFill>
                            <a:srgbClr val="000000"/>
                          </a:solidFill>
                        </a:rPr>
                        <a:t>918.1743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i="1" dirty="0">
                          <a:solidFill>
                            <a:srgbClr val="000000"/>
                          </a:solidFill>
                        </a:rPr>
                        <a:t>953.54405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i="1" dirty="0">
                          <a:solidFill>
                            <a:srgbClr val="000000"/>
                          </a:solidFill>
                        </a:rPr>
                        <a:t>1218.9974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i="1" dirty="0">
                          <a:solidFill>
                            <a:srgbClr val="000000"/>
                          </a:solidFill>
                        </a:rPr>
                        <a:t>922.53805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i="1" dirty="0">
                          <a:solidFill>
                            <a:srgbClr val="000000"/>
                          </a:solidFill>
                        </a:rPr>
                        <a:t>700.97057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4489549"/>
                  </a:ext>
                </a:extLst>
              </a:tr>
              <a:tr h="491508">
                <a:tc>
                  <a:txBody>
                    <a:bodyPr/>
                    <a:lstStyle/>
                    <a:p>
                      <a:r>
                        <a:rPr lang="fr-FR" sz="1200" i="1" dirty="0">
                          <a:solidFill>
                            <a:srgbClr val="000000"/>
                          </a:solidFill>
                        </a:rPr>
                        <a:t>C (MHz)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i="1" dirty="0">
                          <a:solidFill>
                            <a:srgbClr val="000000"/>
                          </a:solidFill>
                        </a:rPr>
                        <a:t>725.592337 (67)</a:t>
                      </a:r>
                    </a:p>
                    <a:p>
                      <a:endParaRPr lang="fr-FR" sz="1200" i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0" i="1" dirty="0">
                          <a:solidFill>
                            <a:srgbClr val="000000"/>
                          </a:solidFill>
                        </a:rPr>
                        <a:t>724.47675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i="1" dirty="0">
                          <a:solidFill>
                            <a:srgbClr val="000000"/>
                          </a:solidFill>
                        </a:rPr>
                        <a:t>731.6682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i="1" dirty="0">
                          <a:solidFill>
                            <a:srgbClr val="000000"/>
                          </a:solidFill>
                        </a:rPr>
                        <a:t>769.18254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i="1" dirty="0">
                          <a:solidFill>
                            <a:srgbClr val="000000"/>
                          </a:solidFill>
                        </a:rPr>
                        <a:t>997.90227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i="1" dirty="0">
                          <a:solidFill>
                            <a:srgbClr val="000000"/>
                          </a:solidFill>
                        </a:rPr>
                        <a:t>654.32743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i="1" dirty="0">
                          <a:solidFill>
                            <a:srgbClr val="000000"/>
                          </a:solidFill>
                        </a:rPr>
                        <a:t>569.61425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529367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texte 2">
                <a:extLst>
                  <a:ext uri="{FF2B5EF4-FFF2-40B4-BE49-F238E27FC236}">
                    <a16:creationId xmlns:a16="http://schemas.microsoft.com/office/drawing/2014/main" id="{0DE4159E-4559-BD4C-A736-9479A701A108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3739550" y="4381036"/>
                <a:ext cx="3727739" cy="530352"/>
              </a:xfrm>
            </p:spPr>
            <p:txBody>
              <a:bodyPr anchor="ctr"/>
              <a:lstStyle/>
              <a:p>
                <a:pPr algn="ctr"/>
                <a:r>
                  <a:rPr lang="fr-FR" sz="1800" dirty="0">
                    <a:solidFill>
                      <a:srgbClr val="217296"/>
                    </a:solidFill>
                  </a:rPr>
                  <a:t>Our </a:t>
                </a:r>
                <a:r>
                  <a:rPr lang="fr-FR" sz="1800" dirty="0" err="1">
                    <a:solidFill>
                      <a:srgbClr val="217296"/>
                    </a:solidFill>
                  </a:rPr>
                  <a:t>preliminary</a:t>
                </a:r>
                <a:r>
                  <a:rPr lang="fr-FR" sz="1800" dirty="0">
                    <a:solidFill>
                      <a:srgbClr val="217296"/>
                    </a:solidFill>
                  </a:rPr>
                  <a:t> </a:t>
                </a:r>
                <a:r>
                  <a:rPr lang="fr-FR" sz="1800" dirty="0" err="1">
                    <a:solidFill>
                      <a:srgbClr val="217296"/>
                    </a:solidFill>
                  </a:rPr>
                  <a:t>results</a:t>
                </a:r>
                <a:r>
                  <a:rPr lang="fr-FR" sz="1800" dirty="0">
                    <a:solidFill>
                      <a:srgbClr val="217296"/>
                    </a:solidFill>
                  </a:rPr>
                  <a:t>:</a:t>
                </a:r>
                <a:endParaRPr lang="fr-FR" sz="1600" b="1" dirty="0"/>
              </a:p>
              <a:p>
                <a:pPr algn="ctr"/>
                <a:endParaRPr lang="fr-FR" sz="1800" dirty="0">
                  <a:solidFill>
                    <a:srgbClr val="217296"/>
                  </a:solidFill>
                </a:endParaRPr>
              </a:p>
              <a:p>
                <a:pPr algn="ctr"/>
                <a:endParaRPr lang="fr-FR" sz="1800" dirty="0">
                  <a:solidFill>
                    <a:srgbClr val="217296"/>
                  </a:solidFill>
                </a:endParaRPr>
              </a:p>
              <a:p>
                <a:pPr algn="ctr"/>
                <a:endParaRPr lang="fr-FR" sz="1800" dirty="0">
                  <a:solidFill>
                    <a:srgbClr val="217296"/>
                  </a:solidFill>
                </a:endParaRPr>
              </a:p>
              <a:p>
                <a:pPr algn="ctr"/>
                <a:endParaRPr lang="fr-FR" sz="1800" dirty="0">
                  <a:solidFill>
                    <a:srgbClr val="217296"/>
                  </a:solidFill>
                </a:endParaRPr>
              </a:p>
              <a:p>
                <a:pPr algn="ctr"/>
                <a:endParaRPr lang="fr-FR" sz="1800" dirty="0">
                  <a:solidFill>
                    <a:srgbClr val="217296"/>
                  </a:solidFill>
                </a:endParaRPr>
              </a:p>
              <a:p>
                <a:pPr algn="ctr"/>
                <a:endParaRPr lang="fr-FR" sz="1800" dirty="0">
                  <a:solidFill>
                    <a:srgbClr val="217296"/>
                  </a:solidFill>
                </a:endParaRPr>
              </a:p>
              <a:p>
                <a:pPr algn="ctr"/>
                <a:endParaRPr lang="fr-FR" sz="1800" dirty="0">
                  <a:solidFill>
                    <a:srgbClr val="217296"/>
                  </a:solidFill>
                </a:endParaRPr>
              </a:p>
              <a:p>
                <a:pPr algn="ctr"/>
                <a:endParaRPr lang="fr-FR" sz="1800" dirty="0">
                  <a:solidFill>
                    <a:srgbClr val="217296"/>
                  </a:solidFill>
                </a:endParaRPr>
              </a:p>
              <a:p>
                <a:pPr algn="ctr"/>
                <a:endParaRPr lang="fr-FR" sz="1800" dirty="0">
                  <a:solidFill>
                    <a:srgbClr val="217296"/>
                  </a:solidFill>
                </a:endParaRPr>
              </a:p>
              <a:p>
                <a:pPr algn="ctr"/>
                <a:endParaRPr lang="fr-FR" sz="1800" dirty="0">
                  <a:solidFill>
                    <a:srgbClr val="217296"/>
                  </a:solidFill>
                </a:endParaRPr>
              </a:p>
              <a:p>
                <a:pPr algn="ctr"/>
                <a:endParaRPr lang="fr-FR" sz="1800" dirty="0">
                  <a:solidFill>
                    <a:srgbClr val="217296"/>
                  </a:solidFill>
                </a:endParaRPr>
              </a:p>
              <a:p>
                <a:pPr algn="ctr"/>
                <a:r>
                  <a:rPr lang="fr-FR" sz="1800" dirty="0" err="1">
                    <a:solidFill>
                      <a:srgbClr val="217296"/>
                    </a:solidFill>
                  </a:rPr>
                  <a:t>Measurements</a:t>
                </a:r>
                <a:r>
                  <a:rPr lang="fr-FR" sz="1800" dirty="0">
                    <a:solidFill>
                      <a:srgbClr val="217296"/>
                    </a:solidFill>
                  </a:rPr>
                  <a:t>:</a:t>
                </a:r>
              </a:p>
              <a:p>
                <a:pPr marL="285750" indent="-285750" algn="ctr">
                  <a:buFontTx/>
                  <a:buChar char="-"/>
                </a:pPr>
                <a:r>
                  <a:rPr lang="fr-FR" sz="1600" dirty="0">
                    <a:solidFill>
                      <a:srgbClr val="000000"/>
                    </a:solidFill>
                  </a:rPr>
                  <a:t>26 </a:t>
                </a:r>
                <a:r>
                  <a:rPr lang="fr-FR" sz="1600" dirty="0" err="1">
                    <a:solidFill>
                      <a:srgbClr val="000000"/>
                    </a:solidFill>
                  </a:rPr>
                  <a:t>lines</a:t>
                </a:r>
                <a:r>
                  <a:rPr lang="fr-FR" sz="1600" dirty="0">
                    <a:solidFill>
                      <a:srgbClr val="000000"/>
                    </a:solidFill>
                  </a:rPr>
                  <a:t> of a-type transitions</a:t>
                </a:r>
              </a:p>
              <a:p>
                <a:pPr marL="285750" indent="-285750" algn="ctr">
                  <a:buFontTx/>
                  <a:buChar char="-"/>
                </a:pPr>
                <a:r>
                  <a:rPr lang="fr-FR" sz="1600" dirty="0">
                    <a:solidFill>
                      <a:srgbClr val="000000"/>
                    </a:solidFill>
                  </a:rPr>
                  <a:t>Up to </a:t>
                </a:r>
                <a:r>
                  <a:rPr lang="fr-FR" sz="1600" b="1" i="1" dirty="0">
                    <a:solidFill>
                      <a:srgbClr val="000000"/>
                    </a:solidFill>
                  </a:rPr>
                  <a:t>J</a:t>
                </a:r>
                <a:r>
                  <a:rPr lang="fr-FR" sz="1600" b="1" dirty="0">
                    <a:solidFill>
                      <a:srgbClr val="000000"/>
                    </a:solidFill>
                  </a:rPr>
                  <a:t>= 9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fr-FR" sz="1600" b="1" i="1" dirty="0">
                            <a:solidFill>
                              <a:srgbClr val="000000"/>
                            </a:solidFill>
                          </a:rPr>
                          <m:t>K</m:t>
                        </m:r>
                      </m:e>
                      <m:sub>
                        <m:r>
                          <a:rPr lang="fr-FR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  <m:r>
                      <a:rPr lang="fr-FR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fr-FR" sz="1600" b="1" i="1" dirty="0">
                    <a:solidFill>
                      <a:srgbClr val="000000"/>
                    </a:solidFill>
                  </a:rPr>
                  <a:t> </a:t>
                </a:r>
              </a:p>
              <a:p>
                <a:pPr algn="ctr"/>
                <a:endParaRPr lang="fr-FR" sz="1600" dirty="0">
                  <a:solidFill>
                    <a:srgbClr val="217296"/>
                  </a:solidFill>
                </a:endParaRPr>
              </a:p>
              <a:p>
                <a:pPr algn="ctr"/>
                <a:endParaRPr lang="fr-FR" sz="1800" dirty="0">
                  <a:solidFill>
                    <a:srgbClr val="217296"/>
                  </a:solidFill>
                </a:endParaRPr>
              </a:p>
              <a:p>
                <a:pPr algn="ctr"/>
                <a:endParaRPr lang="fr-FR" sz="1800" dirty="0">
                  <a:solidFill>
                    <a:srgbClr val="217296"/>
                  </a:solidFill>
                </a:endParaRPr>
              </a:p>
              <a:p>
                <a:pPr algn="ctr"/>
                <a:endParaRPr lang="fr-FR" sz="1800" dirty="0">
                  <a:solidFill>
                    <a:srgbClr val="217296"/>
                  </a:solidFill>
                </a:endParaRPr>
              </a:p>
              <a:p>
                <a:pPr algn="ctr"/>
                <a:endParaRPr lang="fr-FR" sz="1800" dirty="0">
                  <a:solidFill>
                    <a:srgbClr val="217296"/>
                  </a:solidFill>
                </a:endParaRPr>
              </a:p>
              <a:p>
                <a:endParaRPr lang="fr-FR" sz="1400" dirty="0"/>
              </a:p>
            </p:txBody>
          </p:sp>
        </mc:Choice>
        <mc:Fallback xmlns="">
          <p:sp>
            <p:nvSpPr>
              <p:cNvPr id="3" name="Espace réservé du texte 2">
                <a:extLst>
                  <a:ext uri="{FF2B5EF4-FFF2-40B4-BE49-F238E27FC236}">
                    <a16:creationId xmlns:a16="http://schemas.microsoft.com/office/drawing/2014/main" id="{0DE4159E-4559-BD4C-A736-9479A701A1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3739550" y="4381036"/>
                <a:ext cx="3727739" cy="530352"/>
              </a:xfrm>
              <a:blipFill>
                <a:blip r:embed="rId2"/>
                <a:stretch>
                  <a:fillRect t="-594253" b="-25057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Image 13">
            <a:extLst>
              <a:ext uri="{FF2B5EF4-FFF2-40B4-BE49-F238E27FC236}">
                <a16:creationId xmlns:a16="http://schemas.microsoft.com/office/drawing/2014/main" id="{6B004254-0DC6-4CFB-98B1-22A7885F937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01979" y="2540046"/>
            <a:ext cx="1082965" cy="928256"/>
          </a:xfrm>
          <a:prstGeom prst="rect">
            <a:avLst/>
          </a:prstGeom>
        </p:spPr>
      </p:pic>
      <p:pic>
        <p:nvPicPr>
          <p:cNvPr id="19" name="Picture 1">
            <a:extLst>
              <a:ext uri="{FF2B5EF4-FFF2-40B4-BE49-F238E27FC236}">
                <a16:creationId xmlns:a16="http://schemas.microsoft.com/office/drawing/2014/main" id="{17A032A0-3624-4F84-B004-365D8BD92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169" y="2491672"/>
            <a:ext cx="976922" cy="99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2E5077FD-1FB5-4299-BA68-DD6937C10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025" y="2516281"/>
            <a:ext cx="1027989" cy="99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>
            <a:extLst>
              <a:ext uri="{FF2B5EF4-FFF2-40B4-BE49-F238E27FC236}">
                <a16:creationId xmlns:a16="http://schemas.microsoft.com/office/drawing/2014/main" id="{C666F65E-791D-46F8-AD02-F6F2B6203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844" y="2540046"/>
            <a:ext cx="971253" cy="98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12F196C2-C31A-4685-81A3-E0DECBF66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063" y="2681896"/>
            <a:ext cx="987469" cy="82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">
            <a:extLst>
              <a:ext uri="{FF2B5EF4-FFF2-40B4-BE49-F238E27FC236}">
                <a16:creationId xmlns:a16="http://schemas.microsoft.com/office/drawing/2014/main" id="{3021E43F-77F5-4EC3-8177-CA281F477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577" y="2667484"/>
            <a:ext cx="971254" cy="82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3638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e 22">
            <a:extLst>
              <a:ext uri="{FF2B5EF4-FFF2-40B4-BE49-F238E27FC236}">
                <a16:creationId xmlns:a16="http://schemas.microsoft.com/office/drawing/2014/main" id="{EC032A67-6C71-C340-B224-2DB916C9AF7F}"/>
              </a:ext>
            </a:extLst>
          </p:cNvPr>
          <p:cNvGrpSpPr/>
          <p:nvPr/>
        </p:nvGrpSpPr>
        <p:grpSpPr>
          <a:xfrm>
            <a:off x="2514600" y="640330"/>
            <a:ext cx="6177640" cy="808060"/>
            <a:chOff x="2501900" y="640330"/>
            <a:chExt cx="6190340" cy="808060"/>
          </a:xfrm>
          <a:effectLst>
            <a:outerShdw blurRad="101600" algn="ctr" rotWithShape="0">
              <a:srgbClr val="7D7D7D">
                <a:alpha val="44000"/>
              </a:srgbClr>
            </a:outerShdw>
          </a:effectLst>
        </p:grpSpPr>
        <p:grpSp>
          <p:nvGrpSpPr>
            <p:cNvPr id="16" name="Group 26">
              <a:extLst>
                <a:ext uri="{FF2B5EF4-FFF2-40B4-BE49-F238E27FC236}">
                  <a16:creationId xmlns:a16="http://schemas.microsoft.com/office/drawing/2014/main" id="{CAF8D0FF-ABC4-A645-BEFC-E505A6E9E541}"/>
                </a:ext>
              </a:extLst>
            </p:cNvPr>
            <p:cNvGrpSpPr/>
            <p:nvPr/>
          </p:nvGrpSpPr>
          <p:grpSpPr>
            <a:xfrm flipH="1">
              <a:off x="8194797" y="736622"/>
              <a:ext cx="497443" cy="711768"/>
              <a:chOff x="-1" y="687805"/>
              <a:chExt cx="579644" cy="1612996"/>
            </a:xfrm>
          </p:grpSpPr>
          <p:sp>
            <p:nvSpPr>
              <p:cNvPr id="17" name="Freeform 40">
                <a:extLst>
                  <a:ext uri="{FF2B5EF4-FFF2-40B4-BE49-F238E27FC236}">
                    <a16:creationId xmlns:a16="http://schemas.microsoft.com/office/drawing/2014/main" id="{33A94425-756C-5E4D-AC91-F50C5D24BD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282" y="1124405"/>
                <a:ext cx="413361" cy="1176396"/>
              </a:xfrm>
              <a:custGeom>
                <a:avLst/>
                <a:gdLst>
                  <a:gd name="T0" fmla="*/ 1414 w 1414"/>
                  <a:gd name="T1" fmla="*/ 901 h 1164"/>
                  <a:gd name="T2" fmla="*/ 0 w 1414"/>
                  <a:gd name="T3" fmla="*/ 1164 h 1164"/>
                  <a:gd name="T4" fmla="*/ 0 w 1414"/>
                  <a:gd name="T5" fmla="*/ 0 h 1164"/>
                  <a:gd name="T6" fmla="*/ 1414 w 1414"/>
                  <a:gd name="T7" fmla="*/ 351 h 1164"/>
                  <a:gd name="T8" fmla="*/ 1414 w 1414"/>
                  <a:gd name="T9" fmla="*/ 901 h 1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4" h="1164">
                    <a:moveTo>
                      <a:pt x="1414" y="901"/>
                    </a:moveTo>
                    <a:lnTo>
                      <a:pt x="0" y="1164"/>
                    </a:lnTo>
                    <a:lnTo>
                      <a:pt x="0" y="0"/>
                    </a:lnTo>
                    <a:lnTo>
                      <a:pt x="1414" y="351"/>
                    </a:lnTo>
                    <a:lnTo>
                      <a:pt x="1414" y="901"/>
                    </a:lnTo>
                    <a:close/>
                  </a:path>
                </a:pathLst>
              </a:custGeom>
              <a:solidFill>
                <a:srgbClr val="7D7D7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" name="Freeform 41">
                <a:extLst>
                  <a:ext uri="{FF2B5EF4-FFF2-40B4-BE49-F238E27FC236}">
                    <a16:creationId xmlns:a16="http://schemas.microsoft.com/office/drawing/2014/main" id="{35FD49EC-1B80-4541-BCED-193A72821A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" y="687805"/>
                <a:ext cx="579644" cy="1341739"/>
              </a:xfrm>
              <a:custGeom>
                <a:avLst/>
                <a:gdLst>
                  <a:gd name="T0" fmla="*/ 1981 w 1981"/>
                  <a:gd name="T1" fmla="*/ 1303 h 1303"/>
                  <a:gd name="T2" fmla="*/ 0 w 1981"/>
                  <a:gd name="T3" fmla="*/ 1125 h 1303"/>
                  <a:gd name="T4" fmla="*/ 0 w 1981"/>
                  <a:gd name="T5" fmla="*/ 0 h 1303"/>
                  <a:gd name="T6" fmla="*/ 1981 w 1981"/>
                  <a:gd name="T7" fmla="*/ 89 h 1303"/>
                  <a:gd name="T8" fmla="*/ 1981 w 1981"/>
                  <a:gd name="T9" fmla="*/ 1303 h 1303"/>
                  <a:gd name="connsiteX0" fmla="*/ 10000 w 10000"/>
                  <a:gd name="connsiteY0" fmla="*/ 10181 h 10181"/>
                  <a:gd name="connsiteX1" fmla="*/ 0 w 10000"/>
                  <a:gd name="connsiteY1" fmla="*/ 8634 h 10181"/>
                  <a:gd name="connsiteX2" fmla="*/ 0 w 10000"/>
                  <a:gd name="connsiteY2" fmla="*/ 0 h 10181"/>
                  <a:gd name="connsiteX3" fmla="*/ 10000 w 10000"/>
                  <a:gd name="connsiteY3" fmla="*/ 683 h 10181"/>
                  <a:gd name="connsiteX4" fmla="*/ 10000 w 10000"/>
                  <a:gd name="connsiteY4" fmla="*/ 10181 h 10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181">
                    <a:moveTo>
                      <a:pt x="10000" y="10181"/>
                    </a:moveTo>
                    <a:lnTo>
                      <a:pt x="0" y="8634"/>
                    </a:lnTo>
                    <a:lnTo>
                      <a:pt x="0" y="0"/>
                    </a:lnTo>
                    <a:lnTo>
                      <a:pt x="10000" y="683"/>
                    </a:lnTo>
                    <a:lnTo>
                      <a:pt x="10000" y="10181"/>
                    </a:ln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2F51970-762B-F24A-B86F-EC954369FAE6}"/>
                </a:ext>
              </a:extLst>
            </p:cNvPr>
            <p:cNvSpPr/>
            <p:nvPr/>
          </p:nvSpPr>
          <p:spPr>
            <a:xfrm>
              <a:off x="2501900" y="640330"/>
              <a:ext cx="6190340" cy="603348"/>
            </a:xfrm>
            <a:prstGeom prst="rect">
              <a:avLst/>
            </a:prstGeom>
            <a:solidFill>
              <a:srgbClr val="7D7D7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DE906A70-522D-8C45-BA08-30F1EC4430D6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1301044" y="657818"/>
            <a:ext cx="8024774" cy="580198"/>
          </a:xfrm>
          <a:prstGeom prst="rect">
            <a:avLst/>
          </a:prstGeom>
        </p:spPr>
        <p:txBody>
          <a:bodyPr lIns="0" tIns="0" rIns="72000" bIns="0"/>
          <a:lstStyle>
            <a:lvl1pPr marL="0" indent="0" algn="r">
              <a:buNone/>
              <a:defRPr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None/>
              <a:defRPr sz="1400" i="1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0" indent="0">
              <a:buFontTx/>
              <a:buNone/>
              <a:defRPr sz="1200" b="1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0" indent="0"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0" indent="0">
              <a:buNone/>
              <a:defRPr sz="900" i="1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 algn="ctr"/>
            <a:r>
              <a:rPr lang="fr-FR" sz="2800" dirty="0"/>
              <a:t>2. </a:t>
            </a:r>
            <a:r>
              <a:rPr lang="fr-FR" sz="2800" dirty="0" err="1"/>
              <a:t>Monohydrated</a:t>
            </a:r>
            <a:r>
              <a:rPr lang="fr-FR" sz="2800" dirty="0"/>
              <a:t> ortho-</a:t>
            </a:r>
            <a:r>
              <a:rPr lang="fr-FR" sz="2800" dirty="0" err="1"/>
              <a:t>cresol</a:t>
            </a:r>
            <a:endParaRPr lang="fr-FR" sz="280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4C9B3DC-9751-004F-B195-BBF28F10A490}"/>
              </a:ext>
            </a:extLst>
          </p:cNvPr>
          <p:cNvSpPr txBox="1"/>
          <p:nvPr/>
        </p:nvSpPr>
        <p:spPr>
          <a:xfrm>
            <a:off x="3503981" y="393708"/>
            <a:ext cx="5195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00" dirty="0">
                <a:latin typeface="Calibri" panose="020F0502020204030204" pitchFamily="34" charset="0"/>
                <a:cs typeface="Calibri" panose="020F0502020204030204" pitchFamily="34" charset="0"/>
              </a:rPr>
              <a:t>Crésol – Journées de Spectroscopie Moléculaire – Grenoble – 10-12 mars 2024</a:t>
            </a:r>
          </a:p>
          <a:p>
            <a:pPr algn="r"/>
            <a:endParaRPr lang="fr-FR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466DBA4-1217-4E3F-AABA-F18F9D37EE0A}"/>
              </a:ext>
            </a:extLst>
          </p:cNvPr>
          <p:cNvSpPr txBox="1"/>
          <p:nvPr/>
        </p:nvSpPr>
        <p:spPr>
          <a:xfrm>
            <a:off x="178308" y="6129378"/>
            <a:ext cx="6986016" cy="5303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graphicFrame>
        <p:nvGraphicFramePr>
          <p:cNvPr id="2" name="Tableau 3">
            <a:extLst>
              <a:ext uri="{FF2B5EF4-FFF2-40B4-BE49-F238E27FC236}">
                <a16:creationId xmlns:a16="http://schemas.microsoft.com/office/drawing/2014/main" id="{8DA25152-D6B4-4701-BB17-F884F92D6461}"/>
              </a:ext>
            </a:extLst>
          </p:cNvPr>
          <p:cNvGraphicFramePr>
            <a:graphicFrameLocks noGrp="1"/>
          </p:cNvGraphicFramePr>
          <p:nvPr/>
        </p:nvGraphicFramePr>
        <p:xfrm>
          <a:off x="398315" y="1788074"/>
          <a:ext cx="8293925" cy="3177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8362">
                  <a:extLst>
                    <a:ext uri="{9D8B030D-6E8A-4147-A177-3AD203B41FA5}">
                      <a16:colId xmlns:a16="http://schemas.microsoft.com/office/drawing/2014/main" val="123306493"/>
                    </a:ext>
                  </a:extLst>
                </a:gridCol>
                <a:gridCol w="1451349">
                  <a:extLst>
                    <a:ext uri="{9D8B030D-6E8A-4147-A177-3AD203B41FA5}">
                      <a16:colId xmlns:a16="http://schemas.microsoft.com/office/drawing/2014/main" val="2453852694"/>
                    </a:ext>
                  </a:extLst>
                </a:gridCol>
                <a:gridCol w="1228274">
                  <a:extLst>
                    <a:ext uri="{9D8B030D-6E8A-4147-A177-3AD203B41FA5}">
                      <a16:colId xmlns:a16="http://schemas.microsoft.com/office/drawing/2014/main" val="961618279"/>
                    </a:ext>
                  </a:extLst>
                </a:gridCol>
                <a:gridCol w="971188">
                  <a:extLst>
                    <a:ext uri="{9D8B030D-6E8A-4147-A177-3AD203B41FA5}">
                      <a16:colId xmlns:a16="http://schemas.microsoft.com/office/drawing/2014/main" val="265999057"/>
                    </a:ext>
                  </a:extLst>
                </a:gridCol>
                <a:gridCol w="971188">
                  <a:extLst>
                    <a:ext uri="{9D8B030D-6E8A-4147-A177-3AD203B41FA5}">
                      <a16:colId xmlns:a16="http://schemas.microsoft.com/office/drawing/2014/main" val="4137932023"/>
                    </a:ext>
                  </a:extLst>
                </a:gridCol>
                <a:gridCol w="971188">
                  <a:extLst>
                    <a:ext uri="{9D8B030D-6E8A-4147-A177-3AD203B41FA5}">
                      <a16:colId xmlns:a16="http://schemas.microsoft.com/office/drawing/2014/main" val="4231322308"/>
                    </a:ext>
                  </a:extLst>
                </a:gridCol>
                <a:gridCol w="971188">
                  <a:extLst>
                    <a:ext uri="{9D8B030D-6E8A-4147-A177-3AD203B41FA5}">
                      <a16:colId xmlns:a16="http://schemas.microsoft.com/office/drawing/2014/main" val="1799307905"/>
                    </a:ext>
                  </a:extLst>
                </a:gridCol>
                <a:gridCol w="971188">
                  <a:extLst>
                    <a:ext uri="{9D8B030D-6E8A-4147-A177-3AD203B41FA5}">
                      <a16:colId xmlns:a16="http://schemas.microsoft.com/office/drawing/2014/main" val="1176412498"/>
                    </a:ext>
                  </a:extLst>
                </a:gridCol>
              </a:tblGrid>
              <a:tr h="655344"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>
                          <a:solidFill>
                            <a:srgbClr val="000000"/>
                          </a:solidFill>
                        </a:rPr>
                        <a:t>Experimental</a:t>
                      </a:r>
                      <a:r>
                        <a:rPr lang="fr-FR" sz="140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fr-FR" sz="1400" dirty="0" err="1">
                          <a:solidFill>
                            <a:srgbClr val="000000"/>
                          </a:solidFill>
                        </a:rPr>
                        <a:t>results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  <a:p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000000"/>
                          </a:solidFill>
                        </a:rPr>
                        <a:t>Quantum </a:t>
                      </a:r>
                      <a:r>
                        <a:rPr lang="fr-FR" sz="1400" dirty="0" err="1">
                          <a:solidFill>
                            <a:srgbClr val="000000"/>
                          </a:solidFill>
                        </a:rPr>
                        <a:t>computational</a:t>
                      </a:r>
                      <a:r>
                        <a:rPr lang="fr-FR" sz="140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fr-FR" sz="1400" dirty="0" err="1">
                          <a:solidFill>
                            <a:srgbClr val="000000"/>
                          </a:solidFill>
                        </a:rPr>
                        <a:t>calculations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5446394"/>
                  </a:ext>
                </a:extLst>
              </a:tr>
              <a:tr h="453185"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rgbClr val="000000"/>
                          </a:solidFill>
                        </a:rPr>
                        <a:t>Par.</a:t>
                      </a:r>
                    </a:p>
                    <a:p>
                      <a:endParaRPr lang="fr-FR" sz="1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  <a:p>
                      <a:endParaRPr lang="fr-FR" sz="1200" b="1" dirty="0">
                        <a:solidFill>
                          <a:srgbClr val="C00000"/>
                        </a:solidFill>
                      </a:endParaRPr>
                    </a:p>
                    <a:p>
                      <a:endParaRPr lang="fr-FR" sz="1200" b="1" dirty="0">
                        <a:solidFill>
                          <a:srgbClr val="C00000"/>
                        </a:solidFill>
                      </a:endParaRPr>
                    </a:p>
                    <a:p>
                      <a:endParaRPr lang="fr-FR" sz="1200" b="1" dirty="0">
                        <a:solidFill>
                          <a:srgbClr val="C00000"/>
                        </a:solidFill>
                      </a:endParaRPr>
                    </a:p>
                    <a:p>
                      <a:endParaRPr lang="fr-FR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2816989"/>
                  </a:ext>
                </a:extLst>
              </a:tr>
              <a:tr h="4915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i="1" dirty="0">
                          <a:solidFill>
                            <a:srgbClr val="000000"/>
                          </a:solidFill>
                        </a:rPr>
                        <a:t>A(MHz)</a:t>
                      </a:r>
                    </a:p>
                    <a:p>
                      <a:endParaRPr lang="fr-FR" sz="1200" i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i="1" dirty="0">
                          <a:solidFill>
                            <a:srgbClr val="000000"/>
                          </a:solidFill>
                        </a:rPr>
                        <a:t>2279.82522 (193)</a:t>
                      </a:r>
                    </a:p>
                    <a:p>
                      <a:endParaRPr lang="fr-FR" sz="1200" i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i="1" dirty="0">
                          <a:solidFill>
                            <a:srgbClr val="C00000"/>
                          </a:solidFill>
                        </a:rPr>
                        <a:t>2294.0159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i="1" dirty="0">
                          <a:solidFill>
                            <a:srgbClr val="000000"/>
                          </a:solidFill>
                        </a:rPr>
                        <a:t>2843.1308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i="1" dirty="0">
                          <a:solidFill>
                            <a:srgbClr val="000000"/>
                          </a:solidFill>
                        </a:rPr>
                        <a:t>2643.9948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i="1" dirty="0">
                          <a:solidFill>
                            <a:srgbClr val="000000"/>
                          </a:solidFill>
                        </a:rPr>
                        <a:t>1688.5447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i="1" dirty="0">
                          <a:solidFill>
                            <a:srgbClr val="000000"/>
                          </a:solidFill>
                        </a:rPr>
                        <a:t>2197.4222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i="1" dirty="0">
                          <a:solidFill>
                            <a:srgbClr val="000000"/>
                          </a:solidFill>
                        </a:rPr>
                        <a:t>2943.398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3354590"/>
                  </a:ext>
                </a:extLst>
              </a:tr>
              <a:tr h="354978">
                <a:tc>
                  <a:txBody>
                    <a:bodyPr/>
                    <a:lstStyle/>
                    <a:p>
                      <a:r>
                        <a:rPr lang="fr-FR" sz="1200" i="1" dirty="0">
                          <a:solidFill>
                            <a:srgbClr val="000000"/>
                          </a:solidFill>
                        </a:rPr>
                        <a:t>B (MHz)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i="1" dirty="0">
                          <a:solidFill>
                            <a:srgbClr val="000000"/>
                          </a:solidFill>
                        </a:rPr>
                        <a:t>1052.177236 (111)</a:t>
                      </a:r>
                    </a:p>
                    <a:p>
                      <a:endParaRPr lang="fr-FR" sz="1200" i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i="1" dirty="0">
                          <a:solidFill>
                            <a:srgbClr val="C00000"/>
                          </a:solidFill>
                        </a:rPr>
                        <a:t>1046.9139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i="1" dirty="0">
                          <a:solidFill>
                            <a:srgbClr val="000000"/>
                          </a:solidFill>
                        </a:rPr>
                        <a:t>918.1743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i="1" dirty="0">
                          <a:solidFill>
                            <a:srgbClr val="000000"/>
                          </a:solidFill>
                        </a:rPr>
                        <a:t>953.54405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i="1" dirty="0">
                          <a:solidFill>
                            <a:srgbClr val="000000"/>
                          </a:solidFill>
                        </a:rPr>
                        <a:t>1218.9974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i="1" dirty="0">
                          <a:solidFill>
                            <a:srgbClr val="000000"/>
                          </a:solidFill>
                        </a:rPr>
                        <a:t>922.53805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i="1" dirty="0">
                          <a:solidFill>
                            <a:srgbClr val="000000"/>
                          </a:solidFill>
                        </a:rPr>
                        <a:t>700.97057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4489549"/>
                  </a:ext>
                </a:extLst>
              </a:tr>
              <a:tr h="491508">
                <a:tc>
                  <a:txBody>
                    <a:bodyPr/>
                    <a:lstStyle/>
                    <a:p>
                      <a:r>
                        <a:rPr lang="fr-FR" sz="1200" i="1" dirty="0">
                          <a:solidFill>
                            <a:srgbClr val="000000"/>
                          </a:solidFill>
                        </a:rPr>
                        <a:t>C (MHz)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i="1" dirty="0">
                          <a:solidFill>
                            <a:srgbClr val="000000"/>
                          </a:solidFill>
                        </a:rPr>
                        <a:t>725.592337 (67)</a:t>
                      </a:r>
                    </a:p>
                    <a:p>
                      <a:endParaRPr lang="fr-FR" sz="1200" i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i="1" dirty="0">
                          <a:solidFill>
                            <a:srgbClr val="C00000"/>
                          </a:solidFill>
                        </a:rPr>
                        <a:t>724.47675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i="1" dirty="0">
                          <a:solidFill>
                            <a:srgbClr val="000000"/>
                          </a:solidFill>
                        </a:rPr>
                        <a:t>731.6682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i="1" dirty="0">
                          <a:solidFill>
                            <a:srgbClr val="000000"/>
                          </a:solidFill>
                        </a:rPr>
                        <a:t>769.18254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i="1" dirty="0">
                          <a:solidFill>
                            <a:srgbClr val="000000"/>
                          </a:solidFill>
                        </a:rPr>
                        <a:t>997.90227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i="1" dirty="0">
                          <a:solidFill>
                            <a:srgbClr val="000000"/>
                          </a:solidFill>
                        </a:rPr>
                        <a:t>654.32743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i="1" dirty="0">
                          <a:solidFill>
                            <a:srgbClr val="000000"/>
                          </a:solidFill>
                        </a:rPr>
                        <a:t>569.61425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5293676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texte 2">
                <a:extLst>
                  <a:ext uri="{FF2B5EF4-FFF2-40B4-BE49-F238E27FC236}">
                    <a16:creationId xmlns:a16="http://schemas.microsoft.com/office/drawing/2014/main" id="{0DE4159E-4559-BD4C-A736-9479A701A108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3739550" y="4381036"/>
                <a:ext cx="3727739" cy="530352"/>
              </a:xfrm>
            </p:spPr>
            <p:txBody>
              <a:bodyPr anchor="ctr"/>
              <a:lstStyle/>
              <a:p>
                <a:pPr algn="ctr"/>
                <a:r>
                  <a:rPr lang="fr-FR" sz="1800" dirty="0">
                    <a:solidFill>
                      <a:srgbClr val="217296"/>
                    </a:solidFill>
                  </a:rPr>
                  <a:t>Our </a:t>
                </a:r>
                <a:r>
                  <a:rPr lang="fr-FR" sz="1800" dirty="0" err="1">
                    <a:solidFill>
                      <a:srgbClr val="217296"/>
                    </a:solidFill>
                  </a:rPr>
                  <a:t>preliminary</a:t>
                </a:r>
                <a:r>
                  <a:rPr lang="fr-FR" sz="1800" dirty="0">
                    <a:solidFill>
                      <a:srgbClr val="217296"/>
                    </a:solidFill>
                  </a:rPr>
                  <a:t> </a:t>
                </a:r>
                <a:r>
                  <a:rPr lang="fr-FR" sz="1800" dirty="0" err="1">
                    <a:solidFill>
                      <a:srgbClr val="217296"/>
                    </a:solidFill>
                  </a:rPr>
                  <a:t>results</a:t>
                </a:r>
                <a:r>
                  <a:rPr lang="fr-FR" sz="1800" dirty="0">
                    <a:solidFill>
                      <a:srgbClr val="217296"/>
                    </a:solidFill>
                  </a:rPr>
                  <a:t>:</a:t>
                </a:r>
                <a:endParaRPr lang="fr-FR" sz="1600" b="1" dirty="0"/>
              </a:p>
              <a:p>
                <a:pPr algn="ctr"/>
                <a:endParaRPr lang="fr-FR" sz="1800" dirty="0">
                  <a:solidFill>
                    <a:srgbClr val="217296"/>
                  </a:solidFill>
                </a:endParaRPr>
              </a:p>
              <a:p>
                <a:pPr algn="ctr"/>
                <a:endParaRPr lang="fr-FR" sz="1800" dirty="0">
                  <a:solidFill>
                    <a:srgbClr val="217296"/>
                  </a:solidFill>
                </a:endParaRPr>
              </a:p>
              <a:p>
                <a:pPr algn="ctr"/>
                <a:endParaRPr lang="fr-FR" sz="1800" dirty="0">
                  <a:solidFill>
                    <a:srgbClr val="217296"/>
                  </a:solidFill>
                </a:endParaRPr>
              </a:p>
              <a:p>
                <a:pPr algn="ctr"/>
                <a:endParaRPr lang="fr-FR" sz="1800" dirty="0">
                  <a:solidFill>
                    <a:srgbClr val="217296"/>
                  </a:solidFill>
                </a:endParaRPr>
              </a:p>
              <a:p>
                <a:pPr algn="ctr"/>
                <a:endParaRPr lang="fr-FR" sz="1800" dirty="0">
                  <a:solidFill>
                    <a:srgbClr val="217296"/>
                  </a:solidFill>
                </a:endParaRPr>
              </a:p>
              <a:p>
                <a:pPr algn="ctr"/>
                <a:endParaRPr lang="fr-FR" sz="1800" dirty="0">
                  <a:solidFill>
                    <a:srgbClr val="217296"/>
                  </a:solidFill>
                </a:endParaRPr>
              </a:p>
              <a:p>
                <a:pPr algn="ctr"/>
                <a:endParaRPr lang="fr-FR" sz="1800" dirty="0">
                  <a:solidFill>
                    <a:srgbClr val="217296"/>
                  </a:solidFill>
                </a:endParaRPr>
              </a:p>
              <a:p>
                <a:pPr algn="ctr"/>
                <a:endParaRPr lang="fr-FR" sz="1800" dirty="0">
                  <a:solidFill>
                    <a:srgbClr val="217296"/>
                  </a:solidFill>
                </a:endParaRPr>
              </a:p>
              <a:p>
                <a:pPr algn="ctr"/>
                <a:endParaRPr lang="fr-FR" sz="1800" dirty="0">
                  <a:solidFill>
                    <a:srgbClr val="217296"/>
                  </a:solidFill>
                </a:endParaRPr>
              </a:p>
              <a:p>
                <a:pPr algn="ctr"/>
                <a:endParaRPr lang="fr-FR" sz="1800" dirty="0">
                  <a:solidFill>
                    <a:srgbClr val="217296"/>
                  </a:solidFill>
                </a:endParaRPr>
              </a:p>
              <a:p>
                <a:pPr algn="ctr"/>
                <a:endParaRPr lang="fr-FR" sz="1800" dirty="0">
                  <a:solidFill>
                    <a:srgbClr val="217296"/>
                  </a:solidFill>
                </a:endParaRPr>
              </a:p>
              <a:p>
                <a:pPr algn="ctr"/>
                <a:r>
                  <a:rPr lang="fr-FR" sz="1800" dirty="0" err="1">
                    <a:solidFill>
                      <a:srgbClr val="217296"/>
                    </a:solidFill>
                  </a:rPr>
                  <a:t>Measurements</a:t>
                </a:r>
                <a:r>
                  <a:rPr lang="fr-FR" sz="1800" dirty="0">
                    <a:solidFill>
                      <a:srgbClr val="217296"/>
                    </a:solidFill>
                  </a:rPr>
                  <a:t>:</a:t>
                </a:r>
              </a:p>
              <a:p>
                <a:pPr marL="285750" indent="-285750" algn="ctr">
                  <a:buFontTx/>
                  <a:buChar char="-"/>
                </a:pPr>
                <a:r>
                  <a:rPr lang="fr-FR" sz="1600" dirty="0">
                    <a:solidFill>
                      <a:srgbClr val="000000"/>
                    </a:solidFill>
                  </a:rPr>
                  <a:t>26 </a:t>
                </a:r>
                <a:r>
                  <a:rPr lang="fr-FR" sz="1600" dirty="0" err="1">
                    <a:solidFill>
                      <a:srgbClr val="000000"/>
                    </a:solidFill>
                  </a:rPr>
                  <a:t>lines</a:t>
                </a:r>
                <a:r>
                  <a:rPr lang="fr-FR" sz="1600" dirty="0">
                    <a:solidFill>
                      <a:srgbClr val="000000"/>
                    </a:solidFill>
                  </a:rPr>
                  <a:t> of a-type transitions</a:t>
                </a:r>
              </a:p>
              <a:p>
                <a:pPr marL="285750" indent="-285750" algn="ctr">
                  <a:buFontTx/>
                  <a:buChar char="-"/>
                </a:pPr>
                <a:r>
                  <a:rPr lang="fr-FR" sz="1600" dirty="0">
                    <a:solidFill>
                      <a:srgbClr val="000000"/>
                    </a:solidFill>
                  </a:rPr>
                  <a:t>Up to </a:t>
                </a:r>
                <a:r>
                  <a:rPr lang="fr-FR" sz="1600" b="1" i="1" dirty="0">
                    <a:solidFill>
                      <a:srgbClr val="000000"/>
                    </a:solidFill>
                  </a:rPr>
                  <a:t>J</a:t>
                </a:r>
                <a:r>
                  <a:rPr lang="fr-FR" sz="1600" b="1" dirty="0">
                    <a:solidFill>
                      <a:srgbClr val="000000"/>
                    </a:solidFill>
                  </a:rPr>
                  <a:t>= 9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fr-FR" sz="1600" b="1" i="1" dirty="0">
                            <a:solidFill>
                              <a:srgbClr val="000000"/>
                            </a:solidFill>
                          </a:rPr>
                          <m:t>K</m:t>
                        </m:r>
                      </m:e>
                      <m:sub>
                        <m:r>
                          <a:rPr lang="fr-FR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  <m:r>
                      <a:rPr lang="fr-FR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fr-FR" sz="1600" b="1" i="1" dirty="0">
                    <a:solidFill>
                      <a:srgbClr val="000000"/>
                    </a:solidFill>
                  </a:rPr>
                  <a:t> </a:t>
                </a:r>
              </a:p>
              <a:p>
                <a:pPr algn="ctr"/>
                <a:endParaRPr lang="fr-FR" sz="1600" dirty="0">
                  <a:solidFill>
                    <a:srgbClr val="217296"/>
                  </a:solidFill>
                </a:endParaRPr>
              </a:p>
              <a:p>
                <a:pPr algn="ctr"/>
                <a:endParaRPr lang="fr-FR" sz="1800" dirty="0">
                  <a:solidFill>
                    <a:srgbClr val="217296"/>
                  </a:solidFill>
                </a:endParaRPr>
              </a:p>
              <a:p>
                <a:pPr algn="ctr"/>
                <a:endParaRPr lang="fr-FR" sz="1800" dirty="0">
                  <a:solidFill>
                    <a:srgbClr val="217296"/>
                  </a:solidFill>
                </a:endParaRPr>
              </a:p>
              <a:p>
                <a:pPr algn="ctr"/>
                <a:endParaRPr lang="fr-FR" sz="1800" dirty="0">
                  <a:solidFill>
                    <a:srgbClr val="217296"/>
                  </a:solidFill>
                </a:endParaRPr>
              </a:p>
              <a:p>
                <a:pPr algn="ctr"/>
                <a:endParaRPr lang="fr-FR" sz="1800" dirty="0">
                  <a:solidFill>
                    <a:srgbClr val="217296"/>
                  </a:solidFill>
                </a:endParaRPr>
              </a:p>
              <a:p>
                <a:endParaRPr lang="fr-FR" sz="1400" dirty="0"/>
              </a:p>
            </p:txBody>
          </p:sp>
        </mc:Choice>
        <mc:Fallback>
          <p:sp>
            <p:nvSpPr>
              <p:cNvPr id="3" name="Espace réservé du texte 2">
                <a:extLst>
                  <a:ext uri="{FF2B5EF4-FFF2-40B4-BE49-F238E27FC236}">
                    <a16:creationId xmlns:a16="http://schemas.microsoft.com/office/drawing/2014/main" id="{0DE4159E-4559-BD4C-A736-9479A701A1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3739550" y="4381036"/>
                <a:ext cx="3727739" cy="530352"/>
              </a:xfrm>
              <a:blipFill>
                <a:blip r:embed="rId2"/>
                <a:stretch>
                  <a:fillRect t="-594253" b="-25057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Image 13">
            <a:extLst>
              <a:ext uri="{FF2B5EF4-FFF2-40B4-BE49-F238E27FC236}">
                <a16:creationId xmlns:a16="http://schemas.microsoft.com/office/drawing/2014/main" id="{6B004254-0DC6-4CFB-98B1-22A7885F937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01979" y="2540046"/>
            <a:ext cx="1082965" cy="928256"/>
          </a:xfrm>
          <a:prstGeom prst="rect">
            <a:avLst/>
          </a:prstGeom>
        </p:spPr>
      </p:pic>
      <p:pic>
        <p:nvPicPr>
          <p:cNvPr id="19" name="Picture 1">
            <a:extLst>
              <a:ext uri="{FF2B5EF4-FFF2-40B4-BE49-F238E27FC236}">
                <a16:creationId xmlns:a16="http://schemas.microsoft.com/office/drawing/2014/main" id="{17A032A0-3624-4F84-B004-365D8BD92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169" y="2491672"/>
            <a:ext cx="976922" cy="99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2E5077FD-1FB5-4299-BA68-DD6937C10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025" y="2516281"/>
            <a:ext cx="1027989" cy="99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>
            <a:extLst>
              <a:ext uri="{FF2B5EF4-FFF2-40B4-BE49-F238E27FC236}">
                <a16:creationId xmlns:a16="http://schemas.microsoft.com/office/drawing/2014/main" id="{C666F65E-791D-46F8-AD02-F6F2B6203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844" y="2540046"/>
            <a:ext cx="971253" cy="98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12F196C2-C31A-4685-81A3-E0DECBF66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063" y="2681896"/>
            <a:ext cx="987469" cy="82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">
            <a:extLst>
              <a:ext uri="{FF2B5EF4-FFF2-40B4-BE49-F238E27FC236}">
                <a16:creationId xmlns:a16="http://schemas.microsoft.com/office/drawing/2014/main" id="{3021E43F-77F5-4EC3-8177-CA281F477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577" y="2667484"/>
            <a:ext cx="971254" cy="82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8558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e 22">
            <a:extLst>
              <a:ext uri="{FF2B5EF4-FFF2-40B4-BE49-F238E27FC236}">
                <a16:creationId xmlns:a16="http://schemas.microsoft.com/office/drawing/2014/main" id="{EC032A67-6C71-C340-B224-2DB916C9AF7F}"/>
              </a:ext>
            </a:extLst>
          </p:cNvPr>
          <p:cNvGrpSpPr/>
          <p:nvPr/>
        </p:nvGrpSpPr>
        <p:grpSpPr>
          <a:xfrm>
            <a:off x="2514600" y="640330"/>
            <a:ext cx="6177640" cy="808060"/>
            <a:chOff x="2501900" y="640330"/>
            <a:chExt cx="6190340" cy="808060"/>
          </a:xfrm>
          <a:effectLst>
            <a:outerShdw blurRad="101600" algn="ctr" rotWithShape="0">
              <a:srgbClr val="7D7D7D">
                <a:alpha val="44000"/>
              </a:srgbClr>
            </a:outerShdw>
          </a:effectLst>
        </p:grpSpPr>
        <p:grpSp>
          <p:nvGrpSpPr>
            <p:cNvPr id="16" name="Group 26">
              <a:extLst>
                <a:ext uri="{FF2B5EF4-FFF2-40B4-BE49-F238E27FC236}">
                  <a16:creationId xmlns:a16="http://schemas.microsoft.com/office/drawing/2014/main" id="{CAF8D0FF-ABC4-A645-BEFC-E505A6E9E541}"/>
                </a:ext>
              </a:extLst>
            </p:cNvPr>
            <p:cNvGrpSpPr/>
            <p:nvPr/>
          </p:nvGrpSpPr>
          <p:grpSpPr>
            <a:xfrm flipH="1">
              <a:off x="8194797" y="736622"/>
              <a:ext cx="497443" cy="711768"/>
              <a:chOff x="-1" y="687805"/>
              <a:chExt cx="579644" cy="1612996"/>
            </a:xfrm>
          </p:grpSpPr>
          <p:sp>
            <p:nvSpPr>
              <p:cNvPr id="17" name="Freeform 40">
                <a:extLst>
                  <a:ext uri="{FF2B5EF4-FFF2-40B4-BE49-F238E27FC236}">
                    <a16:creationId xmlns:a16="http://schemas.microsoft.com/office/drawing/2014/main" id="{33A94425-756C-5E4D-AC91-F50C5D24BD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282" y="1124405"/>
                <a:ext cx="413361" cy="1176396"/>
              </a:xfrm>
              <a:custGeom>
                <a:avLst/>
                <a:gdLst>
                  <a:gd name="T0" fmla="*/ 1414 w 1414"/>
                  <a:gd name="T1" fmla="*/ 901 h 1164"/>
                  <a:gd name="T2" fmla="*/ 0 w 1414"/>
                  <a:gd name="T3" fmla="*/ 1164 h 1164"/>
                  <a:gd name="T4" fmla="*/ 0 w 1414"/>
                  <a:gd name="T5" fmla="*/ 0 h 1164"/>
                  <a:gd name="T6" fmla="*/ 1414 w 1414"/>
                  <a:gd name="T7" fmla="*/ 351 h 1164"/>
                  <a:gd name="T8" fmla="*/ 1414 w 1414"/>
                  <a:gd name="T9" fmla="*/ 901 h 1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4" h="1164">
                    <a:moveTo>
                      <a:pt x="1414" y="901"/>
                    </a:moveTo>
                    <a:lnTo>
                      <a:pt x="0" y="1164"/>
                    </a:lnTo>
                    <a:lnTo>
                      <a:pt x="0" y="0"/>
                    </a:lnTo>
                    <a:lnTo>
                      <a:pt x="1414" y="351"/>
                    </a:lnTo>
                    <a:lnTo>
                      <a:pt x="1414" y="901"/>
                    </a:lnTo>
                    <a:close/>
                  </a:path>
                </a:pathLst>
              </a:custGeom>
              <a:solidFill>
                <a:srgbClr val="7D7D7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" name="Freeform 41">
                <a:extLst>
                  <a:ext uri="{FF2B5EF4-FFF2-40B4-BE49-F238E27FC236}">
                    <a16:creationId xmlns:a16="http://schemas.microsoft.com/office/drawing/2014/main" id="{35FD49EC-1B80-4541-BCED-193A72821A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" y="687805"/>
                <a:ext cx="579644" cy="1341739"/>
              </a:xfrm>
              <a:custGeom>
                <a:avLst/>
                <a:gdLst>
                  <a:gd name="T0" fmla="*/ 1981 w 1981"/>
                  <a:gd name="T1" fmla="*/ 1303 h 1303"/>
                  <a:gd name="T2" fmla="*/ 0 w 1981"/>
                  <a:gd name="T3" fmla="*/ 1125 h 1303"/>
                  <a:gd name="T4" fmla="*/ 0 w 1981"/>
                  <a:gd name="T5" fmla="*/ 0 h 1303"/>
                  <a:gd name="T6" fmla="*/ 1981 w 1981"/>
                  <a:gd name="T7" fmla="*/ 89 h 1303"/>
                  <a:gd name="T8" fmla="*/ 1981 w 1981"/>
                  <a:gd name="T9" fmla="*/ 1303 h 1303"/>
                  <a:gd name="connsiteX0" fmla="*/ 10000 w 10000"/>
                  <a:gd name="connsiteY0" fmla="*/ 10181 h 10181"/>
                  <a:gd name="connsiteX1" fmla="*/ 0 w 10000"/>
                  <a:gd name="connsiteY1" fmla="*/ 8634 h 10181"/>
                  <a:gd name="connsiteX2" fmla="*/ 0 w 10000"/>
                  <a:gd name="connsiteY2" fmla="*/ 0 h 10181"/>
                  <a:gd name="connsiteX3" fmla="*/ 10000 w 10000"/>
                  <a:gd name="connsiteY3" fmla="*/ 683 h 10181"/>
                  <a:gd name="connsiteX4" fmla="*/ 10000 w 10000"/>
                  <a:gd name="connsiteY4" fmla="*/ 10181 h 10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181">
                    <a:moveTo>
                      <a:pt x="10000" y="10181"/>
                    </a:moveTo>
                    <a:lnTo>
                      <a:pt x="0" y="8634"/>
                    </a:lnTo>
                    <a:lnTo>
                      <a:pt x="0" y="0"/>
                    </a:lnTo>
                    <a:lnTo>
                      <a:pt x="10000" y="683"/>
                    </a:lnTo>
                    <a:lnTo>
                      <a:pt x="10000" y="10181"/>
                    </a:ln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2F51970-762B-F24A-B86F-EC954369FAE6}"/>
                </a:ext>
              </a:extLst>
            </p:cNvPr>
            <p:cNvSpPr/>
            <p:nvPr/>
          </p:nvSpPr>
          <p:spPr>
            <a:xfrm>
              <a:off x="2501900" y="640330"/>
              <a:ext cx="6190340" cy="603348"/>
            </a:xfrm>
            <a:prstGeom prst="rect">
              <a:avLst/>
            </a:prstGeom>
            <a:solidFill>
              <a:srgbClr val="7D7D7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DE906A70-522D-8C45-BA08-30F1EC4430D6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1301044" y="657818"/>
            <a:ext cx="8024774" cy="580198"/>
          </a:xfrm>
          <a:prstGeom prst="rect">
            <a:avLst/>
          </a:prstGeom>
        </p:spPr>
        <p:txBody>
          <a:bodyPr lIns="0" tIns="0" rIns="72000" bIns="0"/>
          <a:lstStyle>
            <a:lvl1pPr marL="0" indent="0" algn="r">
              <a:buNone/>
              <a:defRPr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None/>
              <a:defRPr sz="1400" i="1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0" indent="0">
              <a:buFontTx/>
              <a:buNone/>
              <a:defRPr sz="1200" b="1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0" indent="0"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0" indent="0">
              <a:buNone/>
              <a:defRPr sz="900" i="1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 algn="ctr"/>
            <a:r>
              <a:rPr lang="fr-FR" sz="2800" dirty="0"/>
              <a:t>2. </a:t>
            </a:r>
            <a:r>
              <a:rPr lang="fr-FR" sz="2800" dirty="0" err="1"/>
              <a:t>Monohydrated</a:t>
            </a:r>
            <a:r>
              <a:rPr lang="fr-FR" sz="2800" dirty="0"/>
              <a:t> ortho-</a:t>
            </a:r>
            <a:r>
              <a:rPr lang="fr-FR" sz="2800" dirty="0" err="1"/>
              <a:t>cresol</a:t>
            </a:r>
            <a:endParaRPr lang="fr-FR" sz="280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4C9B3DC-9751-004F-B195-BBF28F10A490}"/>
              </a:ext>
            </a:extLst>
          </p:cNvPr>
          <p:cNvSpPr txBox="1"/>
          <p:nvPr/>
        </p:nvSpPr>
        <p:spPr>
          <a:xfrm>
            <a:off x="3503981" y="393708"/>
            <a:ext cx="5195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00" dirty="0">
                <a:latin typeface="Calibri" panose="020F0502020204030204" pitchFamily="34" charset="0"/>
                <a:cs typeface="Calibri" panose="020F0502020204030204" pitchFamily="34" charset="0"/>
              </a:rPr>
              <a:t>Crésol – Journées de Spectroscopie Moléculaire – Grenoble – 10-12 mars 2024</a:t>
            </a:r>
          </a:p>
          <a:p>
            <a:pPr algn="r"/>
            <a:endParaRPr lang="fr-FR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466DBA4-1217-4E3F-AABA-F18F9D37EE0A}"/>
              </a:ext>
            </a:extLst>
          </p:cNvPr>
          <p:cNvSpPr txBox="1"/>
          <p:nvPr/>
        </p:nvSpPr>
        <p:spPr>
          <a:xfrm>
            <a:off x="178308" y="6129378"/>
            <a:ext cx="6986016" cy="5303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graphicFrame>
        <p:nvGraphicFramePr>
          <p:cNvPr id="2" name="Tableau 3">
            <a:extLst>
              <a:ext uri="{FF2B5EF4-FFF2-40B4-BE49-F238E27FC236}">
                <a16:creationId xmlns:a16="http://schemas.microsoft.com/office/drawing/2014/main" id="{8DA25152-D6B4-4701-BB17-F884F92D6461}"/>
              </a:ext>
            </a:extLst>
          </p:cNvPr>
          <p:cNvGraphicFramePr>
            <a:graphicFrameLocks noGrp="1"/>
          </p:cNvGraphicFramePr>
          <p:nvPr/>
        </p:nvGraphicFramePr>
        <p:xfrm>
          <a:off x="398315" y="1788074"/>
          <a:ext cx="8293925" cy="3177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8362">
                  <a:extLst>
                    <a:ext uri="{9D8B030D-6E8A-4147-A177-3AD203B41FA5}">
                      <a16:colId xmlns:a16="http://schemas.microsoft.com/office/drawing/2014/main" val="123306493"/>
                    </a:ext>
                  </a:extLst>
                </a:gridCol>
                <a:gridCol w="1451349">
                  <a:extLst>
                    <a:ext uri="{9D8B030D-6E8A-4147-A177-3AD203B41FA5}">
                      <a16:colId xmlns:a16="http://schemas.microsoft.com/office/drawing/2014/main" val="2453852694"/>
                    </a:ext>
                  </a:extLst>
                </a:gridCol>
                <a:gridCol w="1228274">
                  <a:extLst>
                    <a:ext uri="{9D8B030D-6E8A-4147-A177-3AD203B41FA5}">
                      <a16:colId xmlns:a16="http://schemas.microsoft.com/office/drawing/2014/main" val="961618279"/>
                    </a:ext>
                  </a:extLst>
                </a:gridCol>
                <a:gridCol w="971188">
                  <a:extLst>
                    <a:ext uri="{9D8B030D-6E8A-4147-A177-3AD203B41FA5}">
                      <a16:colId xmlns:a16="http://schemas.microsoft.com/office/drawing/2014/main" val="265999057"/>
                    </a:ext>
                  </a:extLst>
                </a:gridCol>
                <a:gridCol w="971188">
                  <a:extLst>
                    <a:ext uri="{9D8B030D-6E8A-4147-A177-3AD203B41FA5}">
                      <a16:colId xmlns:a16="http://schemas.microsoft.com/office/drawing/2014/main" val="4137932023"/>
                    </a:ext>
                  </a:extLst>
                </a:gridCol>
                <a:gridCol w="971188">
                  <a:extLst>
                    <a:ext uri="{9D8B030D-6E8A-4147-A177-3AD203B41FA5}">
                      <a16:colId xmlns:a16="http://schemas.microsoft.com/office/drawing/2014/main" val="4231322308"/>
                    </a:ext>
                  </a:extLst>
                </a:gridCol>
                <a:gridCol w="971188">
                  <a:extLst>
                    <a:ext uri="{9D8B030D-6E8A-4147-A177-3AD203B41FA5}">
                      <a16:colId xmlns:a16="http://schemas.microsoft.com/office/drawing/2014/main" val="1799307905"/>
                    </a:ext>
                  </a:extLst>
                </a:gridCol>
                <a:gridCol w="971188">
                  <a:extLst>
                    <a:ext uri="{9D8B030D-6E8A-4147-A177-3AD203B41FA5}">
                      <a16:colId xmlns:a16="http://schemas.microsoft.com/office/drawing/2014/main" val="1176412498"/>
                    </a:ext>
                  </a:extLst>
                </a:gridCol>
              </a:tblGrid>
              <a:tr h="655344"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>
                          <a:solidFill>
                            <a:srgbClr val="000000"/>
                          </a:solidFill>
                        </a:rPr>
                        <a:t>Experimental</a:t>
                      </a:r>
                      <a:r>
                        <a:rPr lang="fr-FR" sz="140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fr-FR" sz="1400" dirty="0" err="1">
                          <a:solidFill>
                            <a:srgbClr val="000000"/>
                          </a:solidFill>
                        </a:rPr>
                        <a:t>results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  <a:p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000000"/>
                          </a:solidFill>
                        </a:rPr>
                        <a:t>Quantum </a:t>
                      </a:r>
                      <a:r>
                        <a:rPr lang="fr-FR" sz="1400" dirty="0" err="1">
                          <a:solidFill>
                            <a:srgbClr val="000000"/>
                          </a:solidFill>
                        </a:rPr>
                        <a:t>computational</a:t>
                      </a:r>
                      <a:r>
                        <a:rPr lang="fr-FR" sz="140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fr-FR" sz="1400" dirty="0" err="1">
                          <a:solidFill>
                            <a:srgbClr val="000000"/>
                          </a:solidFill>
                        </a:rPr>
                        <a:t>calculations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5446394"/>
                  </a:ext>
                </a:extLst>
              </a:tr>
              <a:tr h="453185"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rgbClr val="000000"/>
                          </a:solidFill>
                        </a:rPr>
                        <a:t>Par.</a:t>
                      </a:r>
                    </a:p>
                    <a:p>
                      <a:endParaRPr lang="fr-FR" sz="1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  <a:p>
                      <a:endParaRPr lang="fr-FR" sz="1200" b="1" dirty="0">
                        <a:solidFill>
                          <a:srgbClr val="C00000"/>
                        </a:solidFill>
                      </a:endParaRPr>
                    </a:p>
                    <a:p>
                      <a:endParaRPr lang="fr-FR" sz="1200" b="1" dirty="0">
                        <a:solidFill>
                          <a:srgbClr val="C00000"/>
                        </a:solidFill>
                      </a:endParaRPr>
                    </a:p>
                    <a:p>
                      <a:endParaRPr lang="fr-FR" sz="1200" b="1" dirty="0">
                        <a:solidFill>
                          <a:srgbClr val="C00000"/>
                        </a:solidFill>
                      </a:endParaRPr>
                    </a:p>
                    <a:p>
                      <a:endParaRPr lang="fr-FR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2816989"/>
                  </a:ext>
                </a:extLst>
              </a:tr>
              <a:tr h="4915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i="1" dirty="0">
                          <a:solidFill>
                            <a:srgbClr val="000000"/>
                          </a:solidFill>
                        </a:rPr>
                        <a:t>A(MHz)</a:t>
                      </a:r>
                    </a:p>
                    <a:p>
                      <a:endParaRPr lang="fr-FR" sz="1200" i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i="1" dirty="0">
                          <a:solidFill>
                            <a:srgbClr val="000000"/>
                          </a:solidFill>
                        </a:rPr>
                        <a:t>2279.82522 (193)</a:t>
                      </a:r>
                    </a:p>
                    <a:p>
                      <a:endParaRPr lang="fr-FR" sz="1200" i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i="1" dirty="0">
                          <a:solidFill>
                            <a:srgbClr val="C00000"/>
                          </a:solidFill>
                        </a:rPr>
                        <a:t>2294.0159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i="1" dirty="0">
                          <a:solidFill>
                            <a:srgbClr val="000000"/>
                          </a:solidFill>
                        </a:rPr>
                        <a:t>2843.1308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i="1" dirty="0">
                          <a:solidFill>
                            <a:srgbClr val="000000"/>
                          </a:solidFill>
                        </a:rPr>
                        <a:t>2643.9948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i="1" dirty="0">
                          <a:solidFill>
                            <a:srgbClr val="000000"/>
                          </a:solidFill>
                        </a:rPr>
                        <a:t>1688.5447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i="1" dirty="0">
                          <a:solidFill>
                            <a:srgbClr val="000000"/>
                          </a:solidFill>
                        </a:rPr>
                        <a:t>2197.4222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i="1" dirty="0">
                          <a:solidFill>
                            <a:srgbClr val="000000"/>
                          </a:solidFill>
                        </a:rPr>
                        <a:t>2943.398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3354590"/>
                  </a:ext>
                </a:extLst>
              </a:tr>
              <a:tr h="354978">
                <a:tc>
                  <a:txBody>
                    <a:bodyPr/>
                    <a:lstStyle/>
                    <a:p>
                      <a:r>
                        <a:rPr lang="fr-FR" sz="1200" i="1" dirty="0">
                          <a:solidFill>
                            <a:srgbClr val="000000"/>
                          </a:solidFill>
                        </a:rPr>
                        <a:t>B (MHz)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i="1" dirty="0">
                          <a:solidFill>
                            <a:srgbClr val="000000"/>
                          </a:solidFill>
                        </a:rPr>
                        <a:t>1052.177236 (111)</a:t>
                      </a:r>
                    </a:p>
                    <a:p>
                      <a:endParaRPr lang="fr-FR" sz="1200" i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i="1" dirty="0">
                          <a:solidFill>
                            <a:srgbClr val="C00000"/>
                          </a:solidFill>
                        </a:rPr>
                        <a:t>1046.9139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i="1" dirty="0">
                          <a:solidFill>
                            <a:srgbClr val="000000"/>
                          </a:solidFill>
                        </a:rPr>
                        <a:t>918.1743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i="1" dirty="0">
                          <a:solidFill>
                            <a:srgbClr val="000000"/>
                          </a:solidFill>
                        </a:rPr>
                        <a:t>953.54405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i="1" dirty="0">
                          <a:solidFill>
                            <a:srgbClr val="000000"/>
                          </a:solidFill>
                        </a:rPr>
                        <a:t>1218.9974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i="1" dirty="0">
                          <a:solidFill>
                            <a:srgbClr val="000000"/>
                          </a:solidFill>
                        </a:rPr>
                        <a:t>922.53805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i="1" dirty="0">
                          <a:solidFill>
                            <a:srgbClr val="000000"/>
                          </a:solidFill>
                        </a:rPr>
                        <a:t>700.97057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4489549"/>
                  </a:ext>
                </a:extLst>
              </a:tr>
              <a:tr h="491508">
                <a:tc>
                  <a:txBody>
                    <a:bodyPr/>
                    <a:lstStyle/>
                    <a:p>
                      <a:r>
                        <a:rPr lang="fr-FR" sz="1200" i="1" dirty="0">
                          <a:solidFill>
                            <a:srgbClr val="000000"/>
                          </a:solidFill>
                        </a:rPr>
                        <a:t>C (MHz)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i="1" dirty="0">
                          <a:solidFill>
                            <a:srgbClr val="000000"/>
                          </a:solidFill>
                        </a:rPr>
                        <a:t>725.592337 (67)</a:t>
                      </a:r>
                    </a:p>
                    <a:p>
                      <a:endParaRPr lang="fr-FR" sz="1200" i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i="1" dirty="0">
                          <a:solidFill>
                            <a:srgbClr val="C00000"/>
                          </a:solidFill>
                        </a:rPr>
                        <a:t>724.47675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i="1" dirty="0">
                          <a:solidFill>
                            <a:srgbClr val="000000"/>
                          </a:solidFill>
                        </a:rPr>
                        <a:t>731.6682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i="1" dirty="0">
                          <a:solidFill>
                            <a:srgbClr val="000000"/>
                          </a:solidFill>
                        </a:rPr>
                        <a:t>769.18254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i="1" dirty="0">
                          <a:solidFill>
                            <a:srgbClr val="000000"/>
                          </a:solidFill>
                        </a:rPr>
                        <a:t>997.90227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i="1" dirty="0">
                          <a:solidFill>
                            <a:srgbClr val="000000"/>
                          </a:solidFill>
                        </a:rPr>
                        <a:t>654.32743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i="1" dirty="0">
                          <a:solidFill>
                            <a:srgbClr val="000000"/>
                          </a:solidFill>
                        </a:rPr>
                        <a:t>569.61425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5293676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texte 2">
                <a:extLst>
                  <a:ext uri="{FF2B5EF4-FFF2-40B4-BE49-F238E27FC236}">
                    <a16:creationId xmlns:a16="http://schemas.microsoft.com/office/drawing/2014/main" id="{0DE4159E-4559-BD4C-A736-9479A701A108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3739550" y="4381036"/>
                <a:ext cx="3727739" cy="530352"/>
              </a:xfrm>
            </p:spPr>
            <p:txBody>
              <a:bodyPr anchor="ctr"/>
              <a:lstStyle/>
              <a:p>
                <a:pPr algn="ctr"/>
                <a:r>
                  <a:rPr lang="fr-FR" sz="1800" dirty="0">
                    <a:solidFill>
                      <a:srgbClr val="217296"/>
                    </a:solidFill>
                  </a:rPr>
                  <a:t>Our </a:t>
                </a:r>
                <a:r>
                  <a:rPr lang="fr-FR" sz="1800" dirty="0" err="1">
                    <a:solidFill>
                      <a:srgbClr val="217296"/>
                    </a:solidFill>
                  </a:rPr>
                  <a:t>preliminary</a:t>
                </a:r>
                <a:r>
                  <a:rPr lang="fr-FR" sz="1800" dirty="0">
                    <a:solidFill>
                      <a:srgbClr val="217296"/>
                    </a:solidFill>
                  </a:rPr>
                  <a:t> </a:t>
                </a:r>
                <a:r>
                  <a:rPr lang="fr-FR" sz="1800" dirty="0" err="1">
                    <a:solidFill>
                      <a:srgbClr val="217296"/>
                    </a:solidFill>
                  </a:rPr>
                  <a:t>results</a:t>
                </a:r>
                <a:r>
                  <a:rPr lang="fr-FR" sz="1800" dirty="0">
                    <a:solidFill>
                      <a:srgbClr val="217296"/>
                    </a:solidFill>
                  </a:rPr>
                  <a:t>:</a:t>
                </a:r>
                <a:endParaRPr lang="fr-FR" sz="1600" b="1" dirty="0"/>
              </a:p>
              <a:p>
                <a:pPr algn="ctr"/>
                <a:endParaRPr lang="fr-FR" sz="1800" dirty="0">
                  <a:solidFill>
                    <a:srgbClr val="217296"/>
                  </a:solidFill>
                </a:endParaRPr>
              </a:p>
              <a:p>
                <a:pPr algn="ctr"/>
                <a:endParaRPr lang="fr-FR" sz="1800" dirty="0">
                  <a:solidFill>
                    <a:srgbClr val="217296"/>
                  </a:solidFill>
                </a:endParaRPr>
              </a:p>
              <a:p>
                <a:pPr algn="ctr"/>
                <a:endParaRPr lang="fr-FR" sz="1800" dirty="0">
                  <a:solidFill>
                    <a:srgbClr val="217296"/>
                  </a:solidFill>
                </a:endParaRPr>
              </a:p>
              <a:p>
                <a:pPr algn="ctr"/>
                <a:endParaRPr lang="fr-FR" sz="1800" dirty="0">
                  <a:solidFill>
                    <a:srgbClr val="217296"/>
                  </a:solidFill>
                </a:endParaRPr>
              </a:p>
              <a:p>
                <a:pPr algn="ctr"/>
                <a:endParaRPr lang="fr-FR" sz="1800" dirty="0">
                  <a:solidFill>
                    <a:srgbClr val="217296"/>
                  </a:solidFill>
                </a:endParaRPr>
              </a:p>
              <a:p>
                <a:pPr algn="ctr"/>
                <a:endParaRPr lang="fr-FR" sz="1800" dirty="0">
                  <a:solidFill>
                    <a:srgbClr val="217296"/>
                  </a:solidFill>
                </a:endParaRPr>
              </a:p>
              <a:p>
                <a:pPr algn="ctr"/>
                <a:endParaRPr lang="fr-FR" sz="1800" dirty="0">
                  <a:solidFill>
                    <a:srgbClr val="217296"/>
                  </a:solidFill>
                </a:endParaRPr>
              </a:p>
              <a:p>
                <a:pPr algn="ctr"/>
                <a:endParaRPr lang="fr-FR" sz="1800" dirty="0">
                  <a:solidFill>
                    <a:srgbClr val="217296"/>
                  </a:solidFill>
                </a:endParaRPr>
              </a:p>
              <a:p>
                <a:pPr algn="ctr"/>
                <a:endParaRPr lang="fr-FR" sz="1800" dirty="0">
                  <a:solidFill>
                    <a:srgbClr val="217296"/>
                  </a:solidFill>
                </a:endParaRPr>
              </a:p>
              <a:p>
                <a:pPr algn="ctr"/>
                <a:endParaRPr lang="fr-FR" sz="1800" dirty="0">
                  <a:solidFill>
                    <a:srgbClr val="217296"/>
                  </a:solidFill>
                </a:endParaRPr>
              </a:p>
              <a:p>
                <a:pPr algn="ctr"/>
                <a:endParaRPr lang="fr-FR" sz="1800" dirty="0">
                  <a:solidFill>
                    <a:srgbClr val="217296"/>
                  </a:solidFill>
                </a:endParaRPr>
              </a:p>
              <a:p>
                <a:pPr algn="ctr"/>
                <a:r>
                  <a:rPr lang="fr-FR" sz="1800" dirty="0" err="1">
                    <a:solidFill>
                      <a:srgbClr val="217296"/>
                    </a:solidFill>
                  </a:rPr>
                  <a:t>Measurements</a:t>
                </a:r>
                <a:r>
                  <a:rPr lang="fr-FR" sz="1800" dirty="0">
                    <a:solidFill>
                      <a:srgbClr val="217296"/>
                    </a:solidFill>
                  </a:rPr>
                  <a:t>:</a:t>
                </a:r>
              </a:p>
              <a:p>
                <a:pPr marL="285750" indent="-285750" algn="ctr">
                  <a:buFontTx/>
                  <a:buChar char="-"/>
                </a:pPr>
                <a:r>
                  <a:rPr lang="fr-FR" sz="1600" dirty="0">
                    <a:solidFill>
                      <a:srgbClr val="000000"/>
                    </a:solidFill>
                  </a:rPr>
                  <a:t>26 </a:t>
                </a:r>
                <a:r>
                  <a:rPr lang="fr-FR" sz="1600" dirty="0" err="1">
                    <a:solidFill>
                      <a:srgbClr val="000000"/>
                    </a:solidFill>
                  </a:rPr>
                  <a:t>lines</a:t>
                </a:r>
                <a:r>
                  <a:rPr lang="fr-FR" sz="1600" dirty="0">
                    <a:solidFill>
                      <a:srgbClr val="000000"/>
                    </a:solidFill>
                  </a:rPr>
                  <a:t> of a-type transitions</a:t>
                </a:r>
              </a:p>
              <a:p>
                <a:pPr marL="285750" indent="-285750" algn="ctr">
                  <a:buFontTx/>
                  <a:buChar char="-"/>
                </a:pPr>
                <a:r>
                  <a:rPr lang="fr-FR" sz="1600" dirty="0">
                    <a:solidFill>
                      <a:srgbClr val="000000"/>
                    </a:solidFill>
                  </a:rPr>
                  <a:t>Up to </a:t>
                </a:r>
                <a:r>
                  <a:rPr lang="fr-FR" sz="1600" b="1" i="1" dirty="0">
                    <a:solidFill>
                      <a:srgbClr val="000000"/>
                    </a:solidFill>
                  </a:rPr>
                  <a:t>J</a:t>
                </a:r>
                <a:r>
                  <a:rPr lang="fr-FR" sz="1600" b="1" dirty="0">
                    <a:solidFill>
                      <a:srgbClr val="000000"/>
                    </a:solidFill>
                  </a:rPr>
                  <a:t>= 9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fr-FR" sz="1600" b="1" i="1" dirty="0">
                            <a:solidFill>
                              <a:srgbClr val="000000"/>
                            </a:solidFill>
                          </a:rPr>
                          <m:t>K</m:t>
                        </m:r>
                      </m:e>
                      <m:sub>
                        <m:r>
                          <a:rPr lang="fr-FR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  <m:r>
                      <a:rPr lang="fr-FR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fr-FR" sz="1600" b="1" i="1" dirty="0">
                    <a:solidFill>
                      <a:srgbClr val="000000"/>
                    </a:solidFill>
                  </a:rPr>
                  <a:t> </a:t>
                </a:r>
              </a:p>
              <a:p>
                <a:pPr algn="ctr"/>
                <a:endParaRPr lang="fr-FR" sz="1600" dirty="0">
                  <a:solidFill>
                    <a:srgbClr val="217296"/>
                  </a:solidFill>
                </a:endParaRPr>
              </a:p>
              <a:p>
                <a:pPr algn="ctr"/>
                <a:endParaRPr lang="fr-FR" sz="1800" dirty="0">
                  <a:solidFill>
                    <a:srgbClr val="217296"/>
                  </a:solidFill>
                </a:endParaRPr>
              </a:p>
              <a:p>
                <a:pPr algn="ctr"/>
                <a:endParaRPr lang="fr-FR" sz="1800" dirty="0">
                  <a:solidFill>
                    <a:srgbClr val="217296"/>
                  </a:solidFill>
                </a:endParaRPr>
              </a:p>
              <a:p>
                <a:pPr algn="ctr"/>
                <a:endParaRPr lang="fr-FR" sz="1800" dirty="0">
                  <a:solidFill>
                    <a:srgbClr val="217296"/>
                  </a:solidFill>
                </a:endParaRPr>
              </a:p>
              <a:p>
                <a:pPr algn="ctr"/>
                <a:endParaRPr lang="fr-FR" sz="1800" dirty="0">
                  <a:solidFill>
                    <a:srgbClr val="217296"/>
                  </a:solidFill>
                </a:endParaRPr>
              </a:p>
              <a:p>
                <a:endParaRPr lang="fr-FR" sz="1400" dirty="0"/>
              </a:p>
            </p:txBody>
          </p:sp>
        </mc:Choice>
        <mc:Fallback>
          <p:sp>
            <p:nvSpPr>
              <p:cNvPr id="3" name="Espace réservé du texte 2">
                <a:extLst>
                  <a:ext uri="{FF2B5EF4-FFF2-40B4-BE49-F238E27FC236}">
                    <a16:creationId xmlns:a16="http://schemas.microsoft.com/office/drawing/2014/main" id="{0DE4159E-4559-BD4C-A736-9479A701A1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3739550" y="4381036"/>
                <a:ext cx="3727739" cy="530352"/>
              </a:xfrm>
              <a:blipFill>
                <a:blip r:embed="rId2"/>
                <a:stretch>
                  <a:fillRect t="-594253" b="-25057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Image 13">
            <a:extLst>
              <a:ext uri="{FF2B5EF4-FFF2-40B4-BE49-F238E27FC236}">
                <a16:creationId xmlns:a16="http://schemas.microsoft.com/office/drawing/2014/main" id="{6B004254-0DC6-4CFB-98B1-22A7885F937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01979" y="2540046"/>
            <a:ext cx="1082965" cy="928256"/>
          </a:xfrm>
          <a:prstGeom prst="rect">
            <a:avLst/>
          </a:prstGeom>
        </p:spPr>
      </p:pic>
      <p:pic>
        <p:nvPicPr>
          <p:cNvPr id="19" name="Picture 1">
            <a:extLst>
              <a:ext uri="{FF2B5EF4-FFF2-40B4-BE49-F238E27FC236}">
                <a16:creationId xmlns:a16="http://schemas.microsoft.com/office/drawing/2014/main" id="{17A032A0-3624-4F84-B004-365D8BD92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169" y="2491672"/>
            <a:ext cx="976922" cy="99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2E5077FD-1FB5-4299-BA68-DD6937C10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025" y="2516281"/>
            <a:ext cx="1027989" cy="99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>
            <a:extLst>
              <a:ext uri="{FF2B5EF4-FFF2-40B4-BE49-F238E27FC236}">
                <a16:creationId xmlns:a16="http://schemas.microsoft.com/office/drawing/2014/main" id="{C666F65E-791D-46F8-AD02-F6F2B6203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844" y="2540046"/>
            <a:ext cx="971253" cy="98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12F196C2-C31A-4685-81A3-E0DECBF66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063" y="2681896"/>
            <a:ext cx="987469" cy="82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">
            <a:extLst>
              <a:ext uri="{FF2B5EF4-FFF2-40B4-BE49-F238E27FC236}">
                <a16:creationId xmlns:a16="http://schemas.microsoft.com/office/drawing/2014/main" id="{3021E43F-77F5-4EC3-8177-CA281F477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577" y="2667484"/>
            <a:ext cx="971254" cy="82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1E9A9BAB-D32B-4AE3-BCB7-BEAF02D4949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0237" y="4965650"/>
            <a:ext cx="1811742" cy="1552923"/>
          </a:xfrm>
          <a:prstGeom prst="rect">
            <a:avLst/>
          </a:prstGeom>
        </p:spPr>
      </p:pic>
      <p:sp>
        <p:nvSpPr>
          <p:cNvPr id="27" name="Flèche : courbe vers la gauche 26">
            <a:extLst>
              <a:ext uri="{FF2B5EF4-FFF2-40B4-BE49-F238E27FC236}">
                <a16:creationId xmlns:a16="http://schemas.microsoft.com/office/drawing/2014/main" id="{AAD137B6-31E1-476C-8A08-80C7E2F9F7DF}"/>
              </a:ext>
            </a:extLst>
          </p:cNvPr>
          <p:cNvSpPr/>
          <p:nvPr/>
        </p:nvSpPr>
        <p:spPr>
          <a:xfrm>
            <a:off x="2969246" y="5086386"/>
            <a:ext cx="534735" cy="922255"/>
          </a:xfrm>
          <a:prstGeom prst="curvedLeftArrow">
            <a:avLst>
              <a:gd name="adj1" fmla="val 25000"/>
              <a:gd name="adj2" fmla="val 50000"/>
              <a:gd name="adj3" fmla="val 30063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055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98FAFFE-34EB-7B4B-AB32-441FBCCD56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3923" y="1458077"/>
            <a:ext cx="8436153" cy="419913"/>
          </a:xfrm>
        </p:spPr>
        <p:txBody>
          <a:bodyPr anchor="t"/>
          <a:lstStyle/>
          <a:p>
            <a:pPr marL="0" indent="0" algn="ctr">
              <a:buNone/>
            </a:pPr>
            <a:r>
              <a:rPr lang="fr-FR" sz="2000" dirty="0">
                <a:solidFill>
                  <a:srgbClr val="217296"/>
                </a:solidFill>
              </a:rPr>
              <a:t>General </a:t>
            </a:r>
            <a:r>
              <a:rPr lang="fr-FR" sz="2000" dirty="0" err="1">
                <a:solidFill>
                  <a:srgbClr val="217296"/>
                </a:solidFill>
              </a:rPr>
              <a:t>Context</a:t>
            </a:r>
            <a:r>
              <a:rPr lang="fr-FR" sz="2000" dirty="0">
                <a:solidFill>
                  <a:srgbClr val="217296"/>
                </a:solidFill>
              </a:rPr>
              <a:t>: Volatile </a:t>
            </a:r>
            <a:r>
              <a:rPr lang="fr-FR" sz="2000" dirty="0" err="1">
                <a:solidFill>
                  <a:srgbClr val="217296"/>
                </a:solidFill>
              </a:rPr>
              <a:t>Organic</a:t>
            </a:r>
            <a:r>
              <a:rPr lang="fr-FR" sz="2000" dirty="0">
                <a:solidFill>
                  <a:srgbClr val="217296"/>
                </a:solidFill>
              </a:rPr>
              <a:t> Compounds</a:t>
            </a:r>
          </a:p>
          <a:p>
            <a:pPr marL="0" indent="0" algn="ctr">
              <a:buNone/>
            </a:pPr>
            <a:endParaRPr lang="fr-FR" sz="2000" dirty="0">
              <a:solidFill>
                <a:srgbClr val="217296"/>
              </a:solidFill>
            </a:endParaRPr>
          </a:p>
          <a:p>
            <a:pPr marL="0" indent="0" algn="ctr">
              <a:buNone/>
            </a:pPr>
            <a:endParaRPr lang="fr-FR" sz="2000" b="1" dirty="0">
              <a:solidFill>
                <a:srgbClr val="217296"/>
              </a:solidFill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4FF08525-1F20-FC4B-B981-82E39CB70D6C}"/>
              </a:ext>
            </a:extLst>
          </p:cNvPr>
          <p:cNvGrpSpPr/>
          <p:nvPr/>
        </p:nvGrpSpPr>
        <p:grpSpPr>
          <a:xfrm>
            <a:off x="2514600" y="640330"/>
            <a:ext cx="6177640" cy="808060"/>
            <a:chOff x="2501900" y="640330"/>
            <a:chExt cx="6190340" cy="808060"/>
          </a:xfrm>
          <a:effectLst>
            <a:outerShdw blurRad="101600" algn="ctr" rotWithShape="0">
              <a:srgbClr val="7D7D7D">
                <a:alpha val="44000"/>
              </a:srgbClr>
            </a:outerShdw>
          </a:effectLst>
        </p:grpSpPr>
        <p:grpSp>
          <p:nvGrpSpPr>
            <p:cNvPr id="11" name="Group 26">
              <a:extLst>
                <a:ext uri="{FF2B5EF4-FFF2-40B4-BE49-F238E27FC236}">
                  <a16:creationId xmlns:a16="http://schemas.microsoft.com/office/drawing/2014/main" id="{672760D2-867E-F542-B9C3-BFDF4F7F3F95}"/>
                </a:ext>
              </a:extLst>
            </p:cNvPr>
            <p:cNvGrpSpPr/>
            <p:nvPr/>
          </p:nvGrpSpPr>
          <p:grpSpPr>
            <a:xfrm flipH="1">
              <a:off x="8194797" y="736622"/>
              <a:ext cx="497443" cy="711768"/>
              <a:chOff x="-1" y="687805"/>
              <a:chExt cx="579644" cy="1612996"/>
            </a:xfrm>
          </p:grpSpPr>
          <p:sp>
            <p:nvSpPr>
              <p:cNvPr id="13" name="Freeform 40">
                <a:extLst>
                  <a:ext uri="{FF2B5EF4-FFF2-40B4-BE49-F238E27FC236}">
                    <a16:creationId xmlns:a16="http://schemas.microsoft.com/office/drawing/2014/main" id="{892C6C02-96C2-6345-AEC0-B5F56DF6E4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282" y="1124405"/>
                <a:ext cx="413361" cy="1176396"/>
              </a:xfrm>
              <a:custGeom>
                <a:avLst/>
                <a:gdLst>
                  <a:gd name="T0" fmla="*/ 1414 w 1414"/>
                  <a:gd name="T1" fmla="*/ 901 h 1164"/>
                  <a:gd name="T2" fmla="*/ 0 w 1414"/>
                  <a:gd name="T3" fmla="*/ 1164 h 1164"/>
                  <a:gd name="T4" fmla="*/ 0 w 1414"/>
                  <a:gd name="T5" fmla="*/ 0 h 1164"/>
                  <a:gd name="T6" fmla="*/ 1414 w 1414"/>
                  <a:gd name="T7" fmla="*/ 351 h 1164"/>
                  <a:gd name="T8" fmla="*/ 1414 w 1414"/>
                  <a:gd name="T9" fmla="*/ 901 h 1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4" h="1164">
                    <a:moveTo>
                      <a:pt x="1414" y="901"/>
                    </a:moveTo>
                    <a:lnTo>
                      <a:pt x="0" y="1164"/>
                    </a:lnTo>
                    <a:lnTo>
                      <a:pt x="0" y="0"/>
                    </a:lnTo>
                    <a:lnTo>
                      <a:pt x="1414" y="351"/>
                    </a:lnTo>
                    <a:lnTo>
                      <a:pt x="1414" y="901"/>
                    </a:lnTo>
                    <a:close/>
                  </a:path>
                </a:pathLst>
              </a:custGeom>
              <a:solidFill>
                <a:srgbClr val="7D7D7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Freeform 41">
                <a:extLst>
                  <a:ext uri="{FF2B5EF4-FFF2-40B4-BE49-F238E27FC236}">
                    <a16:creationId xmlns:a16="http://schemas.microsoft.com/office/drawing/2014/main" id="{615D34F5-CB57-8444-BAA2-A32B2D772E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" y="687805"/>
                <a:ext cx="579644" cy="1341739"/>
              </a:xfrm>
              <a:custGeom>
                <a:avLst/>
                <a:gdLst>
                  <a:gd name="T0" fmla="*/ 1981 w 1981"/>
                  <a:gd name="T1" fmla="*/ 1303 h 1303"/>
                  <a:gd name="T2" fmla="*/ 0 w 1981"/>
                  <a:gd name="T3" fmla="*/ 1125 h 1303"/>
                  <a:gd name="T4" fmla="*/ 0 w 1981"/>
                  <a:gd name="T5" fmla="*/ 0 h 1303"/>
                  <a:gd name="T6" fmla="*/ 1981 w 1981"/>
                  <a:gd name="T7" fmla="*/ 89 h 1303"/>
                  <a:gd name="T8" fmla="*/ 1981 w 1981"/>
                  <a:gd name="T9" fmla="*/ 1303 h 1303"/>
                  <a:gd name="connsiteX0" fmla="*/ 10000 w 10000"/>
                  <a:gd name="connsiteY0" fmla="*/ 10181 h 10181"/>
                  <a:gd name="connsiteX1" fmla="*/ 0 w 10000"/>
                  <a:gd name="connsiteY1" fmla="*/ 8634 h 10181"/>
                  <a:gd name="connsiteX2" fmla="*/ 0 w 10000"/>
                  <a:gd name="connsiteY2" fmla="*/ 0 h 10181"/>
                  <a:gd name="connsiteX3" fmla="*/ 10000 w 10000"/>
                  <a:gd name="connsiteY3" fmla="*/ 683 h 10181"/>
                  <a:gd name="connsiteX4" fmla="*/ 10000 w 10000"/>
                  <a:gd name="connsiteY4" fmla="*/ 10181 h 10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181">
                    <a:moveTo>
                      <a:pt x="10000" y="10181"/>
                    </a:moveTo>
                    <a:lnTo>
                      <a:pt x="0" y="8634"/>
                    </a:lnTo>
                    <a:lnTo>
                      <a:pt x="0" y="0"/>
                    </a:lnTo>
                    <a:lnTo>
                      <a:pt x="10000" y="683"/>
                    </a:lnTo>
                    <a:lnTo>
                      <a:pt x="10000" y="10181"/>
                    </a:ln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976D34C-B690-7042-9E4F-5D4195CF1755}"/>
                </a:ext>
              </a:extLst>
            </p:cNvPr>
            <p:cNvSpPr/>
            <p:nvPr/>
          </p:nvSpPr>
          <p:spPr>
            <a:xfrm>
              <a:off x="2501900" y="640330"/>
              <a:ext cx="6190340" cy="603348"/>
            </a:xfrm>
            <a:prstGeom prst="rect">
              <a:avLst/>
            </a:prstGeom>
            <a:solidFill>
              <a:srgbClr val="7D7D7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BB863B1C-DCA8-7F44-B88B-E912E2F5C3AF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2116937" y="640330"/>
            <a:ext cx="5617972" cy="580198"/>
          </a:xfrm>
          <a:prstGeom prst="rect">
            <a:avLst/>
          </a:prstGeom>
        </p:spPr>
        <p:txBody>
          <a:bodyPr lIns="0" tIns="0" rIns="72000" bIns="0"/>
          <a:lstStyle>
            <a:lvl1pPr marL="0" indent="0" algn="r">
              <a:buNone/>
              <a:defRPr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None/>
              <a:defRPr sz="1400" i="1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0" indent="0">
              <a:buFontTx/>
              <a:buNone/>
              <a:defRPr sz="1200" b="1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0" indent="0"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0" indent="0">
              <a:buNone/>
              <a:defRPr sz="900" i="1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 algn="ctr"/>
            <a:r>
              <a:rPr lang="fr-FR" sz="2800" dirty="0"/>
              <a:t>Introduction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90AED64D-C990-4A40-A841-F90563151F39}"/>
              </a:ext>
            </a:extLst>
          </p:cNvPr>
          <p:cNvSpPr txBox="1"/>
          <p:nvPr/>
        </p:nvSpPr>
        <p:spPr>
          <a:xfrm>
            <a:off x="4195195" y="372708"/>
            <a:ext cx="44970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00" dirty="0">
                <a:latin typeface="Calibri" panose="020F0502020204030204" pitchFamily="34" charset="0"/>
                <a:cs typeface="Calibri" panose="020F0502020204030204" pitchFamily="34" charset="0"/>
              </a:rPr>
              <a:t>Crésol – Journées de Spectroscopie Moléculaire – Grenoble – 10-12 mars 2024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3C267AE-1409-4CCA-8B4C-34E994AB7023}"/>
              </a:ext>
            </a:extLst>
          </p:cNvPr>
          <p:cNvSpPr txBox="1"/>
          <p:nvPr/>
        </p:nvSpPr>
        <p:spPr>
          <a:xfrm>
            <a:off x="228600" y="6126480"/>
            <a:ext cx="6986016" cy="5303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8" name="AutoShape 2" descr="~ (416×267)">
            <a:extLst>
              <a:ext uri="{FF2B5EF4-FFF2-40B4-BE49-F238E27FC236}">
                <a16:creationId xmlns:a16="http://schemas.microsoft.com/office/drawing/2014/main" id="{CB055569-694A-48E7-A66E-A31F578B1A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599" y="3276599"/>
            <a:ext cx="3315309" cy="331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63678A44-D02E-4246-BAB3-E6AE1C32C1F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630" y="2127473"/>
            <a:ext cx="3315309" cy="212785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FB196C2A-4290-41E6-8825-E32263D38680}"/>
              </a:ext>
            </a:extLst>
          </p:cNvPr>
          <p:cNvSpPr txBox="1"/>
          <p:nvPr/>
        </p:nvSpPr>
        <p:spPr>
          <a:xfrm>
            <a:off x="492098" y="1721256"/>
            <a:ext cx="3861071" cy="206210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fr-FR" sz="1600" b="1" dirty="0" err="1">
                <a:solidFill>
                  <a:srgbClr val="C00000"/>
                </a:solidFill>
                <a:latin typeface="+mj-lt"/>
              </a:rPr>
              <a:t>Definition</a:t>
            </a:r>
            <a:r>
              <a:rPr lang="fr-FR" sz="1600" b="1" dirty="0">
                <a:solidFill>
                  <a:srgbClr val="C00000"/>
                </a:solidFill>
                <a:latin typeface="+mj-lt"/>
              </a:rPr>
              <a:t>:</a:t>
            </a:r>
          </a:p>
          <a:p>
            <a:endParaRPr lang="fr-FR" sz="1600" dirty="0">
              <a:solidFill>
                <a:srgbClr val="C00000"/>
              </a:solidFill>
              <a:latin typeface="+mj-lt"/>
            </a:endParaRPr>
          </a:p>
          <a:p>
            <a:r>
              <a:rPr lang="en-US" sz="1600" dirty="0">
                <a:solidFill>
                  <a:srgbClr val="000000"/>
                </a:solidFill>
                <a:latin typeface="+mj-lt"/>
              </a:rPr>
              <a:t>Molecules in the gaseous phase of the atmosphere</a:t>
            </a:r>
          </a:p>
          <a:p>
            <a:endParaRPr lang="en-US" sz="1600" dirty="0">
              <a:solidFill>
                <a:srgbClr val="000000"/>
              </a:solidFill>
              <a:latin typeface="+mj-lt"/>
            </a:endParaRPr>
          </a:p>
          <a:p>
            <a:r>
              <a:rPr lang="en-US" sz="1600" b="1" dirty="0">
                <a:solidFill>
                  <a:srgbClr val="C00000"/>
                </a:solidFill>
                <a:latin typeface="+mj-lt"/>
              </a:rPr>
              <a:t>Sources:</a:t>
            </a:r>
          </a:p>
          <a:p>
            <a:pPr marL="285750" indent="-285750">
              <a:buFontTx/>
              <a:buChar char="-"/>
            </a:pPr>
            <a:r>
              <a:rPr lang="en-US" sz="1600" b="1" dirty="0">
                <a:solidFill>
                  <a:srgbClr val="000000"/>
                </a:solidFill>
                <a:latin typeface="+mj-lt"/>
              </a:rPr>
              <a:t>Biogenic</a:t>
            </a:r>
          </a:p>
          <a:p>
            <a:pPr marL="285750" indent="-285750">
              <a:buFontTx/>
              <a:buChar char="-"/>
            </a:pPr>
            <a:r>
              <a:rPr lang="en-US" sz="1600" b="1" dirty="0">
                <a:solidFill>
                  <a:srgbClr val="000000"/>
                </a:solidFill>
                <a:latin typeface="+mj-lt"/>
              </a:rPr>
              <a:t>Anthropogenic</a:t>
            </a:r>
          </a:p>
        </p:txBody>
      </p:sp>
    </p:spTree>
    <p:extLst>
      <p:ext uri="{BB962C8B-B14F-4D97-AF65-F5344CB8AC3E}">
        <p14:creationId xmlns:p14="http://schemas.microsoft.com/office/powerpoint/2010/main" val="5269773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D0754A7-0A57-4413-9BCC-F3586F7C8E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sz="1800" b="1" dirty="0">
                <a:solidFill>
                  <a:srgbClr val="217296"/>
                </a:solidFill>
              </a:rPr>
              <a:t>Ortho-</a:t>
            </a:r>
            <a:r>
              <a:rPr lang="fr-FR" sz="1800" b="1" dirty="0" err="1">
                <a:solidFill>
                  <a:srgbClr val="217296"/>
                </a:solidFill>
              </a:rPr>
              <a:t>cresol</a:t>
            </a:r>
            <a:r>
              <a:rPr lang="fr-FR" sz="1800" b="1" dirty="0">
                <a:solidFill>
                  <a:srgbClr val="217296"/>
                </a:solidFill>
              </a:rPr>
              <a:t>:</a:t>
            </a:r>
          </a:p>
          <a:p>
            <a:endParaRPr lang="fr-FR" sz="1800" b="1" dirty="0">
              <a:solidFill>
                <a:srgbClr val="217296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1600" dirty="0" err="1">
                <a:solidFill>
                  <a:srgbClr val="000000"/>
                </a:solidFill>
              </a:rPr>
              <a:t>Measurements</a:t>
            </a:r>
            <a:r>
              <a:rPr lang="fr-FR" sz="1600" dirty="0">
                <a:solidFill>
                  <a:srgbClr val="000000"/>
                </a:solidFill>
              </a:rPr>
              <a:t> </a:t>
            </a:r>
            <a:r>
              <a:rPr lang="fr-FR" sz="1600" dirty="0" err="1">
                <a:solidFill>
                  <a:srgbClr val="000000"/>
                </a:solidFill>
              </a:rPr>
              <a:t>from</a:t>
            </a:r>
            <a:r>
              <a:rPr lang="fr-FR" sz="1600" dirty="0">
                <a:solidFill>
                  <a:srgbClr val="000000"/>
                </a:solidFill>
              </a:rPr>
              <a:t> </a:t>
            </a:r>
            <a:r>
              <a:rPr lang="fr-FR" sz="1600" b="1" dirty="0">
                <a:solidFill>
                  <a:srgbClr val="000000"/>
                </a:solidFill>
              </a:rPr>
              <a:t>150</a:t>
            </a:r>
            <a:r>
              <a:rPr lang="fr-FR" sz="1600" dirty="0">
                <a:solidFill>
                  <a:srgbClr val="000000"/>
                </a:solidFill>
              </a:rPr>
              <a:t> to </a:t>
            </a:r>
            <a:r>
              <a:rPr lang="fr-FR" sz="1600" b="1" dirty="0">
                <a:solidFill>
                  <a:srgbClr val="000000"/>
                </a:solidFill>
              </a:rPr>
              <a:t>377 GHz</a:t>
            </a:r>
          </a:p>
          <a:p>
            <a:pPr marL="285750" indent="-285750">
              <a:buFontTx/>
              <a:buChar char="-"/>
            </a:pPr>
            <a:r>
              <a:rPr lang="fr-FR" sz="1600" b="1" dirty="0">
                <a:solidFill>
                  <a:srgbClr val="000000"/>
                </a:solidFill>
              </a:rPr>
              <a:t>3484</a:t>
            </a:r>
            <a:r>
              <a:rPr lang="fr-FR" sz="1600" dirty="0">
                <a:solidFill>
                  <a:srgbClr val="000000"/>
                </a:solidFill>
              </a:rPr>
              <a:t> </a:t>
            </a:r>
            <a:r>
              <a:rPr lang="fr-FR" sz="1600" dirty="0" err="1">
                <a:solidFill>
                  <a:srgbClr val="000000"/>
                </a:solidFill>
              </a:rPr>
              <a:t>transtions</a:t>
            </a:r>
            <a:r>
              <a:rPr lang="fr-FR" sz="1600" dirty="0">
                <a:solidFill>
                  <a:srgbClr val="000000"/>
                </a:solidFill>
              </a:rPr>
              <a:t> </a:t>
            </a:r>
            <a:r>
              <a:rPr lang="fr-FR" sz="1600" dirty="0" err="1">
                <a:solidFill>
                  <a:srgbClr val="000000"/>
                </a:solidFill>
              </a:rPr>
              <a:t>assigned</a:t>
            </a:r>
            <a:r>
              <a:rPr lang="fr-FR" sz="1600" dirty="0">
                <a:solidFill>
                  <a:srgbClr val="000000"/>
                </a:solidFill>
              </a:rPr>
              <a:t> for the </a:t>
            </a:r>
            <a:r>
              <a:rPr lang="fr-FR" sz="1600" b="1" dirty="0" err="1">
                <a:solidFill>
                  <a:srgbClr val="000000"/>
                </a:solidFill>
              </a:rPr>
              <a:t>syn</a:t>
            </a:r>
            <a:r>
              <a:rPr lang="fr-FR" sz="1600" b="1" dirty="0">
                <a:solidFill>
                  <a:srgbClr val="000000"/>
                </a:solidFill>
              </a:rPr>
              <a:t>-o-</a:t>
            </a:r>
            <a:r>
              <a:rPr lang="fr-FR" sz="1600" b="1" dirty="0" err="1">
                <a:solidFill>
                  <a:srgbClr val="000000"/>
                </a:solidFill>
              </a:rPr>
              <a:t>cresol</a:t>
            </a:r>
            <a:endParaRPr lang="fr-FR" sz="1600" b="1" dirty="0">
              <a:solidFill>
                <a:srgbClr val="000000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1600" b="1" dirty="0">
                <a:solidFill>
                  <a:srgbClr val="000000"/>
                </a:solidFill>
              </a:rPr>
              <a:t>1163</a:t>
            </a:r>
            <a:r>
              <a:rPr lang="fr-FR" sz="1600" dirty="0">
                <a:solidFill>
                  <a:srgbClr val="000000"/>
                </a:solidFill>
              </a:rPr>
              <a:t> transitions </a:t>
            </a:r>
            <a:r>
              <a:rPr lang="fr-FR" sz="1600" dirty="0" err="1">
                <a:solidFill>
                  <a:srgbClr val="000000"/>
                </a:solidFill>
              </a:rPr>
              <a:t>assigned</a:t>
            </a:r>
            <a:r>
              <a:rPr lang="fr-FR" sz="1600" dirty="0">
                <a:solidFill>
                  <a:srgbClr val="000000"/>
                </a:solidFill>
              </a:rPr>
              <a:t> for the</a:t>
            </a:r>
            <a:r>
              <a:rPr lang="fr-FR" sz="1600" b="1" dirty="0">
                <a:solidFill>
                  <a:srgbClr val="000000"/>
                </a:solidFill>
              </a:rPr>
              <a:t> anti-o-</a:t>
            </a:r>
            <a:r>
              <a:rPr lang="fr-FR" sz="1600" b="1" dirty="0" err="1">
                <a:solidFill>
                  <a:srgbClr val="000000"/>
                </a:solidFill>
              </a:rPr>
              <a:t>cresol</a:t>
            </a:r>
            <a:r>
              <a:rPr lang="fr-FR" sz="1600" b="1" dirty="0">
                <a:solidFill>
                  <a:srgbClr val="000000"/>
                </a:solidFill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fr-FR" sz="1600" dirty="0" err="1">
                <a:solidFill>
                  <a:srgbClr val="000000"/>
                </a:solidFill>
              </a:rPr>
              <a:t>Parameters</a:t>
            </a:r>
            <a:r>
              <a:rPr lang="fr-FR" sz="1600" dirty="0">
                <a:solidFill>
                  <a:srgbClr val="000000"/>
                </a:solidFill>
              </a:rPr>
              <a:t> </a:t>
            </a:r>
            <a:r>
              <a:rPr lang="fr-FR" sz="1600" dirty="0" err="1">
                <a:solidFill>
                  <a:srgbClr val="000000"/>
                </a:solidFill>
              </a:rPr>
              <a:t>determined</a:t>
            </a:r>
            <a:r>
              <a:rPr lang="fr-FR" sz="1600" dirty="0">
                <a:solidFill>
                  <a:srgbClr val="000000"/>
                </a:solidFill>
              </a:rPr>
              <a:t> up the </a:t>
            </a:r>
            <a:r>
              <a:rPr lang="fr-FR" sz="1600" b="1" dirty="0" err="1">
                <a:solidFill>
                  <a:srgbClr val="000000"/>
                </a:solidFill>
              </a:rPr>
              <a:t>octic</a:t>
            </a:r>
            <a:r>
              <a:rPr lang="fr-FR" sz="1600" dirty="0">
                <a:solidFill>
                  <a:srgbClr val="000000"/>
                </a:solidFill>
              </a:rPr>
              <a:t> </a:t>
            </a:r>
            <a:r>
              <a:rPr lang="fr-FR" sz="1600" dirty="0" err="1">
                <a:solidFill>
                  <a:srgbClr val="000000"/>
                </a:solidFill>
              </a:rPr>
              <a:t>centrifugal</a:t>
            </a:r>
            <a:r>
              <a:rPr lang="fr-FR" sz="1600" dirty="0">
                <a:solidFill>
                  <a:srgbClr val="000000"/>
                </a:solidFill>
              </a:rPr>
              <a:t> </a:t>
            </a:r>
            <a:r>
              <a:rPr lang="fr-FR" sz="1600" dirty="0" err="1">
                <a:solidFill>
                  <a:srgbClr val="000000"/>
                </a:solidFill>
              </a:rPr>
              <a:t>distortion</a:t>
            </a:r>
            <a:endParaRPr lang="fr-FR" sz="1600" dirty="0">
              <a:solidFill>
                <a:srgbClr val="000000"/>
              </a:solidFill>
            </a:endParaRPr>
          </a:p>
          <a:p>
            <a:pPr marL="285750" indent="-285750">
              <a:buFontTx/>
              <a:buChar char="-"/>
            </a:pPr>
            <a:endParaRPr lang="fr-FR" sz="1600" b="1" dirty="0">
              <a:solidFill>
                <a:srgbClr val="000000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1600" dirty="0" err="1">
                <a:solidFill>
                  <a:srgbClr val="2C9993"/>
                </a:solidFill>
              </a:rPr>
              <a:t>Switching</a:t>
            </a:r>
            <a:r>
              <a:rPr lang="fr-FR" sz="1600" dirty="0">
                <a:solidFill>
                  <a:srgbClr val="2C9993"/>
                </a:solidFill>
              </a:rPr>
              <a:t> to </a:t>
            </a:r>
            <a:r>
              <a:rPr lang="fr-FR" sz="1600" b="1" dirty="0">
                <a:solidFill>
                  <a:srgbClr val="2C9993"/>
                </a:solidFill>
              </a:rPr>
              <a:t>XIAM </a:t>
            </a:r>
            <a:r>
              <a:rPr lang="fr-FR" sz="1600" dirty="0">
                <a:solidFill>
                  <a:srgbClr val="2C9993"/>
                </a:solidFill>
              </a:rPr>
              <a:t>to finish up the </a:t>
            </a:r>
            <a:r>
              <a:rPr lang="fr-FR" sz="1600" dirty="0" err="1">
                <a:solidFill>
                  <a:srgbClr val="2C9993"/>
                </a:solidFill>
              </a:rPr>
              <a:t>analysis</a:t>
            </a:r>
            <a:endParaRPr lang="fr-FR" sz="1600" dirty="0">
              <a:solidFill>
                <a:srgbClr val="2C9993"/>
              </a:solidFill>
            </a:endParaRPr>
          </a:p>
          <a:p>
            <a:pPr marL="285750" indent="-285750">
              <a:buFontTx/>
              <a:buChar char="-"/>
            </a:pPr>
            <a:endParaRPr lang="fr-FR" sz="1600" b="1" dirty="0">
              <a:solidFill>
                <a:srgbClr val="000000"/>
              </a:solidFill>
            </a:endParaRPr>
          </a:p>
          <a:p>
            <a:endParaRPr lang="fr-FR" sz="1600" b="1" dirty="0">
              <a:solidFill>
                <a:srgbClr val="000000"/>
              </a:solidFill>
            </a:endParaRP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C7C22E8F-85A6-455C-9FED-261EF0963FCF}"/>
              </a:ext>
            </a:extLst>
          </p:cNvPr>
          <p:cNvGrpSpPr/>
          <p:nvPr/>
        </p:nvGrpSpPr>
        <p:grpSpPr>
          <a:xfrm>
            <a:off x="2567581" y="558034"/>
            <a:ext cx="6177640" cy="808060"/>
            <a:chOff x="2501900" y="640330"/>
            <a:chExt cx="6190340" cy="808060"/>
          </a:xfrm>
          <a:effectLst>
            <a:outerShdw blurRad="101600" algn="ctr" rotWithShape="0">
              <a:srgbClr val="7D7D7D">
                <a:alpha val="44000"/>
              </a:srgbClr>
            </a:outerShdw>
          </a:effectLst>
        </p:grpSpPr>
        <p:grpSp>
          <p:nvGrpSpPr>
            <p:cNvPr id="5" name="Group 26">
              <a:extLst>
                <a:ext uri="{FF2B5EF4-FFF2-40B4-BE49-F238E27FC236}">
                  <a16:creationId xmlns:a16="http://schemas.microsoft.com/office/drawing/2014/main" id="{822FB63F-D9F5-4107-9D9A-1004027953C5}"/>
                </a:ext>
              </a:extLst>
            </p:cNvPr>
            <p:cNvGrpSpPr/>
            <p:nvPr/>
          </p:nvGrpSpPr>
          <p:grpSpPr>
            <a:xfrm flipH="1">
              <a:off x="8194797" y="736622"/>
              <a:ext cx="497443" cy="711768"/>
              <a:chOff x="-1" y="687805"/>
              <a:chExt cx="579644" cy="1612996"/>
            </a:xfrm>
          </p:grpSpPr>
          <p:sp>
            <p:nvSpPr>
              <p:cNvPr id="7" name="Freeform 40">
                <a:extLst>
                  <a:ext uri="{FF2B5EF4-FFF2-40B4-BE49-F238E27FC236}">
                    <a16:creationId xmlns:a16="http://schemas.microsoft.com/office/drawing/2014/main" id="{08052F8A-78FA-4A0C-9CD7-4413084986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282" y="1124405"/>
                <a:ext cx="413361" cy="1176396"/>
              </a:xfrm>
              <a:custGeom>
                <a:avLst/>
                <a:gdLst>
                  <a:gd name="T0" fmla="*/ 1414 w 1414"/>
                  <a:gd name="T1" fmla="*/ 901 h 1164"/>
                  <a:gd name="T2" fmla="*/ 0 w 1414"/>
                  <a:gd name="T3" fmla="*/ 1164 h 1164"/>
                  <a:gd name="T4" fmla="*/ 0 w 1414"/>
                  <a:gd name="T5" fmla="*/ 0 h 1164"/>
                  <a:gd name="T6" fmla="*/ 1414 w 1414"/>
                  <a:gd name="T7" fmla="*/ 351 h 1164"/>
                  <a:gd name="T8" fmla="*/ 1414 w 1414"/>
                  <a:gd name="T9" fmla="*/ 901 h 1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4" h="1164">
                    <a:moveTo>
                      <a:pt x="1414" y="901"/>
                    </a:moveTo>
                    <a:lnTo>
                      <a:pt x="0" y="1164"/>
                    </a:lnTo>
                    <a:lnTo>
                      <a:pt x="0" y="0"/>
                    </a:lnTo>
                    <a:lnTo>
                      <a:pt x="1414" y="351"/>
                    </a:lnTo>
                    <a:lnTo>
                      <a:pt x="1414" y="901"/>
                    </a:lnTo>
                    <a:close/>
                  </a:path>
                </a:pathLst>
              </a:custGeom>
              <a:solidFill>
                <a:srgbClr val="7D7D7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" name="Freeform 41">
                <a:extLst>
                  <a:ext uri="{FF2B5EF4-FFF2-40B4-BE49-F238E27FC236}">
                    <a16:creationId xmlns:a16="http://schemas.microsoft.com/office/drawing/2014/main" id="{65CADC02-459D-429F-913C-0AF78D861E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" y="687805"/>
                <a:ext cx="579644" cy="1341739"/>
              </a:xfrm>
              <a:custGeom>
                <a:avLst/>
                <a:gdLst>
                  <a:gd name="T0" fmla="*/ 1981 w 1981"/>
                  <a:gd name="T1" fmla="*/ 1303 h 1303"/>
                  <a:gd name="T2" fmla="*/ 0 w 1981"/>
                  <a:gd name="T3" fmla="*/ 1125 h 1303"/>
                  <a:gd name="T4" fmla="*/ 0 w 1981"/>
                  <a:gd name="T5" fmla="*/ 0 h 1303"/>
                  <a:gd name="T6" fmla="*/ 1981 w 1981"/>
                  <a:gd name="T7" fmla="*/ 89 h 1303"/>
                  <a:gd name="T8" fmla="*/ 1981 w 1981"/>
                  <a:gd name="T9" fmla="*/ 1303 h 1303"/>
                  <a:gd name="connsiteX0" fmla="*/ 10000 w 10000"/>
                  <a:gd name="connsiteY0" fmla="*/ 10181 h 10181"/>
                  <a:gd name="connsiteX1" fmla="*/ 0 w 10000"/>
                  <a:gd name="connsiteY1" fmla="*/ 8634 h 10181"/>
                  <a:gd name="connsiteX2" fmla="*/ 0 w 10000"/>
                  <a:gd name="connsiteY2" fmla="*/ 0 h 10181"/>
                  <a:gd name="connsiteX3" fmla="*/ 10000 w 10000"/>
                  <a:gd name="connsiteY3" fmla="*/ 683 h 10181"/>
                  <a:gd name="connsiteX4" fmla="*/ 10000 w 10000"/>
                  <a:gd name="connsiteY4" fmla="*/ 10181 h 10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181">
                    <a:moveTo>
                      <a:pt x="10000" y="10181"/>
                    </a:moveTo>
                    <a:lnTo>
                      <a:pt x="0" y="8634"/>
                    </a:lnTo>
                    <a:lnTo>
                      <a:pt x="0" y="0"/>
                    </a:lnTo>
                    <a:lnTo>
                      <a:pt x="10000" y="683"/>
                    </a:lnTo>
                    <a:lnTo>
                      <a:pt x="10000" y="10181"/>
                    </a:ln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7D2D682-1AEA-4011-8748-7D0B04F4EEC0}"/>
                </a:ext>
              </a:extLst>
            </p:cNvPr>
            <p:cNvSpPr/>
            <p:nvPr/>
          </p:nvSpPr>
          <p:spPr>
            <a:xfrm>
              <a:off x="2501900" y="640330"/>
              <a:ext cx="6190340" cy="603348"/>
            </a:xfrm>
            <a:prstGeom prst="rect">
              <a:avLst/>
            </a:prstGeom>
            <a:solidFill>
              <a:srgbClr val="7D7D7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9" name="ZoneTexte 8">
            <a:extLst>
              <a:ext uri="{FF2B5EF4-FFF2-40B4-BE49-F238E27FC236}">
                <a16:creationId xmlns:a16="http://schemas.microsoft.com/office/drawing/2014/main" id="{3ED6C09B-30BF-464B-A461-89D163C18EC0}"/>
              </a:ext>
            </a:extLst>
          </p:cNvPr>
          <p:cNvSpPr txBox="1"/>
          <p:nvPr/>
        </p:nvSpPr>
        <p:spPr>
          <a:xfrm>
            <a:off x="1839468" y="602760"/>
            <a:ext cx="5541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+mj-lt"/>
              </a:rPr>
              <a:t>Conclusion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F764D0D-A568-4695-8BEC-CC967CBE9247}"/>
              </a:ext>
            </a:extLst>
          </p:cNvPr>
          <p:cNvSpPr txBox="1"/>
          <p:nvPr/>
        </p:nvSpPr>
        <p:spPr>
          <a:xfrm>
            <a:off x="3549702" y="312401"/>
            <a:ext cx="5195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00" dirty="0">
                <a:latin typeface="Calibri" panose="020F0502020204030204" pitchFamily="34" charset="0"/>
                <a:cs typeface="Calibri" panose="020F0502020204030204" pitchFamily="34" charset="0"/>
              </a:rPr>
              <a:t>Crésol – Journées de Spectroscopie Moléculaire – Grenoble – 10-12 mars 2024</a:t>
            </a:r>
          </a:p>
          <a:p>
            <a:pPr algn="r"/>
            <a:endParaRPr lang="fr-FR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7E7DECD-37DB-44FE-B1A3-0CA20650CEC4}"/>
              </a:ext>
            </a:extLst>
          </p:cNvPr>
          <p:cNvSpPr txBox="1"/>
          <p:nvPr/>
        </p:nvSpPr>
        <p:spPr>
          <a:xfrm>
            <a:off x="201168" y="6126480"/>
            <a:ext cx="6986016" cy="5303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42538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1B7EC2C-09AE-4297-89CA-E4DF720C2D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sz="1800" b="1" dirty="0" err="1">
                <a:solidFill>
                  <a:srgbClr val="217296"/>
                </a:solidFill>
              </a:rPr>
              <a:t>Monohydrated</a:t>
            </a:r>
            <a:r>
              <a:rPr lang="fr-FR" sz="1800" b="1" dirty="0">
                <a:solidFill>
                  <a:srgbClr val="217296"/>
                </a:solidFill>
              </a:rPr>
              <a:t> ortho-</a:t>
            </a:r>
            <a:r>
              <a:rPr lang="fr-FR" sz="1800" b="1" dirty="0" err="1">
                <a:solidFill>
                  <a:srgbClr val="217296"/>
                </a:solidFill>
              </a:rPr>
              <a:t>cresol</a:t>
            </a:r>
            <a:r>
              <a:rPr lang="fr-FR" sz="1800" b="1" dirty="0">
                <a:solidFill>
                  <a:srgbClr val="217296"/>
                </a:solidFill>
              </a:rPr>
              <a:t> :</a:t>
            </a:r>
          </a:p>
          <a:p>
            <a:endParaRPr lang="fr-FR" sz="1800" b="1" dirty="0">
              <a:solidFill>
                <a:srgbClr val="217296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1600" dirty="0" err="1">
                <a:solidFill>
                  <a:srgbClr val="000000"/>
                </a:solidFill>
              </a:rPr>
              <a:t>Measurements</a:t>
            </a:r>
            <a:r>
              <a:rPr lang="fr-FR" sz="1600" dirty="0">
                <a:solidFill>
                  <a:srgbClr val="000000"/>
                </a:solidFill>
              </a:rPr>
              <a:t> </a:t>
            </a:r>
            <a:r>
              <a:rPr lang="fr-FR" sz="1600" dirty="0" err="1">
                <a:solidFill>
                  <a:srgbClr val="000000"/>
                </a:solidFill>
              </a:rPr>
              <a:t>from</a:t>
            </a:r>
            <a:r>
              <a:rPr lang="fr-FR" sz="1600" dirty="0">
                <a:solidFill>
                  <a:srgbClr val="000000"/>
                </a:solidFill>
              </a:rPr>
              <a:t> </a:t>
            </a:r>
            <a:r>
              <a:rPr lang="fr-FR" sz="1600" b="1" dirty="0">
                <a:solidFill>
                  <a:srgbClr val="000000"/>
                </a:solidFill>
              </a:rPr>
              <a:t>6</a:t>
            </a:r>
            <a:r>
              <a:rPr lang="fr-FR" sz="1600" dirty="0">
                <a:solidFill>
                  <a:srgbClr val="000000"/>
                </a:solidFill>
              </a:rPr>
              <a:t> to </a:t>
            </a:r>
            <a:r>
              <a:rPr lang="fr-FR" sz="1600" b="1" dirty="0">
                <a:solidFill>
                  <a:srgbClr val="000000"/>
                </a:solidFill>
              </a:rPr>
              <a:t>14 GHz</a:t>
            </a:r>
          </a:p>
          <a:p>
            <a:pPr marL="285750" indent="-285750">
              <a:buFontTx/>
              <a:buChar char="-"/>
            </a:pPr>
            <a:r>
              <a:rPr lang="fr-FR" sz="1600" b="1" dirty="0">
                <a:solidFill>
                  <a:srgbClr val="000000"/>
                </a:solidFill>
              </a:rPr>
              <a:t>26</a:t>
            </a:r>
            <a:r>
              <a:rPr lang="fr-FR" sz="1600" dirty="0">
                <a:solidFill>
                  <a:srgbClr val="000000"/>
                </a:solidFill>
              </a:rPr>
              <a:t> transitions </a:t>
            </a:r>
            <a:r>
              <a:rPr lang="fr-FR" sz="1600" dirty="0" err="1">
                <a:solidFill>
                  <a:srgbClr val="000000"/>
                </a:solidFill>
              </a:rPr>
              <a:t>assigned</a:t>
            </a:r>
            <a:endParaRPr lang="fr-FR" sz="1600" dirty="0">
              <a:solidFill>
                <a:srgbClr val="000000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1600" b="1" dirty="0">
                <a:solidFill>
                  <a:srgbClr val="000000"/>
                </a:solidFill>
              </a:rPr>
              <a:t>A</a:t>
            </a:r>
            <a:r>
              <a:rPr lang="fr-FR" sz="1600" dirty="0">
                <a:solidFill>
                  <a:srgbClr val="000000"/>
                </a:solidFill>
              </a:rPr>
              <a:t>, </a:t>
            </a:r>
            <a:r>
              <a:rPr lang="fr-FR" sz="1600" b="1" dirty="0">
                <a:solidFill>
                  <a:srgbClr val="000000"/>
                </a:solidFill>
              </a:rPr>
              <a:t>B </a:t>
            </a:r>
            <a:r>
              <a:rPr lang="fr-FR" sz="1600" dirty="0">
                <a:solidFill>
                  <a:srgbClr val="000000"/>
                </a:solidFill>
              </a:rPr>
              <a:t>and</a:t>
            </a:r>
            <a:r>
              <a:rPr lang="fr-FR" sz="1600" b="1" dirty="0">
                <a:solidFill>
                  <a:srgbClr val="000000"/>
                </a:solidFill>
              </a:rPr>
              <a:t> C </a:t>
            </a:r>
            <a:r>
              <a:rPr lang="fr-FR" sz="1600" dirty="0">
                <a:solidFill>
                  <a:srgbClr val="000000"/>
                </a:solidFill>
              </a:rPr>
              <a:t>constants </a:t>
            </a:r>
            <a:r>
              <a:rPr lang="fr-FR" sz="1600" dirty="0" err="1">
                <a:solidFill>
                  <a:srgbClr val="000000"/>
                </a:solidFill>
              </a:rPr>
              <a:t>determined</a:t>
            </a:r>
            <a:endParaRPr lang="fr-FR" sz="1600" dirty="0">
              <a:solidFill>
                <a:srgbClr val="000000"/>
              </a:solidFill>
            </a:endParaRPr>
          </a:p>
          <a:p>
            <a:endParaRPr lang="fr-FR" sz="1600" dirty="0">
              <a:solidFill>
                <a:srgbClr val="000000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1600" dirty="0" err="1">
                <a:solidFill>
                  <a:srgbClr val="2C9993"/>
                </a:solidFill>
              </a:rPr>
              <a:t>Pursue</a:t>
            </a:r>
            <a:r>
              <a:rPr lang="fr-FR" sz="1600" dirty="0">
                <a:solidFill>
                  <a:srgbClr val="2C9993"/>
                </a:solidFill>
              </a:rPr>
              <a:t> </a:t>
            </a:r>
            <a:r>
              <a:rPr lang="fr-FR" sz="1600" dirty="0" err="1">
                <a:solidFill>
                  <a:srgbClr val="2C9993"/>
                </a:solidFill>
              </a:rPr>
              <a:t>measurements</a:t>
            </a:r>
            <a:endParaRPr lang="fr-FR" sz="1600" dirty="0">
              <a:solidFill>
                <a:srgbClr val="2C9993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1600" dirty="0" err="1">
                <a:solidFill>
                  <a:srgbClr val="2C9993"/>
                </a:solidFill>
              </a:rPr>
              <a:t>Determine</a:t>
            </a:r>
            <a:r>
              <a:rPr lang="fr-FR" sz="1600" dirty="0">
                <a:solidFill>
                  <a:srgbClr val="2C9993"/>
                </a:solidFill>
              </a:rPr>
              <a:t> the </a:t>
            </a:r>
            <a:r>
              <a:rPr lang="fr-FR" sz="1600" b="1" dirty="0" err="1">
                <a:solidFill>
                  <a:srgbClr val="2C9993"/>
                </a:solidFill>
              </a:rPr>
              <a:t>centrifugal</a:t>
            </a:r>
            <a:r>
              <a:rPr lang="fr-FR" sz="1600" b="1" dirty="0">
                <a:solidFill>
                  <a:srgbClr val="2C9993"/>
                </a:solidFill>
              </a:rPr>
              <a:t> </a:t>
            </a:r>
            <a:r>
              <a:rPr lang="fr-FR" sz="1600" b="1" dirty="0" err="1">
                <a:solidFill>
                  <a:srgbClr val="2C9993"/>
                </a:solidFill>
              </a:rPr>
              <a:t>distortion</a:t>
            </a:r>
            <a:r>
              <a:rPr lang="fr-FR" sz="1600" b="1" dirty="0">
                <a:solidFill>
                  <a:srgbClr val="2C9993"/>
                </a:solidFill>
              </a:rPr>
              <a:t> </a:t>
            </a:r>
            <a:r>
              <a:rPr lang="fr-FR" sz="1600" b="1" dirty="0" err="1">
                <a:solidFill>
                  <a:srgbClr val="2C9993"/>
                </a:solidFill>
              </a:rPr>
              <a:t>terms</a:t>
            </a:r>
            <a:endParaRPr lang="fr-FR" sz="1600" b="1" dirty="0">
              <a:solidFill>
                <a:srgbClr val="2C9993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1600" dirty="0" err="1">
                <a:solidFill>
                  <a:srgbClr val="2C9993"/>
                </a:solidFill>
              </a:rPr>
              <a:t>Switching</a:t>
            </a:r>
            <a:r>
              <a:rPr lang="fr-FR" sz="1600" dirty="0">
                <a:solidFill>
                  <a:srgbClr val="2C9993"/>
                </a:solidFill>
              </a:rPr>
              <a:t> to</a:t>
            </a:r>
            <a:r>
              <a:rPr lang="fr-FR" sz="1600" b="1" dirty="0">
                <a:solidFill>
                  <a:srgbClr val="2C9993"/>
                </a:solidFill>
              </a:rPr>
              <a:t> XIAM </a:t>
            </a:r>
            <a:r>
              <a:rPr lang="fr-FR" sz="1600" dirty="0">
                <a:solidFill>
                  <a:srgbClr val="2C9993"/>
                </a:solidFill>
              </a:rPr>
              <a:t>to continue the </a:t>
            </a:r>
            <a:r>
              <a:rPr lang="fr-FR" sz="1600" dirty="0" err="1">
                <a:solidFill>
                  <a:srgbClr val="2C9993"/>
                </a:solidFill>
              </a:rPr>
              <a:t>analysis</a:t>
            </a:r>
            <a:endParaRPr lang="fr-FR" sz="1600" dirty="0">
              <a:solidFill>
                <a:srgbClr val="2C9993"/>
              </a:solidFill>
            </a:endParaRPr>
          </a:p>
          <a:p>
            <a:pPr marL="285750" indent="-285750">
              <a:buFontTx/>
              <a:buChar char="-"/>
            </a:pPr>
            <a:endParaRPr lang="fr-FR" sz="1600" dirty="0">
              <a:solidFill>
                <a:srgbClr val="2C9993"/>
              </a:solidFill>
            </a:endParaRPr>
          </a:p>
          <a:p>
            <a:endParaRPr lang="fr-FR" sz="1800" b="1" dirty="0">
              <a:solidFill>
                <a:srgbClr val="217296"/>
              </a:solidFill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D0754A7-0A57-4413-9BCC-F3586F7C8E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sz="1800" b="1" dirty="0">
                <a:solidFill>
                  <a:srgbClr val="217296"/>
                </a:solidFill>
              </a:rPr>
              <a:t>Ortho-</a:t>
            </a:r>
            <a:r>
              <a:rPr lang="fr-FR" sz="1800" b="1" dirty="0" err="1">
                <a:solidFill>
                  <a:srgbClr val="217296"/>
                </a:solidFill>
              </a:rPr>
              <a:t>cresol</a:t>
            </a:r>
            <a:r>
              <a:rPr lang="fr-FR" sz="1800" b="1" dirty="0">
                <a:solidFill>
                  <a:srgbClr val="217296"/>
                </a:solidFill>
              </a:rPr>
              <a:t>:</a:t>
            </a:r>
          </a:p>
          <a:p>
            <a:endParaRPr lang="fr-FR" sz="1800" b="1" dirty="0">
              <a:solidFill>
                <a:srgbClr val="217296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1600" dirty="0" err="1">
                <a:solidFill>
                  <a:srgbClr val="000000"/>
                </a:solidFill>
              </a:rPr>
              <a:t>Measurements</a:t>
            </a:r>
            <a:r>
              <a:rPr lang="fr-FR" sz="1600" dirty="0">
                <a:solidFill>
                  <a:srgbClr val="000000"/>
                </a:solidFill>
              </a:rPr>
              <a:t> </a:t>
            </a:r>
            <a:r>
              <a:rPr lang="fr-FR" sz="1600" dirty="0" err="1">
                <a:solidFill>
                  <a:srgbClr val="000000"/>
                </a:solidFill>
              </a:rPr>
              <a:t>from</a:t>
            </a:r>
            <a:r>
              <a:rPr lang="fr-FR" sz="1600" dirty="0">
                <a:solidFill>
                  <a:srgbClr val="000000"/>
                </a:solidFill>
              </a:rPr>
              <a:t> </a:t>
            </a:r>
            <a:r>
              <a:rPr lang="fr-FR" sz="1600" b="1" dirty="0">
                <a:solidFill>
                  <a:srgbClr val="000000"/>
                </a:solidFill>
              </a:rPr>
              <a:t>150</a:t>
            </a:r>
            <a:r>
              <a:rPr lang="fr-FR" sz="1600" dirty="0">
                <a:solidFill>
                  <a:srgbClr val="000000"/>
                </a:solidFill>
              </a:rPr>
              <a:t> to </a:t>
            </a:r>
            <a:r>
              <a:rPr lang="fr-FR" sz="1600" b="1" dirty="0">
                <a:solidFill>
                  <a:srgbClr val="000000"/>
                </a:solidFill>
              </a:rPr>
              <a:t>377 GHz</a:t>
            </a:r>
          </a:p>
          <a:p>
            <a:pPr marL="285750" indent="-285750">
              <a:buFontTx/>
              <a:buChar char="-"/>
            </a:pPr>
            <a:r>
              <a:rPr lang="fr-FR" sz="1600" b="1" dirty="0">
                <a:solidFill>
                  <a:srgbClr val="000000"/>
                </a:solidFill>
              </a:rPr>
              <a:t>3484</a:t>
            </a:r>
            <a:r>
              <a:rPr lang="fr-FR" sz="1600" dirty="0">
                <a:solidFill>
                  <a:srgbClr val="000000"/>
                </a:solidFill>
              </a:rPr>
              <a:t> </a:t>
            </a:r>
            <a:r>
              <a:rPr lang="fr-FR" sz="1600" dirty="0" err="1">
                <a:solidFill>
                  <a:srgbClr val="000000"/>
                </a:solidFill>
              </a:rPr>
              <a:t>transtions</a:t>
            </a:r>
            <a:r>
              <a:rPr lang="fr-FR" sz="1600" dirty="0">
                <a:solidFill>
                  <a:srgbClr val="000000"/>
                </a:solidFill>
              </a:rPr>
              <a:t> </a:t>
            </a:r>
            <a:r>
              <a:rPr lang="fr-FR" sz="1600" dirty="0" err="1">
                <a:solidFill>
                  <a:srgbClr val="000000"/>
                </a:solidFill>
              </a:rPr>
              <a:t>assigned</a:t>
            </a:r>
            <a:r>
              <a:rPr lang="fr-FR" sz="1600" dirty="0">
                <a:solidFill>
                  <a:srgbClr val="000000"/>
                </a:solidFill>
              </a:rPr>
              <a:t> for the </a:t>
            </a:r>
            <a:r>
              <a:rPr lang="fr-FR" sz="1600" b="1" dirty="0" err="1">
                <a:solidFill>
                  <a:srgbClr val="000000"/>
                </a:solidFill>
              </a:rPr>
              <a:t>syn</a:t>
            </a:r>
            <a:r>
              <a:rPr lang="fr-FR" sz="1600" b="1" dirty="0">
                <a:solidFill>
                  <a:srgbClr val="000000"/>
                </a:solidFill>
              </a:rPr>
              <a:t>-o-</a:t>
            </a:r>
            <a:r>
              <a:rPr lang="fr-FR" sz="1600" b="1" dirty="0" err="1">
                <a:solidFill>
                  <a:srgbClr val="000000"/>
                </a:solidFill>
              </a:rPr>
              <a:t>cresol</a:t>
            </a:r>
            <a:endParaRPr lang="fr-FR" sz="1600" b="1" dirty="0">
              <a:solidFill>
                <a:srgbClr val="000000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1600" b="1" dirty="0">
                <a:solidFill>
                  <a:srgbClr val="000000"/>
                </a:solidFill>
              </a:rPr>
              <a:t>1163</a:t>
            </a:r>
            <a:r>
              <a:rPr lang="fr-FR" sz="1600" dirty="0">
                <a:solidFill>
                  <a:srgbClr val="000000"/>
                </a:solidFill>
              </a:rPr>
              <a:t> transitions </a:t>
            </a:r>
            <a:r>
              <a:rPr lang="fr-FR" sz="1600" dirty="0" err="1">
                <a:solidFill>
                  <a:srgbClr val="000000"/>
                </a:solidFill>
              </a:rPr>
              <a:t>assigned</a:t>
            </a:r>
            <a:r>
              <a:rPr lang="fr-FR" sz="1600" dirty="0">
                <a:solidFill>
                  <a:srgbClr val="000000"/>
                </a:solidFill>
              </a:rPr>
              <a:t> for the</a:t>
            </a:r>
            <a:r>
              <a:rPr lang="fr-FR" sz="1600" b="1" dirty="0">
                <a:solidFill>
                  <a:srgbClr val="000000"/>
                </a:solidFill>
              </a:rPr>
              <a:t> anti-o-</a:t>
            </a:r>
            <a:r>
              <a:rPr lang="fr-FR" sz="1600" b="1" dirty="0" err="1">
                <a:solidFill>
                  <a:srgbClr val="000000"/>
                </a:solidFill>
              </a:rPr>
              <a:t>cresol</a:t>
            </a:r>
            <a:r>
              <a:rPr lang="fr-FR" sz="1600" b="1" dirty="0">
                <a:solidFill>
                  <a:srgbClr val="000000"/>
                </a:solidFill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fr-FR" sz="1600" dirty="0" err="1">
                <a:solidFill>
                  <a:srgbClr val="000000"/>
                </a:solidFill>
              </a:rPr>
              <a:t>Parameters</a:t>
            </a:r>
            <a:r>
              <a:rPr lang="fr-FR" sz="1600" dirty="0">
                <a:solidFill>
                  <a:srgbClr val="000000"/>
                </a:solidFill>
              </a:rPr>
              <a:t> </a:t>
            </a:r>
            <a:r>
              <a:rPr lang="fr-FR" sz="1600" dirty="0" err="1">
                <a:solidFill>
                  <a:srgbClr val="000000"/>
                </a:solidFill>
              </a:rPr>
              <a:t>determined</a:t>
            </a:r>
            <a:r>
              <a:rPr lang="fr-FR" sz="1600" dirty="0">
                <a:solidFill>
                  <a:srgbClr val="000000"/>
                </a:solidFill>
              </a:rPr>
              <a:t> up the </a:t>
            </a:r>
            <a:r>
              <a:rPr lang="fr-FR" sz="1600" b="1" dirty="0" err="1">
                <a:solidFill>
                  <a:srgbClr val="000000"/>
                </a:solidFill>
              </a:rPr>
              <a:t>octic</a:t>
            </a:r>
            <a:r>
              <a:rPr lang="fr-FR" sz="1600" dirty="0">
                <a:solidFill>
                  <a:srgbClr val="000000"/>
                </a:solidFill>
              </a:rPr>
              <a:t> </a:t>
            </a:r>
            <a:r>
              <a:rPr lang="fr-FR" sz="1600" dirty="0" err="1">
                <a:solidFill>
                  <a:srgbClr val="000000"/>
                </a:solidFill>
              </a:rPr>
              <a:t>centrifugal</a:t>
            </a:r>
            <a:r>
              <a:rPr lang="fr-FR" sz="1600" dirty="0">
                <a:solidFill>
                  <a:srgbClr val="000000"/>
                </a:solidFill>
              </a:rPr>
              <a:t> </a:t>
            </a:r>
            <a:r>
              <a:rPr lang="fr-FR" sz="1600" dirty="0" err="1">
                <a:solidFill>
                  <a:srgbClr val="000000"/>
                </a:solidFill>
              </a:rPr>
              <a:t>distortion</a:t>
            </a:r>
            <a:endParaRPr lang="fr-FR" sz="1600" dirty="0">
              <a:solidFill>
                <a:srgbClr val="000000"/>
              </a:solidFill>
            </a:endParaRPr>
          </a:p>
          <a:p>
            <a:pPr marL="285750" indent="-285750">
              <a:buFontTx/>
              <a:buChar char="-"/>
            </a:pPr>
            <a:endParaRPr lang="fr-FR" sz="1600" b="1" dirty="0">
              <a:solidFill>
                <a:srgbClr val="000000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1600" dirty="0" err="1">
                <a:solidFill>
                  <a:srgbClr val="2C9993"/>
                </a:solidFill>
              </a:rPr>
              <a:t>Switching</a:t>
            </a:r>
            <a:r>
              <a:rPr lang="fr-FR" sz="1600" dirty="0">
                <a:solidFill>
                  <a:srgbClr val="2C9993"/>
                </a:solidFill>
              </a:rPr>
              <a:t> to </a:t>
            </a:r>
            <a:r>
              <a:rPr lang="fr-FR" sz="1600" b="1" dirty="0">
                <a:solidFill>
                  <a:srgbClr val="2C9993"/>
                </a:solidFill>
              </a:rPr>
              <a:t>XIAM </a:t>
            </a:r>
            <a:r>
              <a:rPr lang="fr-FR" sz="1600" dirty="0">
                <a:solidFill>
                  <a:srgbClr val="2C9993"/>
                </a:solidFill>
              </a:rPr>
              <a:t>to finish up the </a:t>
            </a:r>
            <a:r>
              <a:rPr lang="fr-FR" sz="1600" dirty="0" err="1">
                <a:solidFill>
                  <a:srgbClr val="2C9993"/>
                </a:solidFill>
              </a:rPr>
              <a:t>analysis</a:t>
            </a:r>
            <a:endParaRPr lang="fr-FR" sz="1600" dirty="0">
              <a:solidFill>
                <a:srgbClr val="2C9993"/>
              </a:solidFill>
            </a:endParaRPr>
          </a:p>
          <a:p>
            <a:pPr marL="285750" indent="-285750">
              <a:buFontTx/>
              <a:buChar char="-"/>
            </a:pPr>
            <a:endParaRPr lang="fr-FR" sz="1600" b="1" dirty="0">
              <a:solidFill>
                <a:srgbClr val="000000"/>
              </a:solidFill>
            </a:endParaRPr>
          </a:p>
          <a:p>
            <a:endParaRPr lang="fr-FR" sz="1600" b="1" dirty="0">
              <a:solidFill>
                <a:srgbClr val="000000"/>
              </a:solidFill>
            </a:endParaRP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C7C22E8F-85A6-455C-9FED-261EF0963FCF}"/>
              </a:ext>
            </a:extLst>
          </p:cNvPr>
          <p:cNvGrpSpPr/>
          <p:nvPr/>
        </p:nvGrpSpPr>
        <p:grpSpPr>
          <a:xfrm>
            <a:off x="2567581" y="558034"/>
            <a:ext cx="6177640" cy="808060"/>
            <a:chOff x="2501900" y="640330"/>
            <a:chExt cx="6190340" cy="808060"/>
          </a:xfrm>
          <a:effectLst>
            <a:outerShdw blurRad="101600" algn="ctr" rotWithShape="0">
              <a:srgbClr val="7D7D7D">
                <a:alpha val="44000"/>
              </a:srgbClr>
            </a:outerShdw>
          </a:effectLst>
        </p:grpSpPr>
        <p:grpSp>
          <p:nvGrpSpPr>
            <p:cNvPr id="5" name="Group 26">
              <a:extLst>
                <a:ext uri="{FF2B5EF4-FFF2-40B4-BE49-F238E27FC236}">
                  <a16:creationId xmlns:a16="http://schemas.microsoft.com/office/drawing/2014/main" id="{822FB63F-D9F5-4107-9D9A-1004027953C5}"/>
                </a:ext>
              </a:extLst>
            </p:cNvPr>
            <p:cNvGrpSpPr/>
            <p:nvPr/>
          </p:nvGrpSpPr>
          <p:grpSpPr>
            <a:xfrm flipH="1">
              <a:off x="8194797" y="736622"/>
              <a:ext cx="497443" cy="711768"/>
              <a:chOff x="-1" y="687805"/>
              <a:chExt cx="579644" cy="1612996"/>
            </a:xfrm>
          </p:grpSpPr>
          <p:sp>
            <p:nvSpPr>
              <p:cNvPr id="7" name="Freeform 40">
                <a:extLst>
                  <a:ext uri="{FF2B5EF4-FFF2-40B4-BE49-F238E27FC236}">
                    <a16:creationId xmlns:a16="http://schemas.microsoft.com/office/drawing/2014/main" id="{08052F8A-78FA-4A0C-9CD7-4413084986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282" y="1124405"/>
                <a:ext cx="413361" cy="1176396"/>
              </a:xfrm>
              <a:custGeom>
                <a:avLst/>
                <a:gdLst>
                  <a:gd name="T0" fmla="*/ 1414 w 1414"/>
                  <a:gd name="T1" fmla="*/ 901 h 1164"/>
                  <a:gd name="T2" fmla="*/ 0 w 1414"/>
                  <a:gd name="T3" fmla="*/ 1164 h 1164"/>
                  <a:gd name="T4" fmla="*/ 0 w 1414"/>
                  <a:gd name="T5" fmla="*/ 0 h 1164"/>
                  <a:gd name="T6" fmla="*/ 1414 w 1414"/>
                  <a:gd name="T7" fmla="*/ 351 h 1164"/>
                  <a:gd name="T8" fmla="*/ 1414 w 1414"/>
                  <a:gd name="T9" fmla="*/ 901 h 1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4" h="1164">
                    <a:moveTo>
                      <a:pt x="1414" y="901"/>
                    </a:moveTo>
                    <a:lnTo>
                      <a:pt x="0" y="1164"/>
                    </a:lnTo>
                    <a:lnTo>
                      <a:pt x="0" y="0"/>
                    </a:lnTo>
                    <a:lnTo>
                      <a:pt x="1414" y="351"/>
                    </a:lnTo>
                    <a:lnTo>
                      <a:pt x="1414" y="901"/>
                    </a:lnTo>
                    <a:close/>
                  </a:path>
                </a:pathLst>
              </a:custGeom>
              <a:solidFill>
                <a:srgbClr val="7D7D7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" name="Freeform 41">
                <a:extLst>
                  <a:ext uri="{FF2B5EF4-FFF2-40B4-BE49-F238E27FC236}">
                    <a16:creationId xmlns:a16="http://schemas.microsoft.com/office/drawing/2014/main" id="{65CADC02-459D-429F-913C-0AF78D861E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" y="687805"/>
                <a:ext cx="579644" cy="1341739"/>
              </a:xfrm>
              <a:custGeom>
                <a:avLst/>
                <a:gdLst>
                  <a:gd name="T0" fmla="*/ 1981 w 1981"/>
                  <a:gd name="T1" fmla="*/ 1303 h 1303"/>
                  <a:gd name="T2" fmla="*/ 0 w 1981"/>
                  <a:gd name="T3" fmla="*/ 1125 h 1303"/>
                  <a:gd name="T4" fmla="*/ 0 w 1981"/>
                  <a:gd name="T5" fmla="*/ 0 h 1303"/>
                  <a:gd name="T6" fmla="*/ 1981 w 1981"/>
                  <a:gd name="T7" fmla="*/ 89 h 1303"/>
                  <a:gd name="T8" fmla="*/ 1981 w 1981"/>
                  <a:gd name="T9" fmla="*/ 1303 h 1303"/>
                  <a:gd name="connsiteX0" fmla="*/ 10000 w 10000"/>
                  <a:gd name="connsiteY0" fmla="*/ 10181 h 10181"/>
                  <a:gd name="connsiteX1" fmla="*/ 0 w 10000"/>
                  <a:gd name="connsiteY1" fmla="*/ 8634 h 10181"/>
                  <a:gd name="connsiteX2" fmla="*/ 0 w 10000"/>
                  <a:gd name="connsiteY2" fmla="*/ 0 h 10181"/>
                  <a:gd name="connsiteX3" fmla="*/ 10000 w 10000"/>
                  <a:gd name="connsiteY3" fmla="*/ 683 h 10181"/>
                  <a:gd name="connsiteX4" fmla="*/ 10000 w 10000"/>
                  <a:gd name="connsiteY4" fmla="*/ 10181 h 10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181">
                    <a:moveTo>
                      <a:pt x="10000" y="10181"/>
                    </a:moveTo>
                    <a:lnTo>
                      <a:pt x="0" y="8634"/>
                    </a:lnTo>
                    <a:lnTo>
                      <a:pt x="0" y="0"/>
                    </a:lnTo>
                    <a:lnTo>
                      <a:pt x="10000" y="683"/>
                    </a:lnTo>
                    <a:lnTo>
                      <a:pt x="10000" y="10181"/>
                    </a:ln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7D2D682-1AEA-4011-8748-7D0B04F4EEC0}"/>
                </a:ext>
              </a:extLst>
            </p:cNvPr>
            <p:cNvSpPr/>
            <p:nvPr/>
          </p:nvSpPr>
          <p:spPr>
            <a:xfrm>
              <a:off x="2501900" y="640330"/>
              <a:ext cx="6190340" cy="603348"/>
            </a:xfrm>
            <a:prstGeom prst="rect">
              <a:avLst/>
            </a:prstGeom>
            <a:solidFill>
              <a:srgbClr val="7D7D7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9" name="ZoneTexte 8">
            <a:extLst>
              <a:ext uri="{FF2B5EF4-FFF2-40B4-BE49-F238E27FC236}">
                <a16:creationId xmlns:a16="http://schemas.microsoft.com/office/drawing/2014/main" id="{3ED6C09B-30BF-464B-A461-89D163C18EC0}"/>
              </a:ext>
            </a:extLst>
          </p:cNvPr>
          <p:cNvSpPr txBox="1"/>
          <p:nvPr/>
        </p:nvSpPr>
        <p:spPr>
          <a:xfrm>
            <a:off x="1839468" y="602760"/>
            <a:ext cx="5541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+mj-lt"/>
              </a:rPr>
              <a:t>Conclusion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F764D0D-A568-4695-8BEC-CC967CBE9247}"/>
              </a:ext>
            </a:extLst>
          </p:cNvPr>
          <p:cNvSpPr txBox="1"/>
          <p:nvPr/>
        </p:nvSpPr>
        <p:spPr>
          <a:xfrm>
            <a:off x="3549702" y="312401"/>
            <a:ext cx="5195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00" dirty="0">
                <a:latin typeface="Calibri" panose="020F0502020204030204" pitchFamily="34" charset="0"/>
                <a:cs typeface="Calibri" panose="020F0502020204030204" pitchFamily="34" charset="0"/>
              </a:rPr>
              <a:t>Crésol – Journées de Spectroscopie Moléculaire – Grenoble – 10-12 mars 2024</a:t>
            </a:r>
          </a:p>
          <a:p>
            <a:pPr algn="r"/>
            <a:endParaRPr lang="fr-FR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7E7DECD-37DB-44FE-B1A3-0CA20650CEC4}"/>
              </a:ext>
            </a:extLst>
          </p:cNvPr>
          <p:cNvSpPr txBox="1"/>
          <p:nvPr/>
        </p:nvSpPr>
        <p:spPr>
          <a:xfrm>
            <a:off x="201168" y="6126480"/>
            <a:ext cx="6986016" cy="5303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821774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1B7EC2C-09AE-4297-89CA-E4DF720C2D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sz="1800" b="1" dirty="0" err="1">
                <a:solidFill>
                  <a:srgbClr val="217296"/>
                </a:solidFill>
              </a:rPr>
              <a:t>Monohydrated</a:t>
            </a:r>
            <a:r>
              <a:rPr lang="fr-FR" sz="1800" b="1" dirty="0">
                <a:solidFill>
                  <a:srgbClr val="217296"/>
                </a:solidFill>
              </a:rPr>
              <a:t> ortho-</a:t>
            </a:r>
            <a:r>
              <a:rPr lang="fr-FR" sz="1800" b="1" dirty="0" err="1">
                <a:solidFill>
                  <a:srgbClr val="217296"/>
                </a:solidFill>
              </a:rPr>
              <a:t>cresol</a:t>
            </a:r>
            <a:r>
              <a:rPr lang="fr-FR" sz="1800" b="1" dirty="0">
                <a:solidFill>
                  <a:srgbClr val="217296"/>
                </a:solidFill>
              </a:rPr>
              <a:t> :</a:t>
            </a:r>
          </a:p>
          <a:p>
            <a:endParaRPr lang="fr-FR" sz="1800" b="1" dirty="0">
              <a:solidFill>
                <a:srgbClr val="217296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1600" dirty="0" err="1">
                <a:solidFill>
                  <a:srgbClr val="000000"/>
                </a:solidFill>
              </a:rPr>
              <a:t>Measurements</a:t>
            </a:r>
            <a:r>
              <a:rPr lang="fr-FR" sz="1600" dirty="0">
                <a:solidFill>
                  <a:srgbClr val="000000"/>
                </a:solidFill>
              </a:rPr>
              <a:t> </a:t>
            </a:r>
            <a:r>
              <a:rPr lang="fr-FR" sz="1600" dirty="0" err="1">
                <a:solidFill>
                  <a:srgbClr val="000000"/>
                </a:solidFill>
              </a:rPr>
              <a:t>from</a:t>
            </a:r>
            <a:r>
              <a:rPr lang="fr-FR" sz="1600" dirty="0">
                <a:solidFill>
                  <a:srgbClr val="000000"/>
                </a:solidFill>
              </a:rPr>
              <a:t> </a:t>
            </a:r>
            <a:r>
              <a:rPr lang="fr-FR" sz="1600" b="1" dirty="0">
                <a:solidFill>
                  <a:srgbClr val="000000"/>
                </a:solidFill>
              </a:rPr>
              <a:t>6</a:t>
            </a:r>
            <a:r>
              <a:rPr lang="fr-FR" sz="1600" dirty="0">
                <a:solidFill>
                  <a:srgbClr val="000000"/>
                </a:solidFill>
              </a:rPr>
              <a:t> to </a:t>
            </a:r>
            <a:r>
              <a:rPr lang="fr-FR" sz="1600" b="1" dirty="0">
                <a:solidFill>
                  <a:srgbClr val="000000"/>
                </a:solidFill>
              </a:rPr>
              <a:t>14 GHz</a:t>
            </a:r>
          </a:p>
          <a:p>
            <a:pPr marL="285750" indent="-285750">
              <a:buFontTx/>
              <a:buChar char="-"/>
            </a:pPr>
            <a:r>
              <a:rPr lang="fr-FR" sz="1600" b="1" dirty="0">
                <a:solidFill>
                  <a:srgbClr val="000000"/>
                </a:solidFill>
              </a:rPr>
              <a:t>26</a:t>
            </a:r>
            <a:r>
              <a:rPr lang="fr-FR" sz="1600" dirty="0">
                <a:solidFill>
                  <a:srgbClr val="000000"/>
                </a:solidFill>
              </a:rPr>
              <a:t> transitions </a:t>
            </a:r>
            <a:r>
              <a:rPr lang="fr-FR" sz="1600" dirty="0" err="1">
                <a:solidFill>
                  <a:srgbClr val="000000"/>
                </a:solidFill>
              </a:rPr>
              <a:t>assigned</a:t>
            </a:r>
            <a:endParaRPr lang="fr-FR" sz="1600" dirty="0">
              <a:solidFill>
                <a:srgbClr val="000000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1600" b="1" dirty="0">
                <a:solidFill>
                  <a:srgbClr val="000000"/>
                </a:solidFill>
              </a:rPr>
              <a:t>A</a:t>
            </a:r>
            <a:r>
              <a:rPr lang="fr-FR" sz="1600" dirty="0">
                <a:solidFill>
                  <a:srgbClr val="000000"/>
                </a:solidFill>
              </a:rPr>
              <a:t>, </a:t>
            </a:r>
            <a:r>
              <a:rPr lang="fr-FR" sz="1600" b="1" dirty="0">
                <a:solidFill>
                  <a:srgbClr val="000000"/>
                </a:solidFill>
              </a:rPr>
              <a:t>B </a:t>
            </a:r>
            <a:r>
              <a:rPr lang="fr-FR" sz="1600" dirty="0">
                <a:solidFill>
                  <a:srgbClr val="000000"/>
                </a:solidFill>
              </a:rPr>
              <a:t>and</a:t>
            </a:r>
            <a:r>
              <a:rPr lang="fr-FR" sz="1600" b="1" dirty="0">
                <a:solidFill>
                  <a:srgbClr val="000000"/>
                </a:solidFill>
              </a:rPr>
              <a:t> C </a:t>
            </a:r>
            <a:r>
              <a:rPr lang="fr-FR" sz="1600" dirty="0">
                <a:solidFill>
                  <a:srgbClr val="000000"/>
                </a:solidFill>
              </a:rPr>
              <a:t>constants </a:t>
            </a:r>
            <a:r>
              <a:rPr lang="fr-FR" sz="1600" dirty="0" err="1">
                <a:solidFill>
                  <a:srgbClr val="000000"/>
                </a:solidFill>
              </a:rPr>
              <a:t>determined</a:t>
            </a:r>
            <a:endParaRPr lang="fr-FR" sz="1600" dirty="0">
              <a:solidFill>
                <a:srgbClr val="000000"/>
              </a:solidFill>
            </a:endParaRPr>
          </a:p>
          <a:p>
            <a:endParaRPr lang="fr-FR" sz="1600" dirty="0">
              <a:solidFill>
                <a:srgbClr val="000000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1600" dirty="0" err="1">
                <a:solidFill>
                  <a:srgbClr val="2C9993"/>
                </a:solidFill>
              </a:rPr>
              <a:t>Pursue</a:t>
            </a:r>
            <a:r>
              <a:rPr lang="fr-FR" sz="1600" dirty="0">
                <a:solidFill>
                  <a:srgbClr val="2C9993"/>
                </a:solidFill>
              </a:rPr>
              <a:t> </a:t>
            </a:r>
            <a:r>
              <a:rPr lang="fr-FR" sz="1600" dirty="0" err="1">
                <a:solidFill>
                  <a:srgbClr val="2C9993"/>
                </a:solidFill>
              </a:rPr>
              <a:t>measurements</a:t>
            </a:r>
            <a:endParaRPr lang="fr-FR" sz="1600" dirty="0">
              <a:solidFill>
                <a:srgbClr val="2C9993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1600" dirty="0" err="1">
                <a:solidFill>
                  <a:srgbClr val="2C9993"/>
                </a:solidFill>
              </a:rPr>
              <a:t>Determine</a:t>
            </a:r>
            <a:r>
              <a:rPr lang="fr-FR" sz="1600" dirty="0">
                <a:solidFill>
                  <a:srgbClr val="2C9993"/>
                </a:solidFill>
              </a:rPr>
              <a:t> the </a:t>
            </a:r>
            <a:r>
              <a:rPr lang="fr-FR" sz="1600" b="1" dirty="0" err="1">
                <a:solidFill>
                  <a:srgbClr val="2C9993"/>
                </a:solidFill>
              </a:rPr>
              <a:t>centrifugal</a:t>
            </a:r>
            <a:r>
              <a:rPr lang="fr-FR" sz="1600" b="1" dirty="0">
                <a:solidFill>
                  <a:srgbClr val="2C9993"/>
                </a:solidFill>
              </a:rPr>
              <a:t> </a:t>
            </a:r>
            <a:r>
              <a:rPr lang="fr-FR" sz="1600" b="1" dirty="0" err="1">
                <a:solidFill>
                  <a:srgbClr val="2C9993"/>
                </a:solidFill>
              </a:rPr>
              <a:t>distortion</a:t>
            </a:r>
            <a:r>
              <a:rPr lang="fr-FR" sz="1600" b="1" dirty="0">
                <a:solidFill>
                  <a:srgbClr val="2C9993"/>
                </a:solidFill>
              </a:rPr>
              <a:t> </a:t>
            </a:r>
            <a:r>
              <a:rPr lang="fr-FR" sz="1600" b="1" dirty="0" err="1">
                <a:solidFill>
                  <a:srgbClr val="2C9993"/>
                </a:solidFill>
              </a:rPr>
              <a:t>terms</a:t>
            </a:r>
            <a:endParaRPr lang="fr-FR" sz="1600" b="1" dirty="0">
              <a:solidFill>
                <a:srgbClr val="2C9993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1600" dirty="0" err="1">
                <a:solidFill>
                  <a:srgbClr val="2C9993"/>
                </a:solidFill>
              </a:rPr>
              <a:t>Switching</a:t>
            </a:r>
            <a:r>
              <a:rPr lang="fr-FR" sz="1600" dirty="0">
                <a:solidFill>
                  <a:srgbClr val="2C9993"/>
                </a:solidFill>
              </a:rPr>
              <a:t> to</a:t>
            </a:r>
            <a:r>
              <a:rPr lang="fr-FR" sz="1600" b="1" dirty="0">
                <a:solidFill>
                  <a:srgbClr val="2C9993"/>
                </a:solidFill>
              </a:rPr>
              <a:t> XIAM </a:t>
            </a:r>
            <a:r>
              <a:rPr lang="fr-FR" sz="1600" dirty="0">
                <a:solidFill>
                  <a:srgbClr val="2C9993"/>
                </a:solidFill>
              </a:rPr>
              <a:t>to continue the </a:t>
            </a:r>
            <a:r>
              <a:rPr lang="fr-FR" sz="1600" dirty="0" err="1">
                <a:solidFill>
                  <a:srgbClr val="2C9993"/>
                </a:solidFill>
              </a:rPr>
              <a:t>analysis</a:t>
            </a:r>
            <a:endParaRPr lang="fr-FR" sz="1600" dirty="0">
              <a:solidFill>
                <a:srgbClr val="2C9993"/>
              </a:solidFill>
            </a:endParaRPr>
          </a:p>
          <a:p>
            <a:pPr marL="285750" indent="-285750">
              <a:buFontTx/>
              <a:buChar char="-"/>
            </a:pPr>
            <a:endParaRPr lang="fr-FR" sz="1600" dirty="0">
              <a:solidFill>
                <a:srgbClr val="2C9993"/>
              </a:solidFill>
            </a:endParaRPr>
          </a:p>
          <a:p>
            <a:r>
              <a:rPr lang="fr-FR" sz="1800" b="1" dirty="0" err="1">
                <a:solidFill>
                  <a:srgbClr val="217296"/>
                </a:solidFill>
              </a:rPr>
              <a:t>Metha-cresol</a:t>
            </a:r>
            <a:r>
              <a:rPr lang="fr-FR" sz="1800" b="1" dirty="0">
                <a:solidFill>
                  <a:srgbClr val="217296"/>
                </a:solidFill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fr-FR" sz="1600" dirty="0" err="1">
                <a:solidFill>
                  <a:srgbClr val="000000"/>
                </a:solidFill>
              </a:rPr>
              <a:t>Measurements</a:t>
            </a:r>
            <a:r>
              <a:rPr lang="fr-FR" sz="1600" dirty="0">
                <a:solidFill>
                  <a:srgbClr val="000000"/>
                </a:solidFill>
              </a:rPr>
              <a:t> </a:t>
            </a:r>
            <a:r>
              <a:rPr lang="fr-FR" sz="1600" dirty="0" err="1">
                <a:solidFill>
                  <a:srgbClr val="000000"/>
                </a:solidFill>
              </a:rPr>
              <a:t>from</a:t>
            </a:r>
            <a:r>
              <a:rPr lang="fr-FR" sz="1600" dirty="0">
                <a:solidFill>
                  <a:srgbClr val="000000"/>
                </a:solidFill>
              </a:rPr>
              <a:t> </a:t>
            </a:r>
            <a:r>
              <a:rPr lang="fr-FR" sz="1600" b="1" dirty="0">
                <a:solidFill>
                  <a:srgbClr val="000000"/>
                </a:solidFill>
              </a:rPr>
              <a:t>150</a:t>
            </a:r>
            <a:r>
              <a:rPr lang="fr-FR" sz="1600" dirty="0">
                <a:solidFill>
                  <a:srgbClr val="000000"/>
                </a:solidFill>
              </a:rPr>
              <a:t> to </a:t>
            </a:r>
            <a:r>
              <a:rPr lang="fr-FR" sz="1600" b="1" dirty="0">
                <a:solidFill>
                  <a:srgbClr val="000000"/>
                </a:solidFill>
              </a:rPr>
              <a:t>377 GHz</a:t>
            </a:r>
          </a:p>
          <a:p>
            <a:pPr marL="285750" indent="-285750">
              <a:buFontTx/>
              <a:buChar char="-"/>
            </a:pPr>
            <a:r>
              <a:rPr lang="fr-FR" sz="1600" b="1" dirty="0" err="1">
                <a:solidFill>
                  <a:srgbClr val="2C9993"/>
                </a:solidFill>
              </a:rPr>
              <a:t>Analyzed</a:t>
            </a:r>
            <a:r>
              <a:rPr lang="fr-FR" sz="1600" b="1" dirty="0">
                <a:solidFill>
                  <a:srgbClr val="2C9993"/>
                </a:solidFill>
              </a:rPr>
              <a:t> the </a:t>
            </a:r>
            <a:r>
              <a:rPr lang="fr-FR" sz="1600" b="1" dirty="0" err="1">
                <a:solidFill>
                  <a:srgbClr val="2C9993"/>
                </a:solidFill>
              </a:rPr>
              <a:t>spectra</a:t>
            </a:r>
            <a:endParaRPr lang="fr-FR" sz="1600" b="1" dirty="0">
              <a:solidFill>
                <a:srgbClr val="2C9993"/>
              </a:solidFill>
            </a:endParaRPr>
          </a:p>
          <a:p>
            <a:endParaRPr lang="fr-FR" sz="1800" b="1" dirty="0">
              <a:solidFill>
                <a:srgbClr val="217296"/>
              </a:solidFill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D0754A7-0A57-4413-9BCC-F3586F7C8E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sz="1800" b="1" dirty="0">
                <a:solidFill>
                  <a:srgbClr val="217296"/>
                </a:solidFill>
              </a:rPr>
              <a:t>Ortho-</a:t>
            </a:r>
            <a:r>
              <a:rPr lang="fr-FR" sz="1800" b="1" dirty="0" err="1">
                <a:solidFill>
                  <a:srgbClr val="217296"/>
                </a:solidFill>
              </a:rPr>
              <a:t>cresol</a:t>
            </a:r>
            <a:r>
              <a:rPr lang="fr-FR" sz="1800" b="1" dirty="0">
                <a:solidFill>
                  <a:srgbClr val="217296"/>
                </a:solidFill>
              </a:rPr>
              <a:t>:</a:t>
            </a:r>
          </a:p>
          <a:p>
            <a:endParaRPr lang="fr-FR" sz="1800" b="1" dirty="0">
              <a:solidFill>
                <a:srgbClr val="217296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1600" dirty="0" err="1">
                <a:solidFill>
                  <a:srgbClr val="000000"/>
                </a:solidFill>
              </a:rPr>
              <a:t>Measurements</a:t>
            </a:r>
            <a:r>
              <a:rPr lang="fr-FR" sz="1600" dirty="0">
                <a:solidFill>
                  <a:srgbClr val="000000"/>
                </a:solidFill>
              </a:rPr>
              <a:t> </a:t>
            </a:r>
            <a:r>
              <a:rPr lang="fr-FR" sz="1600" dirty="0" err="1">
                <a:solidFill>
                  <a:srgbClr val="000000"/>
                </a:solidFill>
              </a:rPr>
              <a:t>from</a:t>
            </a:r>
            <a:r>
              <a:rPr lang="fr-FR" sz="1600" dirty="0">
                <a:solidFill>
                  <a:srgbClr val="000000"/>
                </a:solidFill>
              </a:rPr>
              <a:t> </a:t>
            </a:r>
            <a:r>
              <a:rPr lang="fr-FR" sz="1600" b="1" dirty="0">
                <a:solidFill>
                  <a:srgbClr val="000000"/>
                </a:solidFill>
              </a:rPr>
              <a:t>150</a:t>
            </a:r>
            <a:r>
              <a:rPr lang="fr-FR" sz="1600" dirty="0">
                <a:solidFill>
                  <a:srgbClr val="000000"/>
                </a:solidFill>
              </a:rPr>
              <a:t> to </a:t>
            </a:r>
            <a:r>
              <a:rPr lang="fr-FR" sz="1600" b="1" dirty="0">
                <a:solidFill>
                  <a:srgbClr val="000000"/>
                </a:solidFill>
              </a:rPr>
              <a:t>377 GHz</a:t>
            </a:r>
          </a:p>
          <a:p>
            <a:pPr marL="285750" indent="-285750">
              <a:buFontTx/>
              <a:buChar char="-"/>
            </a:pPr>
            <a:r>
              <a:rPr lang="fr-FR" sz="1600" b="1" dirty="0">
                <a:solidFill>
                  <a:srgbClr val="000000"/>
                </a:solidFill>
              </a:rPr>
              <a:t>3484</a:t>
            </a:r>
            <a:r>
              <a:rPr lang="fr-FR" sz="1600" dirty="0">
                <a:solidFill>
                  <a:srgbClr val="000000"/>
                </a:solidFill>
              </a:rPr>
              <a:t> </a:t>
            </a:r>
            <a:r>
              <a:rPr lang="fr-FR" sz="1600" dirty="0" err="1">
                <a:solidFill>
                  <a:srgbClr val="000000"/>
                </a:solidFill>
              </a:rPr>
              <a:t>transtions</a:t>
            </a:r>
            <a:r>
              <a:rPr lang="fr-FR" sz="1600" dirty="0">
                <a:solidFill>
                  <a:srgbClr val="000000"/>
                </a:solidFill>
              </a:rPr>
              <a:t> </a:t>
            </a:r>
            <a:r>
              <a:rPr lang="fr-FR" sz="1600" dirty="0" err="1">
                <a:solidFill>
                  <a:srgbClr val="000000"/>
                </a:solidFill>
              </a:rPr>
              <a:t>assigned</a:t>
            </a:r>
            <a:r>
              <a:rPr lang="fr-FR" sz="1600" dirty="0">
                <a:solidFill>
                  <a:srgbClr val="000000"/>
                </a:solidFill>
              </a:rPr>
              <a:t> for the </a:t>
            </a:r>
            <a:r>
              <a:rPr lang="fr-FR" sz="1600" b="1" dirty="0" err="1">
                <a:solidFill>
                  <a:srgbClr val="000000"/>
                </a:solidFill>
              </a:rPr>
              <a:t>syn</a:t>
            </a:r>
            <a:r>
              <a:rPr lang="fr-FR" sz="1600" b="1" dirty="0">
                <a:solidFill>
                  <a:srgbClr val="000000"/>
                </a:solidFill>
              </a:rPr>
              <a:t>-o-</a:t>
            </a:r>
            <a:r>
              <a:rPr lang="fr-FR" sz="1600" b="1" dirty="0" err="1">
                <a:solidFill>
                  <a:srgbClr val="000000"/>
                </a:solidFill>
              </a:rPr>
              <a:t>cresol</a:t>
            </a:r>
            <a:endParaRPr lang="fr-FR" sz="1600" b="1" dirty="0">
              <a:solidFill>
                <a:srgbClr val="000000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1600" b="1" dirty="0">
                <a:solidFill>
                  <a:srgbClr val="000000"/>
                </a:solidFill>
              </a:rPr>
              <a:t>1163</a:t>
            </a:r>
            <a:r>
              <a:rPr lang="fr-FR" sz="1600" dirty="0">
                <a:solidFill>
                  <a:srgbClr val="000000"/>
                </a:solidFill>
              </a:rPr>
              <a:t> transitions </a:t>
            </a:r>
            <a:r>
              <a:rPr lang="fr-FR" sz="1600" dirty="0" err="1">
                <a:solidFill>
                  <a:srgbClr val="000000"/>
                </a:solidFill>
              </a:rPr>
              <a:t>assigned</a:t>
            </a:r>
            <a:r>
              <a:rPr lang="fr-FR" sz="1600" dirty="0">
                <a:solidFill>
                  <a:srgbClr val="000000"/>
                </a:solidFill>
              </a:rPr>
              <a:t> for the</a:t>
            </a:r>
            <a:r>
              <a:rPr lang="fr-FR" sz="1600" b="1" dirty="0">
                <a:solidFill>
                  <a:srgbClr val="000000"/>
                </a:solidFill>
              </a:rPr>
              <a:t> anti-o-</a:t>
            </a:r>
            <a:r>
              <a:rPr lang="fr-FR" sz="1600" b="1" dirty="0" err="1">
                <a:solidFill>
                  <a:srgbClr val="000000"/>
                </a:solidFill>
              </a:rPr>
              <a:t>cresol</a:t>
            </a:r>
            <a:r>
              <a:rPr lang="fr-FR" sz="1600" b="1" dirty="0">
                <a:solidFill>
                  <a:srgbClr val="000000"/>
                </a:solidFill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fr-FR" sz="1600" dirty="0" err="1">
                <a:solidFill>
                  <a:srgbClr val="000000"/>
                </a:solidFill>
              </a:rPr>
              <a:t>Parameters</a:t>
            </a:r>
            <a:r>
              <a:rPr lang="fr-FR" sz="1600" dirty="0">
                <a:solidFill>
                  <a:srgbClr val="000000"/>
                </a:solidFill>
              </a:rPr>
              <a:t> </a:t>
            </a:r>
            <a:r>
              <a:rPr lang="fr-FR" sz="1600" dirty="0" err="1">
                <a:solidFill>
                  <a:srgbClr val="000000"/>
                </a:solidFill>
              </a:rPr>
              <a:t>determined</a:t>
            </a:r>
            <a:r>
              <a:rPr lang="fr-FR" sz="1600" dirty="0">
                <a:solidFill>
                  <a:srgbClr val="000000"/>
                </a:solidFill>
              </a:rPr>
              <a:t> up the </a:t>
            </a:r>
            <a:r>
              <a:rPr lang="fr-FR" sz="1600" b="1" dirty="0" err="1">
                <a:solidFill>
                  <a:srgbClr val="000000"/>
                </a:solidFill>
              </a:rPr>
              <a:t>octic</a:t>
            </a:r>
            <a:r>
              <a:rPr lang="fr-FR" sz="1600" dirty="0">
                <a:solidFill>
                  <a:srgbClr val="000000"/>
                </a:solidFill>
              </a:rPr>
              <a:t> </a:t>
            </a:r>
            <a:r>
              <a:rPr lang="fr-FR" sz="1600" dirty="0" err="1">
                <a:solidFill>
                  <a:srgbClr val="000000"/>
                </a:solidFill>
              </a:rPr>
              <a:t>centrifugal</a:t>
            </a:r>
            <a:r>
              <a:rPr lang="fr-FR" sz="1600" dirty="0">
                <a:solidFill>
                  <a:srgbClr val="000000"/>
                </a:solidFill>
              </a:rPr>
              <a:t> </a:t>
            </a:r>
            <a:r>
              <a:rPr lang="fr-FR" sz="1600" dirty="0" err="1">
                <a:solidFill>
                  <a:srgbClr val="000000"/>
                </a:solidFill>
              </a:rPr>
              <a:t>distortion</a:t>
            </a:r>
            <a:endParaRPr lang="fr-FR" sz="1600" dirty="0">
              <a:solidFill>
                <a:srgbClr val="000000"/>
              </a:solidFill>
            </a:endParaRPr>
          </a:p>
          <a:p>
            <a:pPr marL="285750" indent="-285750">
              <a:buFontTx/>
              <a:buChar char="-"/>
            </a:pPr>
            <a:endParaRPr lang="fr-FR" sz="1600" b="1" dirty="0">
              <a:solidFill>
                <a:srgbClr val="000000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1600" dirty="0" err="1">
                <a:solidFill>
                  <a:srgbClr val="2C9993"/>
                </a:solidFill>
              </a:rPr>
              <a:t>Switching</a:t>
            </a:r>
            <a:r>
              <a:rPr lang="fr-FR" sz="1600" dirty="0">
                <a:solidFill>
                  <a:srgbClr val="2C9993"/>
                </a:solidFill>
              </a:rPr>
              <a:t> to </a:t>
            </a:r>
            <a:r>
              <a:rPr lang="fr-FR" sz="1600" b="1" dirty="0">
                <a:solidFill>
                  <a:srgbClr val="2C9993"/>
                </a:solidFill>
              </a:rPr>
              <a:t>XIAM </a:t>
            </a:r>
            <a:r>
              <a:rPr lang="fr-FR" sz="1600" dirty="0">
                <a:solidFill>
                  <a:srgbClr val="2C9993"/>
                </a:solidFill>
              </a:rPr>
              <a:t>to finish up the </a:t>
            </a:r>
            <a:r>
              <a:rPr lang="fr-FR" sz="1600" dirty="0" err="1">
                <a:solidFill>
                  <a:srgbClr val="2C9993"/>
                </a:solidFill>
              </a:rPr>
              <a:t>analysis</a:t>
            </a:r>
            <a:endParaRPr lang="fr-FR" sz="1600" dirty="0">
              <a:solidFill>
                <a:srgbClr val="2C9993"/>
              </a:solidFill>
            </a:endParaRPr>
          </a:p>
          <a:p>
            <a:pPr marL="285750" indent="-285750">
              <a:buFontTx/>
              <a:buChar char="-"/>
            </a:pPr>
            <a:endParaRPr lang="fr-FR" sz="1600" b="1" dirty="0">
              <a:solidFill>
                <a:srgbClr val="000000"/>
              </a:solidFill>
            </a:endParaRPr>
          </a:p>
          <a:p>
            <a:endParaRPr lang="fr-FR" sz="1600" b="1" dirty="0">
              <a:solidFill>
                <a:srgbClr val="000000"/>
              </a:solidFill>
            </a:endParaRP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C7C22E8F-85A6-455C-9FED-261EF0963FCF}"/>
              </a:ext>
            </a:extLst>
          </p:cNvPr>
          <p:cNvGrpSpPr/>
          <p:nvPr/>
        </p:nvGrpSpPr>
        <p:grpSpPr>
          <a:xfrm>
            <a:off x="2567581" y="558034"/>
            <a:ext cx="6177640" cy="808060"/>
            <a:chOff x="2501900" y="640330"/>
            <a:chExt cx="6190340" cy="808060"/>
          </a:xfrm>
          <a:effectLst>
            <a:outerShdw blurRad="101600" algn="ctr" rotWithShape="0">
              <a:srgbClr val="7D7D7D">
                <a:alpha val="44000"/>
              </a:srgbClr>
            </a:outerShdw>
          </a:effectLst>
        </p:grpSpPr>
        <p:grpSp>
          <p:nvGrpSpPr>
            <p:cNvPr id="5" name="Group 26">
              <a:extLst>
                <a:ext uri="{FF2B5EF4-FFF2-40B4-BE49-F238E27FC236}">
                  <a16:creationId xmlns:a16="http://schemas.microsoft.com/office/drawing/2014/main" id="{822FB63F-D9F5-4107-9D9A-1004027953C5}"/>
                </a:ext>
              </a:extLst>
            </p:cNvPr>
            <p:cNvGrpSpPr/>
            <p:nvPr/>
          </p:nvGrpSpPr>
          <p:grpSpPr>
            <a:xfrm flipH="1">
              <a:off x="8194797" y="736622"/>
              <a:ext cx="497443" cy="711768"/>
              <a:chOff x="-1" y="687805"/>
              <a:chExt cx="579644" cy="1612996"/>
            </a:xfrm>
          </p:grpSpPr>
          <p:sp>
            <p:nvSpPr>
              <p:cNvPr id="7" name="Freeform 40">
                <a:extLst>
                  <a:ext uri="{FF2B5EF4-FFF2-40B4-BE49-F238E27FC236}">
                    <a16:creationId xmlns:a16="http://schemas.microsoft.com/office/drawing/2014/main" id="{08052F8A-78FA-4A0C-9CD7-4413084986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282" y="1124405"/>
                <a:ext cx="413361" cy="1176396"/>
              </a:xfrm>
              <a:custGeom>
                <a:avLst/>
                <a:gdLst>
                  <a:gd name="T0" fmla="*/ 1414 w 1414"/>
                  <a:gd name="T1" fmla="*/ 901 h 1164"/>
                  <a:gd name="T2" fmla="*/ 0 w 1414"/>
                  <a:gd name="T3" fmla="*/ 1164 h 1164"/>
                  <a:gd name="T4" fmla="*/ 0 w 1414"/>
                  <a:gd name="T5" fmla="*/ 0 h 1164"/>
                  <a:gd name="T6" fmla="*/ 1414 w 1414"/>
                  <a:gd name="T7" fmla="*/ 351 h 1164"/>
                  <a:gd name="T8" fmla="*/ 1414 w 1414"/>
                  <a:gd name="T9" fmla="*/ 901 h 1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4" h="1164">
                    <a:moveTo>
                      <a:pt x="1414" y="901"/>
                    </a:moveTo>
                    <a:lnTo>
                      <a:pt x="0" y="1164"/>
                    </a:lnTo>
                    <a:lnTo>
                      <a:pt x="0" y="0"/>
                    </a:lnTo>
                    <a:lnTo>
                      <a:pt x="1414" y="351"/>
                    </a:lnTo>
                    <a:lnTo>
                      <a:pt x="1414" y="901"/>
                    </a:lnTo>
                    <a:close/>
                  </a:path>
                </a:pathLst>
              </a:custGeom>
              <a:solidFill>
                <a:srgbClr val="7D7D7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" name="Freeform 41">
                <a:extLst>
                  <a:ext uri="{FF2B5EF4-FFF2-40B4-BE49-F238E27FC236}">
                    <a16:creationId xmlns:a16="http://schemas.microsoft.com/office/drawing/2014/main" id="{65CADC02-459D-429F-913C-0AF78D861E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" y="687805"/>
                <a:ext cx="579644" cy="1341739"/>
              </a:xfrm>
              <a:custGeom>
                <a:avLst/>
                <a:gdLst>
                  <a:gd name="T0" fmla="*/ 1981 w 1981"/>
                  <a:gd name="T1" fmla="*/ 1303 h 1303"/>
                  <a:gd name="T2" fmla="*/ 0 w 1981"/>
                  <a:gd name="T3" fmla="*/ 1125 h 1303"/>
                  <a:gd name="T4" fmla="*/ 0 w 1981"/>
                  <a:gd name="T5" fmla="*/ 0 h 1303"/>
                  <a:gd name="T6" fmla="*/ 1981 w 1981"/>
                  <a:gd name="T7" fmla="*/ 89 h 1303"/>
                  <a:gd name="T8" fmla="*/ 1981 w 1981"/>
                  <a:gd name="T9" fmla="*/ 1303 h 1303"/>
                  <a:gd name="connsiteX0" fmla="*/ 10000 w 10000"/>
                  <a:gd name="connsiteY0" fmla="*/ 10181 h 10181"/>
                  <a:gd name="connsiteX1" fmla="*/ 0 w 10000"/>
                  <a:gd name="connsiteY1" fmla="*/ 8634 h 10181"/>
                  <a:gd name="connsiteX2" fmla="*/ 0 w 10000"/>
                  <a:gd name="connsiteY2" fmla="*/ 0 h 10181"/>
                  <a:gd name="connsiteX3" fmla="*/ 10000 w 10000"/>
                  <a:gd name="connsiteY3" fmla="*/ 683 h 10181"/>
                  <a:gd name="connsiteX4" fmla="*/ 10000 w 10000"/>
                  <a:gd name="connsiteY4" fmla="*/ 10181 h 10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181">
                    <a:moveTo>
                      <a:pt x="10000" y="10181"/>
                    </a:moveTo>
                    <a:lnTo>
                      <a:pt x="0" y="8634"/>
                    </a:lnTo>
                    <a:lnTo>
                      <a:pt x="0" y="0"/>
                    </a:lnTo>
                    <a:lnTo>
                      <a:pt x="10000" y="683"/>
                    </a:lnTo>
                    <a:lnTo>
                      <a:pt x="10000" y="10181"/>
                    </a:ln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7D2D682-1AEA-4011-8748-7D0B04F4EEC0}"/>
                </a:ext>
              </a:extLst>
            </p:cNvPr>
            <p:cNvSpPr/>
            <p:nvPr/>
          </p:nvSpPr>
          <p:spPr>
            <a:xfrm>
              <a:off x="2501900" y="640330"/>
              <a:ext cx="6190340" cy="603348"/>
            </a:xfrm>
            <a:prstGeom prst="rect">
              <a:avLst/>
            </a:prstGeom>
            <a:solidFill>
              <a:srgbClr val="7D7D7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9" name="ZoneTexte 8">
            <a:extLst>
              <a:ext uri="{FF2B5EF4-FFF2-40B4-BE49-F238E27FC236}">
                <a16:creationId xmlns:a16="http://schemas.microsoft.com/office/drawing/2014/main" id="{3ED6C09B-30BF-464B-A461-89D163C18EC0}"/>
              </a:ext>
            </a:extLst>
          </p:cNvPr>
          <p:cNvSpPr txBox="1"/>
          <p:nvPr/>
        </p:nvSpPr>
        <p:spPr>
          <a:xfrm>
            <a:off x="1839468" y="602760"/>
            <a:ext cx="5541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+mj-lt"/>
              </a:rPr>
              <a:t>Conclusion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F764D0D-A568-4695-8BEC-CC967CBE9247}"/>
              </a:ext>
            </a:extLst>
          </p:cNvPr>
          <p:cNvSpPr txBox="1"/>
          <p:nvPr/>
        </p:nvSpPr>
        <p:spPr>
          <a:xfrm>
            <a:off x="3549702" y="312401"/>
            <a:ext cx="5195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00" dirty="0">
                <a:latin typeface="Calibri" panose="020F0502020204030204" pitchFamily="34" charset="0"/>
                <a:cs typeface="Calibri" panose="020F0502020204030204" pitchFamily="34" charset="0"/>
              </a:rPr>
              <a:t>Crésol – Journées de Spectroscopie Moléculaire – Grenoble – 10-12 mars 2024</a:t>
            </a:r>
          </a:p>
          <a:p>
            <a:pPr algn="r"/>
            <a:endParaRPr lang="fr-FR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7E7DECD-37DB-44FE-B1A3-0CA20650CEC4}"/>
              </a:ext>
            </a:extLst>
          </p:cNvPr>
          <p:cNvSpPr txBox="1"/>
          <p:nvPr/>
        </p:nvSpPr>
        <p:spPr>
          <a:xfrm>
            <a:off x="201168" y="6126480"/>
            <a:ext cx="6986016" cy="5303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88104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8D41BB0-6E7C-48BB-A1F2-8BD2CDF22E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r>
              <a:rPr lang="fr-FR" sz="4400" dirty="0" err="1">
                <a:solidFill>
                  <a:srgbClr val="C00000"/>
                </a:solidFill>
              </a:rPr>
              <a:t>Thanks</a:t>
            </a:r>
            <a:r>
              <a:rPr lang="fr-FR" sz="4400" dirty="0">
                <a:solidFill>
                  <a:srgbClr val="C00000"/>
                </a:solidFill>
              </a:rPr>
              <a:t> for </a:t>
            </a:r>
            <a:r>
              <a:rPr lang="fr-FR" sz="4400" dirty="0" err="1">
                <a:solidFill>
                  <a:srgbClr val="C00000"/>
                </a:solidFill>
              </a:rPr>
              <a:t>your</a:t>
            </a:r>
            <a:r>
              <a:rPr lang="fr-FR" sz="4400" dirty="0">
                <a:solidFill>
                  <a:srgbClr val="C00000"/>
                </a:solidFill>
              </a:rPr>
              <a:t> attention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C358ED3-092A-460B-ACE9-7B90A1669F28}"/>
              </a:ext>
            </a:extLst>
          </p:cNvPr>
          <p:cNvSpPr txBox="1"/>
          <p:nvPr/>
        </p:nvSpPr>
        <p:spPr>
          <a:xfrm>
            <a:off x="201168" y="6126480"/>
            <a:ext cx="6986016" cy="5303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1026" name="Picture 2" descr="Logement étudiant Université de Lille | Studapart">
            <a:extLst>
              <a:ext uri="{FF2B5EF4-FFF2-40B4-BE49-F238E27FC236}">
                <a16:creationId xmlns:a16="http://schemas.microsoft.com/office/drawing/2014/main" id="{D3427F10-5939-443F-B064-22A87A480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480" y="5669005"/>
            <a:ext cx="2162036" cy="91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entre national de la recherche scientifique — Wikipédia">
            <a:extLst>
              <a:ext uri="{FF2B5EF4-FFF2-40B4-BE49-F238E27FC236}">
                <a16:creationId xmlns:a16="http://schemas.microsoft.com/office/drawing/2014/main" id="{7635C52E-DF4F-4C23-BF1D-D80DCDE51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5544800"/>
            <a:ext cx="1063869" cy="1063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auts-de-France — Wikipédia">
            <a:extLst>
              <a:ext uri="{FF2B5EF4-FFF2-40B4-BE49-F238E27FC236}">
                <a16:creationId xmlns:a16="http://schemas.microsoft.com/office/drawing/2014/main" id="{D9ED3658-6C69-4447-B75D-A304B7A5A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413" y="5669005"/>
            <a:ext cx="820008" cy="82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rojets - Centres de Recherche IMT Nord Europe">
            <a:extLst>
              <a:ext uri="{FF2B5EF4-FFF2-40B4-BE49-F238E27FC236}">
                <a16:creationId xmlns:a16="http://schemas.microsoft.com/office/drawing/2014/main" id="{B61B7D04-AE77-453C-85CF-2F5A33934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912" y="5549625"/>
            <a:ext cx="1541155" cy="81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9E17C87-1D3C-4A5A-B9A2-01E2001C41EB}"/>
              </a:ext>
            </a:extLst>
          </p:cNvPr>
          <p:cNvSpPr txBox="1"/>
          <p:nvPr/>
        </p:nvSpPr>
        <p:spPr>
          <a:xfrm>
            <a:off x="2935704" y="2622988"/>
            <a:ext cx="327259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>
                <a:solidFill>
                  <a:srgbClr val="000000"/>
                </a:solidFill>
              </a:rPr>
              <a:t>Acknowledgments</a:t>
            </a:r>
            <a:r>
              <a:rPr lang="fr-FR" b="1" dirty="0">
                <a:solidFill>
                  <a:srgbClr val="000000"/>
                </a:solidFill>
              </a:rPr>
              <a:t>:</a:t>
            </a:r>
          </a:p>
          <a:p>
            <a:pPr algn="ctr"/>
            <a:endParaRPr lang="fr-FR" b="1" dirty="0">
              <a:solidFill>
                <a:srgbClr val="000000"/>
              </a:solidFill>
            </a:endParaRPr>
          </a:p>
          <a:p>
            <a:pPr algn="ctr"/>
            <a:r>
              <a:rPr lang="fr-FR" dirty="0">
                <a:solidFill>
                  <a:srgbClr val="000000"/>
                </a:solidFill>
              </a:rPr>
              <a:t>Manuel Goubet</a:t>
            </a:r>
          </a:p>
          <a:p>
            <a:pPr algn="ctr"/>
            <a:r>
              <a:rPr lang="fr-FR" dirty="0">
                <a:solidFill>
                  <a:srgbClr val="000000"/>
                </a:solidFill>
              </a:rPr>
              <a:t>Laurent </a:t>
            </a:r>
            <a:r>
              <a:rPr lang="fr-FR" dirty="0" err="1">
                <a:solidFill>
                  <a:srgbClr val="000000"/>
                </a:solidFill>
              </a:rPr>
              <a:t>Margulès</a:t>
            </a:r>
            <a:endParaRPr lang="fr-FR" dirty="0">
              <a:solidFill>
                <a:srgbClr val="000000"/>
              </a:solidFill>
            </a:endParaRPr>
          </a:p>
          <a:p>
            <a:pPr algn="ctr"/>
            <a:r>
              <a:rPr lang="fr-FR" dirty="0">
                <a:solidFill>
                  <a:srgbClr val="000000"/>
                </a:solidFill>
              </a:rPr>
              <a:t>Elias </a:t>
            </a:r>
            <a:r>
              <a:rPr lang="fr-FR" dirty="0" err="1">
                <a:solidFill>
                  <a:srgbClr val="000000"/>
                </a:solidFill>
              </a:rPr>
              <a:t>Neeman</a:t>
            </a:r>
            <a:endParaRPr lang="fr-FR" dirty="0">
              <a:solidFill>
                <a:srgbClr val="000000"/>
              </a:solidFill>
            </a:endParaRPr>
          </a:p>
          <a:p>
            <a:pPr algn="ctr"/>
            <a:r>
              <a:rPr lang="fr-FR" dirty="0">
                <a:solidFill>
                  <a:srgbClr val="000000"/>
                </a:solidFill>
              </a:rPr>
              <a:t>Jordan Claus</a:t>
            </a:r>
          </a:p>
          <a:p>
            <a:pPr algn="ctr"/>
            <a:r>
              <a:rPr lang="fr-FR" dirty="0" err="1">
                <a:solidFill>
                  <a:srgbClr val="000000"/>
                </a:solidFill>
              </a:rPr>
              <a:t>Colwyn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Bracquart</a:t>
            </a:r>
            <a:endParaRPr lang="fr-FR" dirty="0">
              <a:solidFill>
                <a:srgbClr val="000000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620A97A-FF56-43BF-9E4C-055D352FED7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35704" y="5605434"/>
            <a:ext cx="2525618" cy="104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5520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1">
            <a:extLst>
              <a:ext uri="{FF2B5EF4-FFF2-40B4-BE49-F238E27FC236}">
                <a16:creationId xmlns:a16="http://schemas.microsoft.com/office/drawing/2014/main" id="{E6EF28B0-1E60-DC4A-9A9F-3F38660F468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4500" y="1518233"/>
            <a:ext cx="8255002" cy="4257534"/>
          </a:xfrm>
        </p:spPr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6F454E9-8094-B146-B5BC-821E22E002E3}"/>
              </a:ext>
            </a:extLst>
          </p:cNvPr>
          <p:cNvSpPr txBox="1"/>
          <p:nvPr/>
        </p:nvSpPr>
        <p:spPr>
          <a:xfrm>
            <a:off x="3165501" y="6302103"/>
            <a:ext cx="30950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>
                <a:latin typeface="Calibri" panose="020F0502020204030204" pitchFamily="34" charset="0"/>
                <a:cs typeface="Calibri" panose="020F0502020204030204" pitchFamily="34" charset="0"/>
              </a:rPr>
              <a:t>Nom du support - Évènement - Lieu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FB3805E-4509-AD42-ABE7-7A257CE935E1}"/>
              </a:ext>
            </a:extLst>
          </p:cNvPr>
          <p:cNvSpPr txBox="1"/>
          <p:nvPr/>
        </p:nvSpPr>
        <p:spPr>
          <a:xfrm>
            <a:off x="1798724" y="6294409"/>
            <a:ext cx="8098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>
                <a:latin typeface="Calibri" panose="020F0502020204030204" pitchFamily="34" charset="0"/>
                <a:cs typeface="Calibri" panose="020F0502020204030204" pitchFamily="34" charset="0"/>
              </a:rPr>
              <a:t>00/00/0000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8F4B9DB-AAB9-8A41-8F25-7693518F0D3C}"/>
              </a:ext>
            </a:extLst>
          </p:cNvPr>
          <p:cNvSpPr txBox="1"/>
          <p:nvPr/>
        </p:nvSpPr>
        <p:spPr>
          <a:xfrm>
            <a:off x="444500" y="5775768"/>
            <a:ext cx="82550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Légende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C364A3D2-6550-7346-A3B9-ED4123F466B9}"/>
              </a:ext>
            </a:extLst>
          </p:cNvPr>
          <p:cNvGrpSpPr/>
          <p:nvPr/>
        </p:nvGrpSpPr>
        <p:grpSpPr>
          <a:xfrm>
            <a:off x="2514600" y="640330"/>
            <a:ext cx="6177640" cy="808060"/>
            <a:chOff x="2501900" y="640330"/>
            <a:chExt cx="6190340" cy="808060"/>
          </a:xfrm>
          <a:effectLst>
            <a:outerShdw blurRad="101600" algn="ctr" rotWithShape="0">
              <a:srgbClr val="7D7D7D">
                <a:alpha val="44000"/>
              </a:srgbClr>
            </a:outerShdw>
          </a:effectLst>
        </p:grpSpPr>
        <p:grpSp>
          <p:nvGrpSpPr>
            <p:cNvPr id="9" name="Group 26">
              <a:extLst>
                <a:ext uri="{FF2B5EF4-FFF2-40B4-BE49-F238E27FC236}">
                  <a16:creationId xmlns:a16="http://schemas.microsoft.com/office/drawing/2014/main" id="{9DDA68C3-0DEA-9040-A584-9B8A0996B1D7}"/>
                </a:ext>
              </a:extLst>
            </p:cNvPr>
            <p:cNvGrpSpPr/>
            <p:nvPr/>
          </p:nvGrpSpPr>
          <p:grpSpPr>
            <a:xfrm flipH="1">
              <a:off x="8194797" y="736622"/>
              <a:ext cx="497443" cy="711768"/>
              <a:chOff x="-1" y="687805"/>
              <a:chExt cx="579644" cy="1612996"/>
            </a:xfrm>
          </p:grpSpPr>
          <p:sp>
            <p:nvSpPr>
              <p:cNvPr id="11" name="Freeform 40">
                <a:extLst>
                  <a:ext uri="{FF2B5EF4-FFF2-40B4-BE49-F238E27FC236}">
                    <a16:creationId xmlns:a16="http://schemas.microsoft.com/office/drawing/2014/main" id="{19B5479C-101A-E146-AF24-76AA0B1D9E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282" y="1124405"/>
                <a:ext cx="413361" cy="1176396"/>
              </a:xfrm>
              <a:custGeom>
                <a:avLst/>
                <a:gdLst>
                  <a:gd name="T0" fmla="*/ 1414 w 1414"/>
                  <a:gd name="T1" fmla="*/ 901 h 1164"/>
                  <a:gd name="T2" fmla="*/ 0 w 1414"/>
                  <a:gd name="T3" fmla="*/ 1164 h 1164"/>
                  <a:gd name="T4" fmla="*/ 0 w 1414"/>
                  <a:gd name="T5" fmla="*/ 0 h 1164"/>
                  <a:gd name="T6" fmla="*/ 1414 w 1414"/>
                  <a:gd name="T7" fmla="*/ 351 h 1164"/>
                  <a:gd name="T8" fmla="*/ 1414 w 1414"/>
                  <a:gd name="T9" fmla="*/ 901 h 1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4" h="1164">
                    <a:moveTo>
                      <a:pt x="1414" y="901"/>
                    </a:moveTo>
                    <a:lnTo>
                      <a:pt x="0" y="1164"/>
                    </a:lnTo>
                    <a:lnTo>
                      <a:pt x="0" y="0"/>
                    </a:lnTo>
                    <a:lnTo>
                      <a:pt x="1414" y="351"/>
                    </a:lnTo>
                    <a:lnTo>
                      <a:pt x="1414" y="901"/>
                    </a:lnTo>
                    <a:close/>
                  </a:path>
                </a:pathLst>
              </a:custGeom>
              <a:solidFill>
                <a:srgbClr val="7D7D7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" name="Freeform 41">
                <a:extLst>
                  <a:ext uri="{FF2B5EF4-FFF2-40B4-BE49-F238E27FC236}">
                    <a16:creationId xmlns:a16="http://schemas.microsoft.com/office/drawing/2014/main" id="{19F763D1-4694-3842-8963-1A3E811B28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" y="687805"/>
                <a:ext cx="579644" cy="1341739"/>
              </a:xfrm>
              <a:custGeom>
                <a:avLst/>
                <a:gdLst>
                  <a:gd name="T0" fmla="*/ 1981 w 1981"/>
                  <a:gd name="T1" fmla="*/ 1303 h 1303"/>
                  <a:gd name="T2" fmla="*/ 0 w 1981"/>
                  <a:gd name="T3" fmla="*/ 1125 h 1303"/>
                  <a:gd name="T4" fmla="*/ 0 w 1981"/>
                  <a:gd name="T5" fmla="*/ 0 h 1303"/>
                  <a:gd name="T6" fmla="*/ 1981 w 1981"/>
                  <a:gd name="T7" fmla="*/ 89 h 1303"/>
                  <a:gd name="T8" fmla="*/ 1981 w 1981"/>
                  <a:gd name="T9" fmla="*/ 1303 h 1303"/>
                  <a:gd name="connsiteX0" fmla="*/ 10000 w 10000"/>
                  <a:gd name="connsiteY0" fmla="*/ 10181 h 10181"/>
                  <a:gd name="connsiteX1" fmla="*/ 0 w 10000"/>
                  <a:gd name="connsiteY1" fmla="*/ 8634 h 10181"/>
                  <a:gd name="connsiteX2" fmla="*/ 0 w 10000"/>
                  <a:gd name="connsiteY2" fmla="*/ 0 h 10181"/>
                  <a:gd name="connsiteX3" fmla="*/ 10000 w 10000"/>
                  <a:gd name="connsiteY3" fmla="*/ 683 h 10181"/>
                  <a:gd name="connsiteX4" fmla="*/ 10000 w 10000"/>
                  <a:gd name="connsiteY4" fmla="*/ 10181 h 10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181">
                    <a:moveTo>
                      <a:pt x="10000" y="10181"/>
                    </a:moveTo>
                    <a:lnTo>
                      <a:pt x="0" y="8634"/>
                    </a:lnTo>
                    <a:lnTo>
                      <a:pt x="0" y="0"/>
                    </a:lnTo>
                    <a:lnTo>
                      <a:pt x="10000" y="683"/>
                    </a:lnTo>
                    <a:lnTo>
                      <a:pt x="10000" y="10181"/>
                    </a:ln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DEF0EB6-66A5-704B-AB34-C07A31881E23}"/>
                </a:ext>
              </a:extLst>
            </p:cNvPr>
            <p:cNvSpPr/>
            <p:nvPr/>
          </p:nvSpPr>
          <p:spPr>
            <a:xfrm>
              <a:off x="2501900" y="640330"/>
              <a:ext cx="6190340" cy="603348"/>
            </a:xfrm>
            <a:prstGeom prst="rect">
              <a:avLst/>
            </a:prstGeom>
            <a:solidFill>
              <a:srgbClr val="7D7D7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3E1461B6-4D21-2047-B59B-0C577B376B07}"/>
              </a:ext>
            </a:extLst>
          </p:cNvPr>
          <p:cNvSpPr txBox="1">
            <a:spLocks/>
          </p:cNvSpPr>
          <p:nvPr/>
        </p:nvSpPr>
        <p:spPr>
          <a:xfrm>
            <a:off x="3081528" y="663480"/>
            <a:ext cx="5617972" cy="580198"/>
          </a:xfrm>
          <a:prstGeom prst="rect">
            <a:avLst/>
          </a:prstGeom>
        </p:spPr>
        <p:txBody>
          <a:bodyPr lIns="0" tIns="0" rIns="72000" bIns="0"/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1200" b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900"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Titre (Calibri Bold 32 pt)</a:t>
            </a:r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0E2A4F5-FD1C-1348-A5C4-A715667CBAEC}"/>
              </a:ext>
            </a:extLst>
          </p:cNvPr>
          <p:cNvSpPr/>
          <p:nvPr/>
        </p:nvSpPr>
        <p:spPr>
          <a:xfrm>
            <a:off x="-24326" y="-14288"/>
            <a:ext cx="9180000" cy="6872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77724972-7330-4940-A5DB-9DDE6994C8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"/>
          <a:stretch/>
        </p:blipFill>
        <p:spPr>
          <a:xfrm>
            <a:off x="-24326" y="-14288"/>
            <a:ext cx="9180000" cy="3451184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77DA7A75-9E51-7449-821D-BA684078846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8497" y="6300171"/>
            <a:ext cx="880110" cy="2346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3F1C886B-1A12-6546-B355-883209A1007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964" y="6223844"/>
            <a:ext cx="387350" cy="38735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3E8FC50A-D713-5F4A-8EE5-5204A89A59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0909" y="952500"/>
            <a:ext cx="3532990" cy="4669332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F6B022BC-5D72-1548-BFBD-CE1BBA3D41B4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276" y="6713998"/>
            <a:ext cx="9180000" cy="17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867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98FAFFE-34EB-7B4B-AB32-441FBCCD56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3923" y="1458077"/>
            <a:ext cx="8436153" cy="419913"/>
          </a:xfrm>
        </p:spPr>
        <p:txBody>
          <a:bodyPr anchor="t"/>
          <a:lstStyle/>
          <a:p>
            <a:pPr marL="0" indent="0" algn="ctr">
              <a:buNone/>
            </a:pPr>
            <a:r>
              <a:rPr lang="fr-FR" sz="2000" dirty="0">
                <a:solidFill>
                  <a:srgbClr val="217296"/>
                </a:solidFill>
              </a:rPr>
              <a:t>General </a:t>
            </a:r>
            <a:r>
              <a:rPr lang="fr-FR" sz="2000" dirty="0" err="1">
                <a:solidFill>
                  <a:srgbClr val="217296"/>
                </a:solidFill>
              </a:rPr>
              <a:t>Context</a:t>
            </a:r>
            <a:r>
              <a:rPr lang="fr-FR" sz="2000" dirty="0">
                <a:solidFill>
                  <a:srgbClr val="217296"/>
                </a:solidFill>
              </a:rPr>
              <a:t>: Volatile </a:t>
            </a:r>
            <a:r>
              <a:rPr lang="fr-FR" sz="2000" dirty="0" err="1">
                <a:solidFill>
                  <a:srgbClr val="217296"/>
                </a:solidFill>
              </a:rPr>
              <a:t>Organic</a:t>
            </a:r>
            <a:r>
              <a:rPr lang="fr-FR" sz="2000" dirty="0">
                <a:solidFill>
                  <a:srgbClr val="217296"/>
                </a:solidFill>
              </a:rPr>
              <a:t> Compounds</a:t>
            </a:r>
          </a:p>
          <a:p>
            <a:pPr marL="0" indent="0" algn="ctr">
              <a:buNone/>
            </a:pPr>
            <a:endParaRPr lang="fr-FR" sz="2000" dirty="0">
              <a:solidFill>
                <a:srgbClr val="217296"/>
              </a:solidFill>
            </a:endParaRPr>
          </a:p>
          <a:p>
            <a:pPr marL="0" indent="0" algn="ctr">
              <a:buNone/>
            </a:pPr>
            <a:endParaRPr lang="fr-FR" sz="2000" b="1" dirty="0">
              <a:solidFill>
                <a:srgbClr val="217296"/>
              </a:solidFill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4FF08525-1F20-FC4B-B981-82E39CB70D6C}"/>
              </a:ext>
            </a:extLst>
          </p:cNvPr>
          <p:cNvGrpSpPr/>
          <p:nvPr/>
        </p:nvGrpSpPr>
        <p:grpSpPr>
          <a:xfrm>
            <a:off x="2514600" y="640330"/>
            <a:ext cx="6177640" cy="808060"/>
            <a:chOff x="2501900" y="640330"/>
            <a:chExt cx="6190340" cy="808060"/>
          </a:xfrm>
          <a:effectLst>
            <a:outerShdw blurRad="101600" algn="ctr" rotWithShape="0">
              <a:srgbClr val="7D7D7D">
                <a:alpha val="44000"/>
              </a:srgbClr>
            </a:outerShdw>
          </a:effectLst>
        </p:grpSpPr>
        <p:grpSp>
          <p:nvGrpSpPr>
            <p:cNvPr id="11" name="Group 26">
              <a:extLst>
                <a:ext uri="{FF2B5EF4-FFF2-40B4-BE49-F238E27FC236}">
                  <a16:creationId xmlns:a16="http://schemas.microsoft.com/office/drawing/2014/main" id="{672760D2-867E-F542-B9C3-BFDF4F7F3F95}"/>
                </a:ext>
              </a:extLst>
            </p:cNvPr>
            <p:cNvGrpSpPr/>
            <p:nvPr/>
          </p:nvGrpSpPr>
          <p:grpSpPr>
            <a:xfrm flipH="1">
              <a:off x="8194797" y="736622"/>
              <a:ext cx="497443" cy="711768"/>
              <a:chOff x="-1" y="687805"/>
              <a:chExt cx="579644" cy="1612996"/>
            </a:xfrm>
          </p:grpSpPr>
          <p:sp>
            <p:nvSpPr>
              <p:cNvPr id="13" name="Freeform 40">
                <a:extLst>
                  <a:ext uri="{FF2B5EF4-FFF2-40B4-BE49-F238E27FC236}">
                    <a16:creationId xmlns:a16="http://schemas.microsoft.com/office/drawing/2014/main" id="{892C6C02-96C2-6345-AEC0-B5F56DF6E4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282" y="1124405"/>
                <a:ext cx="413361" cy="1176396"/>
              </a:xfrm>
              <a:custGeom>
                <a:avLst/>
                <a:gdLst>
                  <a:gd name="T0" fmla="*/ 1414 w 1414"/>
                  <a:gd name="T1" fmla="*/ 901 h 1164"/>
                  <a:gd name="T2" fmla="*/ 0 w 1414"/>
                  <a:gd name="T3" fmla="*/ 1164 h 1164"/>
                  <a:gd name="T4" fmla="*/ 0 w 1414"/>
                  <a:gd name="T5" fmla="*/ 0 h 1164"/>
                  <a:gd name="T6" fmla="*/ 1414 w 1414"/>
                  <a:gd name="T7" fmla="*/ 351 h 1164"/>
                  <a:gd name="T8" fmla="*/ 1414 w 1414"/>
                  <a:gd name="T9" fmla="*/ 901 h 1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4" h="1164">
                    <a:moveTo>
                      <a:pt x="1414" y="901"/>
                    </a:moveTo>
                    <a:lnTo>
                      <a:pt x="0" y="1164"/>
                    </a:lnTo>
                    <a:lnTo>
                      <a:pt x="0" y="0"/>
                    </a:lnTo>
                    <a:lnTo>
                      <a:pt x="1414" y="351"/>
                    </a:lnTo>
                    <a:lnTo>
                      <a:pt x="1414" y="901"/>
                    </a:lnTo>
                    <a:close/>
                  </a:path>
                </a:pathLst>
              </a:custGeom>
              <a:solidFill>
                <a:srgbClr val="7D7D7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Freeform 41">
                <a:extLst>
                  <a:ext uri="{FF2B5EF4-FFF2-40B4-BE49-F238E27FC236}">
                    <a16:creationId xmlns:a16="http://schemas.microsoft.com/office/drawing/2014/main" id="{615D34F5-CB57-8444-BAA2-A32B2D772E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" y="687805"/>
                <a:ext cx="579644" cy="1341739"/>
              </a:xfrm>
              <a:custGeom>
                <a:avLst/>
                <a:gdLst>
                  <a:gd name="T0" fmla="*/ 1981 w 1981"/>
                  <a:gd name="T1" fmla="*/ 1303 h 1303"/>
                  <a:gd name="T2" fmla="*/ 0 w 1981"/>
                  <a:gd name="T3" fmla="*/ 1125 h 1303"/>
                  <a:gd name="T4" fmla="*/ 0 w 1981"/>
                  <a:gd name="T5" fmla="*/ 0 h 1303"/>
                  <a:gd name="T6" fmla="*/ 1981 w 1981"/>
                  <a:gd name="T7" fmla="*/ 89 h 1303"/>
                  <a:gd name="T8" fmla="*/ 1981 w 1981"/>
                  <a:gd name="T9" fmla="*/ 1303 h 1303"/>
                  <a:gd name="connsiteX0" fmla="*/ 10000 w 10000"/>
                  <a:gd name="connsiteY0" fmla="*/ 10181 h 10181"/>
                  <a:gd name="connsiteX1" fmla="*/ 0 w 10000"/>
                  <a:gd name="connsiteY1" fmla="*/ 8634 h 10181"/>
                  <a:gd name="connsiteX2" fmla="*/ 0 w 10000"/>
                  <a:gd name="connsiteY2" fmla="*/ 0 h 10181"/>
                  <a:gd name="connsiteX3" fmla="*/ 10000 w 10000"/>
                  <a:gd name="connsiteY3" fmla="*/ 683 h 10181"/>
                  <a:gd name="connsiteX4" fmla="*/ 10000 w 10000"/>
                  <a:gd name="connsiteY4" fmla="*/ 10181 h 10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181">
                    <a:moveTo>
                      <a:pt x="10000" y="10181"/>
                    </a:moveTo>
                    <a:lnTo>
                      <a:pt x="0" y="8634"/>
                    </a:lnTo>
                    <a:lnTo>
                      <a:pt x="0" y="0"/>
                    </a:lnTo>
                    <a:lnTo>
                      <a:pt x="10000" y="683"/>
                    </a:lnTo>
                    <a:lnTo>
                      <a:pt x="10000" y="10181"/>
                    </a:ln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976D34C-B690-7042-9E4F-5D4195CF1755}"/>
                </a:ext>
              </a:extLst>
            </p:cNvPr>
            <p:cNvSpPr/>
            <p:nvPr/>
          </p:nvSpPr>
          <p:spPr>
            <a:xfrm>
              <a:off x="2501900" y="640330"/>
              <a:ext cx="6190340" cy="603348"/>
            </a:xfrm>
            <a:prstGeom prst="rect">
              <a:avLst/>
            </a:prstGeom>
            <a:solidFill>
              <a:srgbClr val="7D7D7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BB863B1C-DCA8-7F44-B88B-E912E2F5C3AF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2116937" y="640330"/>
            <a:ext cx="5617972" cy="580198"/>
          </a:xfrm>
          <a:prstGeom prst="rect">
            <a:avLst/>
          </a:prstGeom>
        </p:spPr>
        <p:txBody>
          <a:bodyPr lIns="0" tIns="0" rIns="72000" bIns="0"/>
          <a:lstStyle>
            <a:lvl1pPr marL="0" indent="0" algn="r">
              <a:buNone/>
              <a:defRPr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None/>
              <a:defRPr sz="1400" i="1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0" indent="0">
              <a:buFontTx/>
              <a:buNone/>
              <a:defRPr sz="1200" b="1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0" indent="0"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0" indent="0">
              <a:buNone/>
              <a:defRPr sz="900" i="1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 algn="ctr"/>
            <a:r>
              <a:rPr lang="fr-FR" sz="2800" dirty="0"/>
              <a:t>Introduction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90AED64D-C990-4A40-A841-F90563151F39}"/>
              </a:ext>
            </a:extLst>
          </p:cNvPr>
          <p:cNvSpPr txBox="1"/>
          <p:nvPr/>
        </p:nvSpPr>
        <p:spPr>
          <a:xfrm>
            <a:off x="4195195" y="372708"/>
            <a:ext cx="44970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00" dirty="0">
                <a:latin typeface="Calibri" panose="020F0502020204030204" pitchFamily="34" charset="0"/>
                <a:cs typeface="Calibri" panose="020F0502020204030204" pitchFamily="34" charset="0"/>
              </a:rPr>
              <a:t>Crésol – Journées de Spectroscopie Moléculaire – Grenoble – 10-12 mars 2024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3C267AE-1409-4CCA-8B4C-34E994AB7023}"/>
              </a:ext>
            </a:extLst>
          </p:cNvPr>
          <p:cNvSpPr txBox="1"/>
          <p:nvPr/>
        </p:nvSpPr>
        <p:spPr>
          <a:xfrm>
            <a:off x="228600" y="6126480"/>
            <a:ext cx="6986016" cy="5303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8" name="AutoShape 2" descr="~ (416×267)">
            <a:extLst>
              <a:ext uri="{FF2B5EF4-FFF2-40B4-BE49-F238E27FC236}">
                <a16:creationId xmlns:a16="http://schemas.microsoft.com/office/drawing/2014/main" id="{CB055569-694A-48E7-A66E-A31F578B1A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599" y="3276599"/>
            <a:ext cx="3315309" cy="331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63678A44-D02E-4246-BAB3-E6AE1C32C1F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630" y="2127473"/>
            <a:ext cx="3315309" cy="212785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FB196C2A-4290-41E6-8825-E32263D38680}"/>
              </a:ext>
            </a:extLst>
          </p:cNvPr>
          <p:cNvSpPr txBox="1"/>
          <p:nvPr/>
        </p:nvSpPr>
        <p:spPr>
          <a:xfrm>
            <a:off x="492098" y="1721256"/>
            <a:ext cx="3861071" cy="550920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fr-FR" sz="1600" b="1" dirty="0" err="1">
                <a:solidFill>
                  <a:srgbClr val="C00000"/>
                </a:solidFill>
                <a:latin typeface="+mj-lt"/>
              </a:rPr>
              <a:t>Definition</a:t>
            </a:r>
            <a:r>
              <a:rPr lang="fr-FR" sz="1600" b="1" dirty="0">
                <a:solidFill>
                  <a:srgbClr val="C00000"/>
                </a:solidFill>
                <a:latin typeface="+mj-lt"/>
              </a:rPr>
              <a:t>:</a:t>
            </a:r>
          </a:p>
          <a:p>
            <a:endParaRPr lang="fr-FR" sz="1600" dirty="0">
              <a:solidFill>
                <a:srgbClr val="C00000"/>
              </a:solidFill>
              <a:latin typeface="+mj-lt"/>
            </a:endParaRPr>
          </a:p>
          <a:p>
            <a:r>
              <a:rPr lang="en-US" sz="1600" dirty="0">
                <a:solidFill>
                  <a:srgbClr val="000000"/>
                </a:solidFill>
                <a:latin typeface="+mj-lt"/>
              </a:rPr>
              <a:t>Molecules in the gaseous phase of the atmosphere</a:t>
            </a:r>
          </a:p>
          <a:p>
            <a:endParaRPr lang="en-US" sz="1600" dirty="0">
              <a:solidFill>
                <a:srgbClr val="000000"/>
              </a:solidFill>
              <a:latin typeface="+mj-lt"/>
            </a:endParaRPr>
          </a:p>
          <a:p>
            <a:r>
              <a:rPr lang="en-US" sz="1600" b="1" dirty="0">
                <a:solidFill>
                  <a:srgbClr val="C00000"/>
                </a:solidFill>
                <a:latin typeface="+mj-lt"/>
              </a:rPr>
              <a:t>Sources:</a:t>
            </a:r>
          </a:p>
          <a:p>
            <a:pPr marL="285750" indent="-285750">
              <a:buFontTx/>
              <a:buChar char="-"/>
            </a:pPr>
            <a:r>
              <a:rPr lang="en-US" sz="1600" b="1" dirty="0">
                <a:solidFill>
                  <a:srgbClr val="000000"/>
                </a:solidFill>
                <a:latin typeface="+mj-lt"/>
              </a:rPr>
              <a:t>Biogenic</a:t>
            </a:r>
          </a:p>
          <a:p>
            <a:pPr marL="285750" indent="-285750">
              <a:buFontTx/>
              <a:buChar char="-"/>
            </a:pPr>
            <a:r>
              <a:rPr lang="en-US" sz="1600" b="1" dirty="0">
                <a:solidFill>
                  <a:srgbClr val="000000"/>
                </a:solidFill>
                <a:latin typeface="+mj-lt"/>
              </a:rPr>
              <a:t>Anthropogenic</a:t>
            </a:r>
          </a:p>
          <a:p>
            <a:endParaRPr lang="en-US" sz="1600" b="1" dirty="0">
              <a:solidFill>
                <a:srgbClr val="000000"/>
              </a:solidFill>
              <a:latin typeface="+mj-lt"/>
            </a:endParaRPr>
          </a:p>
          <a:p>
            <a:r>
              <a:rPr lang="en-US" sz="1600" b="1" dirty="0">
                <a:solidFill>
                  <a:srgbClr val="C00000"/>
                </a:solidFill>
                <a:latin typeface="+mj-lt"/>
              </a:rPr>
              <a:t>Main classes of VOCs studied:</a:t>
            </a:r>
          </a:p>
          <a:p>
            <a:endParaRPr lang="en-US" sz="1600" dirty="0">
              <a:solidFill>
                <a:srgbClr val="000000"/>
              </a:solidFill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en-US" sz="1600" dirty="0">
                <a:solidFill>
                  <a:srgbClr val="000000"/>
                </a:solidFill>
                <a:latin typeface="+mj-lt"/>
              </a:rPr>
              <a:t>Isoprene (44%)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solidFill>
                  <a:srgbClr val="000000"/>
                </a:solidFill>
                <a:latin typeface="+mj-lt"/>
              </a:rPr>
              <a:t>Monoterpenes (11%)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solidFill>
                  <a:srgbClr val="000000"/>
                </a:solidFill>
                <a:latin typeface="+mj-lt"/>
              </a:rPr>
              <a:t>Other reactive VOCs (22.5%)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solidFill>
                  <a:srgbClr val="000000"/>
                </a:solidFill>
                <a:latin typeface="+mj-lt"/>
              </a:rPr>
              <a:t>Other non-reactive VOCs (22.5%)</a:t>
            </a:r>
          </a:p>
          <a:p>
            <a:pPr marL="285750" indent="-285750">
              <a:buFontTx/>
              <a:buChar char="-"/>
            </a:pPr>
            <a:endParaRPr lang="en-US" sz="1600" dirty="0">
              <a:solidFill>
                <a:srgbClr val="000000"/>
              </a:solidFill>
              <a:latin typeface="+mj-lt"/>
            </a:endParaRPr>
          </a:p>
          <a:p>
            <a:r>
              <a:rPr lang="en-US" sz="1600" b="1" dirty="0">
                <a:solidFill>
                  <a:srgbClr val="C00000"/>
                </a:solidFill>
                <a:latin typeface="+mj-lt"/>
              </a:rPr>
              <a:t>Importance in the atmosphere:</a:t>
            </a:r>
          </a:p>
          <a:p>
            <a:endParaRPr lang="en-US" sz="1600" dirty="0">
              <a:solidFill>
                <a:srgbClr val="000000"/>
              </a:solidFill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en-US" sz="1600" dirty="0">
                <a:solidFill>
                  <a:srgbClr val="000000"/>
                </a:solidFill>
                <a:latin typeface="+mj-lt"/>
              </a:rPr>
              <a:t>Influences atmospheric chemistry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solidFill>
                  <a:srgbClr val="000000"/>
                </a:solidFill>
                <a:latin typeface="+mj-lt"/>
              </a:rPr>
              <a:t>Impact on the carbon cycle</a:t>
            </a:r>
            <a:endParaRPr lang="fr-FR" sz="1600" dirty="0">
              <a:solidFill>
                <a:srgbClr val="000000"/>
              </a:solidFill>
              <a:latin typeface="+mj-lt"/>
            </a:endParaRPr>
          </a:p>
          <a:p>
            <a:pPr marL="285750" indent="-285750">
              <a:buFontTx/>
              <a:buChar char="-"/>
            </a:pPr>
            <a:endParaRPr lang="en-US" sz="1600" b="1" dirty="0">
              <a:solidFill>
                <a:srgbClr val="000000"/>
              </a:solidFill>
              <a:latin typeface="+mj-lt"/>
            </a:endParaRPr>
          </a:p>
          <a:p>
            <a:endParaRPr lang="fr-FR" sz="160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9736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98FAFFE-34EB-7B4B-AB32-441FBCCD56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3923" y="1458077"/>
            <a:ext cx="8436153" cy="419913"/>
          </a:xfrm>
        </p:spPr>
        <p:txBody>
          <a:bodyPr anchor="t"/>
          <a:lstStyle/>
          <a:p>
            <a:pPr marL="0" indent="0" algn="ctr">
              <a:buNone/>
            </a:pPr>
            <a:r>
              <a:rPr lang="fr-FR" sz="2000" dirty="0">
                <a:solidFill>
                  <a:srgbClr val="217296"/>
                </a:solidFill>
              </a:rPr>
              <a:t>General </a:t>
            </a:r>
            <a:r>
              <a:rPr lang="fr-FR" sz="2000" dirty="0" err="1">
                <a:solidFill>
                  <a:srgbClr val="217296"/>
                </a:solidFill>
              </a:rPr>
              <a:t>Context</a:t>
            </a:r>
            <a:r>
              <a:rPr lang="fr-FR" sz="2000" dirty="0">
                <a:solidFill>
                  <a:srgbClr val="217296"/>
                </a:solidFill>
              </a:rPr>
              <a:t>: Volatile </a:t>
            </a:r>
            <a:r>
              <a:rPr lang="fr-FR" sz="2000" dirty="0" err="1">
                <a:solidFill>
                  <a:srgbClr val="217296"/>
                </a:solidFill>
              </a:rPr>
              <a:t>Organic</a:t>
            </a:r>
            <a:r>
              <a:rPr lang="fr-FR" sz="2000" dirty="0">
                <a:solidFill>
                  <a:srgbClr val="217296"/>
                </a:solidFill>
              </a:rPr>
              <a:t> Compounds</a:t>
            </a:r>
          </a:p>
          <a:p>
            <a:pPr marL="0" indent="0" algn="ctr">
              <a:buNone/>
            </a:pPr>
            <a:endParaRPr lang="fr-FR" sz="2000" dirty="0">
              <a:solidFill>
                <a:srgbClr val="217296"/>
              </a:solidFill>
            </a:endParaRPr>
          </a:p>
          <a:p>
            <a:pPr marL="0" indent="0" algn="ctr">
              <a:buNone/>
            </a:pPr>
            <a:endParaRPr lang="fr-FR" sz="2000" b="1" dirty="0">
              <a:solidFill>
                <a:srgbClr val="217296"/>
              </a:solidFill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4FF08525-1F20-FC4B-B981-82E39CB70D6C}"/>
              </a:ext>
            </a:extLst>
          </p:cNvPr>
          <p:cNvGrpSpPr/>
          <p:nvPr/>
        </p:nvGrpSpPr>
        <p:grpSpPr>
          <a:xfrm>
            <a:off x="2514600" y="640330"/>
            <a:ext cx="6177640" cy="808060"/>
            <a:chOff x="2501900" y="640330"/>
            <a:chExt cx="6190340" cy="808060"/>
          </a:xfrm>
          <a:effectLst>
            <a:outerShdw blurRad="101600" algn="ctr" rotWithShape="0">
              <a:srgbClr val="7D7D7D">
                <a:alpha val="44000"/>
              </a:srgbClr>
            </a:outerShdw>
          </a:effectLst>
        </p:grpSpPr>
        <p:grpSp>
          <p:nvGrpSpPr>
            <p:cNvPr id="11" name="Group 26">
              <a:extLst>
                <a:ext uri="{FF2B5EF4-FFF2-40B4-BE49-F238E27FC236}">
                  <a16:creationId xmlns:a16="http://schemas.microsoft.com/office/drawing/2014/main" id="{672760D2-867E-F542-B9C3-BFDF4F7F3F95}"/>
                </a:ext>
              </a:extLst>
            </p:cNvPr>
            <p:cNvGrpSpPr/>
            <p:nvPr/>
          </p:nvGrpSpPr>
          <p:grpSpPr>
            <a:xfrm flipH="1">
              <a:off x="8194797" y="736622"/>
              <a:ext cx="497443" cy="711768"/>
              <a:chOff x="-1" y="687805"/>
              <a:chExt cx="579644" cy="1612996"/>
            </a:xfrm>
          </p:grpSpPr>
          <p:sp>
            <p:nvSpPr>
              <p:cNvPr id="13" name="Freeform 40">
                <a:extLst>
                  <a:ext uri="{FF2B5EF4-FFF2-40B4-BE49-F238E27FC236}">
                    <a16:creationId xmlns:a16="http://schemas.microsoft.com/office/drawing/2014/main" id="{892C6C02-96C2-6345-AEC0-B5F56DF6E4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282" y="1124405"/>
                <a:ext cx="413361" cy="1176396"/>
              </a:xfrm>
              <a:custGeom>
                <a:avLst/>
                <a:gdLst>
                  <a:gd name="T0" fmla="*/ 1414 w 1414"/>
                  <a:gd name="T1" fmla="*/ 901 h 1164"/>
                  <a:gd name="T2" fmla="*/ 0 w 1414"/>
                  <a:gd name="T3" fmla="*/ 1164 h 1164"/>
                  <a:gd name="T4" fmla="*/ 0 w 1414"/>
                  <a:gd name="T5" fmla="*/ 0 h 1164"/>
                  <a:gd name="T6" fmla="*/ 1414 w 1414"/>
                  <a:gd name="T7" fmla="*/ 351 h 1164"/>
                  <a:gd name="T8" fmla="*/ 1414 w 1414"/>
                  <a:gd name="T9" fmla="*/ 901 h 1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4" h="1164">
                    <a:moveTo>
                      <a:pt x="1414" y="901"/>
                    </a:moveTo>
                    <a:lnTo>
                      <a:pt x="0" y="1164"/>
                    </a:lnTo>
                    <a:lnTo>
                      <a:pt x="0" y="0"/>
                    </a:lnTo>
                    <a:lnTo>
                      <a:pt x="1414" y="351"/>
                    </a:lnTo>
                    <a:lnTo>
                      <a:pt x="1414" y="901"/>
                    </a:lnTo>
                    <a:close/>
                  </a:path>
                </a:pathLst>
              </a:custGeom>
              <a:solidFill>
                <a:srgbClr val="7D7D7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Freeform 41">
                <a:extLst>
                  <a:ext uri="{FF2B5EF4-FFF2-40B4-BE49-F238E27FC236}">
                    <a16:creationId xmlns:a16="http://schemas.microsoft.com/office/drawing/2014/main" id="{615D34F5-CB57-8444-BAA2-A32B2D772E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" y="687805"/>
                <a:ext cx="579644" cy="1341739"/>
              </a:xfrm>
              <a:custGeom>
                <a:avLst/>
                <a:gdLst>
                  <a:gd name="T0" fmla="*/ 1981 w 1981"/>
                  <a:gd name="T1" fmla="*/ 1303 h 1303"/>
                  <a:gd name="T2" fmla="*/ 0 w 1981"/>
                  <a:gd name="T3" fmla="*/ 1125 h 1303"/>
                  <a:gd name="T4" fmla="*/ 0 w 1981"/>
                  <a:gd name="T5" fmla="*/ 0 h 1303"/>
                  <a:gd name="T6" fmla="*/ 1981 w 1981"/>
                  <a:gd name="T7" fmla="*/ 89 h 1303"/>
                  <a:gd name="T8" fmla="*/ 1981 w 1981"/>
                  <a:gd name="T9" fmla="*/ 1303 h 1303"/>
                  <a:gd name="connsiteX0" fmla="*/ 10000 w 10000"/>
                  <a:gd name="connsiteY0" fmla="*/ 10181 h 10181"/>
                  <a:gd name="connsiteX1" fmla="*/ 0 w 10000"/>
                  <a:gd name="connsiteY1" fmla="*/ 8634 h 10181"/>
                  <a:gd name="connsiteX2" fmla="*/ 0 w 10000"/>
                  <a:gd name="connsiteY2" fmla="*/ 0 h 10181"/>
                  <a:gd name="connsiteX3" fmla="*/ 10000 w 10000"/>
                  <a:gd name="connsiteY3" fmla="*/ 683 h 10181"/>
                  <a:gd name="connsiteX4" fmla="*/ 10000 w 10000"/>
                  <a:gd name="connsiteY4" fmla="*/ 10181 h 10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181">
                    <a:moveTo>
                      <a:pt x="10000" y="10181"/>
                    </a:moveTo>
                    <a:lnTo>
                      <a:pt x="0" y="8634"/>
                    </a:lnTo>
                    <a:lnTo>
                      <a:pt x="0" y="0"/>
                    </a:lnTo>
                    <a:lnTo>
                      <a:pt x="10000" y="683"/>
                    </a:lnTo>
                    <a:lnTo>
                      <a:pt x="10000" y="10181"/>
                    </a:ln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976D34C-B690-7042-9E4F-5D4195CF1755}"/>
                </a:ext>
              </a:extLst>
            </p:cNvPr>
            <p:cNvSpPr/>
            <p:nvPr/>
          </p:nvSpPr>
          <p:spPr>
            <a:xfrm>
              <a:off x="2501900" y="640330"/>
              <a:ext cx="6190340" cy="603348"/>
            </a:xfrm>
            <a:prstGeom prst="rect">
              <a:avLst/>
            </a:prstGeom>
            <a:solidFill>
              <a:srgbClr val="7D7D7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BB863B1C-DCA8-7F44-B88B-E912E2F5C3AF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2116937" y="640330"/>
            <a:ext cx="5617972" cy="580198"/>
          </a:xfrm>
          <a:prstGeom prst="rect">
            <a:avLst/>
          </a:prstGeom>
        </p:spPr>
        <p:txBody>
          <a:bodyPr lIns="0" tIns="0" rIns="72000" bIns="0"/>
          <a:lstStyle>
            <a:lvl1pPr marL="0" indent="0" algn="r">
              <a:buNone/>
              <a:defRPr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None/>
              <a:defRPr sz="1400" i="1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0" indent="0">
              <a:buFontTx/>
              <a:buNone/>
              <a:defRPr sz="1200" b="1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0" indent="0"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0" indent="0">
              <a:buNone/>
              <a:defRPr sz="900" i="1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 algn="ctr"/>
            <a:r>
              <a:rPr lang="fr-FR" sz="2800" dirty="0"/>
              <a:t>Introduction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90AED64D-C990-4A40-A841-F90563151F39}"/>
              </a:ext>
            </a:extLst>
          </p:cNvPr>
          <p:cNvSpPr txBox="1"/>
          <p:nvPr/>
        </p:nvSpPr>
        <p:spPr>
          <a:xfrm>
            <a:off x="4195195" y="372708"/>
            <a:ext cx="44970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00" dirty="0">
                <a:latin typeface="Calibri" panose="020F0502020204030204" pitchFamily="34" charset="0"/>
                <a:cs typeface="Calibri" panose="020F0502020204030204" pitchFamily="34" charset="0"/>
              </a:rPr>
              <a:t>Crésol – Journées de Spectroscopie Moléculaire – Grenoble – 10-12 mars 2024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3C267AE-1409-4CCA-8B4C-34E994AB7023}"/>
              </a:ext>
            </a:extLst>
          </p:cNvPr>
          <p:cNvSpPr txBox="1"/>
          <p:nvPr/>
        </p:nvSpPr>
        <p:spPr>
          <a:xfrm>
            <a:off x="228600" y="6126480"/>
            <a:ext cx="6986016" cy="5303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8" name="AutoShape 2" descr="~ (416×267)">
            <a:extLst>
              <a:ext uri="{FF2B5EF4-FFF2-40B4-BE49-F238E27FC236}">
                <a16:creationId xmlns:a16="http://schemas.microsoft.com/office/drawing/2014/main" id="{CB055569-694A-48E7-A66E-A31F578B1A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599" y="3276599"/>
            <a:ext cx="3315309" cy="331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63678A44-D02E-4246-BAB3-E6AE1C32C1F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630" y="2127473"/>
            <a:ext cx="3315309" cy="212785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FB196C2A-4290-41E6-8825-E32263D38680}"/>
              </a:ext>
            </a:extLst>
          </p:cNvPr>
          <p:cNvSpPr txBox="1"/>
          <p:nvPr/>
        </p:nvSpPr>
        <p:spPr>
          <a:xfrm>
            <a:off x="492098" y="1721256"/>
            <a:ext cx="3861071" cy="550920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fr-FR" sz="1600" b="1" dirty="0" err="1">
                <a:solidFill>
                  <a:srgbClr val="C00000"/>
                </a:solidFill>
                <a:latin typeface="+mj-lt"/>
              </a:rPr>
              <a:t>Definition</a:t>
            </a:r>
            <a:r>
              <a:rPr lang="fr-FR" sz="1600" b="1" dirty="0">
                <a:solidFill>
                  <a:srgbClr val="C00000"/>
                </a:solidFill>
                <a:latin typeface="+mj-lt"/>
              </a:rPr>
              <a:t>:</a:t>
            </a:r>
          </a:p>
          <a:p>
            <a:endParaRPr lang="fr-FR" sz="1600" dirty="0">
              <a:solidFill>
                <a:srgbClr val="C00000"/>
              </a:solidFill>
              <a:latin typeface="+mj-lt"/>
            </a:endParaRPr>
          </a:p>
          <a:p>
            <a:r>
              <a:rPr lang="en-US" sz="1600" dirty="0">
                <a:solidFill>
                  <a:srgbClr val="000000"/>
                </a:solidFill>
                <a:latin typeface="+mj-lt"/>
              </a:rPr>
              <a:t>Molecules in the gaseous phase of the atmosphere</a:t>
            </a:r>
          </a:p>
          <a:p>
            <a:endParaRPr lang="en-US" sz="1600" dirty="0">
              <a:solidFill>
                <a:srgbClr val="000000"/>
              </a:solidFill>
              <a:latin typeface="+mj-lt"/>
            </a:endParaRPr>
          </a:p>
          <a:p>
            <a:r>
              <a:rPr lang="en-US" sz="1600" b="1" dirty="0">
                <a:solidFill>
                  <a:srgbClr val="C00000"/>
                </a:solidFill>
                <a:latin typeface="+mj-lt"/>
              </a:rPr>
              <a:t>Sources:</a:t>
            </a:r>
          </a:p>
          <a:p>
            <a:pPr marL="285750" indent="-285750">
              <a:buFontTx/>
              <a:buChar char="-"/>
            </a:pPr>
            <a:r>
              <a:rPr lang="en-US" sz="1600" b="1" dirty="0">
                <a:solidFill>
                  <a:srgbClr val="000000"/>
                </a:solidFill>
                <a:latin typeface="+mj-lt"/>
              </a:rPr>
              <a:t>Biogenic</a:t>
            </a:r>
          </a:p>
          <a:p>
            <a:pPr marL="285750" indent="-285750">
              <a:buFontTx/>
              <a:buChar char="-"/>
            </a:pPr>
            <a:r>
              <a:rPr lang="en-US" sz="1600" b="1" dirty="0">
                <a:solidFill>
                  <a:srgbClr val="000000"/>
                </a:solidFill>
                <a:latin typeface="+mj-lt"/>
              </a:rPr>
              <a:t>Anthropogenic</a:t>
            </a:r>
          </a:p>
          <a:p>
            <a:endParaRPr lang="en-US" sz="1600" b="1" dirty="0">
              <a:solidFill>
                <a:srgbClr val="000000"/>
              </a:solidFill>
              <a:latin typeface="+mj-lt"/>
            </a:endParaRPr>
          </a:p>
          <a:p>
            <a:r>
              <a:rPr lang="en-US" sz="1600" b="1" dirty="0">
                <a:solidFill>
                  <a:srgbClr val="C00000"/>
                </a:solidFill>
                <a:latin typeface="+mj-lt"/>
              </a:rPr>
              <a:t>Main classes of VOCs studied:</a:t>
            </a:r>
          </a:p>
          <a:p>
            <a:endParaRPr lang="en-US" sz="1600" dirty="0">
              <a:solidFill>
                <a:srgbClr val="000000"/>
              </a:solidFill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en-US" sz="1600" dirty="0">
                <a:solidFill>
                  <a:srgbClr val="000000"/>
                </a:solidFill>
                <a:latin typeface="+mj-lt"/>
              </a:rPr>
              <a:t>Isoprene (44%)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solidFill>
                  <a:srgbClr val="000000"/>
                </a:solidFill>
                <a:latin typeface="+mj-lt"/>
              </a:rPr>
              <a:t>Monoterpenes (11%)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solidFill>
                  <a:srgbClr val="000000"/>
                </a:solidFill>
                <a:latin typeface="+mj-lt"/>
              </a:rPr>
              <a:t>Other reactive VOCs (22.5%)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solidFill>
                  <a:srgbClr val="000000"/>
                </a:solidFill>
                <a:latin typeface="+mj-lt"/>
              </a:rPr>
              <a:t>Other non-reactive VOCs (22.5%)</a:t>
            </a:r>
          </a:p>
          <a:p>
            <a:pPr marL="285750" indent="-285750">
              <a:buFontTx/>
              <a:buChar char="-"/>
            </a:pPr>
            <a:endParaRPr lang="en-US" sz="1600" dirty="0">
              <a:solidFill>
                <a:srgbClr val="000000"/>
              </a:solidFill>
              <a:latin typeface="+mj-lt"/>
            </a:endParaRPr>
          </a:p>
          <a:p>
            <a:r>
              <a:rPr lang="en-US" sz="1600" b="1" dirty="0">
                <a:solidFill>
                  <a:srgbClr val="C00000"/>
                </a:solidFill>
                <a:latin typeface="+mj-lt"/>
              </a:rPr>
              <a:t>Importance in the atmosphere:</a:t>
            </a:r>
          </a:p>
          <a:p>
            <a:endParaRPr lang="en-US" sz="1600" dirty="0">
              <a:solidFill>
                <a:srgbClr val="000000"/>
              </a:solidFill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en-US" sz="1600" dirty="0">
                <a:solidFill>
                  <a:srgbClr val="000000"/>
                </a:solidFill>
                <a:latin typeface="+mj-lt"/>
              </a:rPr>
              <a:t>Influences atmospheric chemistry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solidFill>
                  <a:srgbClr val="000000"/>
                </a:solidFill>
                <a:latin typeface="+mj-lt"/>
              </a:rPr>
              <a:t>Impact on the carbon cycle</a:t>
            </a:r>
            <a:endParaRPr lang="fr-FR" sz="1600" dirty="0">
              <a:solidFill>
                <a:srgbClr val="000000"/>
              </a:solidFill>
              <a:latin typeface="+mj-lt"/>
            </a:endParaRPr>
          </a:p>
          <a:p>
            <a:pPr marL="285750" indent="-285750">
              <a:buFontTx/>
              <a:buChar char="-"/>
            </a:pPr>
            <a:endParaRPr lang="en-US" sz="1600" b="1" dirty="0">
              <a:solidFill>
                <a:srgbClr val="000000"/>
              </a:solidFill>
              <a:latin typeface="+mj-lt"/>
            </a:endParaRPr>
          </a:p>
          <a:p>
            <a:endParaRPr lang="fr-FR" sz="16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553D9C2-A95C-403C-BB50-EDF2E958314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271" t="7746" r="13271" b="13548"/>
          <a:stretch/>
        </p:blipFill>
        <p:spPr>
          <a:xfrm>
            <a:off x="5031328" y="5352038"/>
            <a:ext cx="1347957" cy="85862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EC46617-4EEB-4F71-AE92-B59E7721A7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0445" y="5293046"/>
            <a:ext cx="914772" cy="914772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9B1B31D3-619F-4233-A25F-6D4F4104778F}"/>
              </a:ext>
            </a:extLst>
          </p:cNvPr>
          <p:cNvSpPr txBox="1"/>
          <p:nvPr/>
        </p:nvSpPr>
        <p:spPr>
          <a:xfrm>
            <a:off x="5199262" y="6132636"/>
            <a:ext cx="10972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 err="1">
                <a:solidFill>
                  <a:srgbClr val="000000"/>
                </a:solidFill>
                <a:latin typeface="+mj-lt"/>
              </a:rPr>
              <a:t>anthropogenic</a:t>
            </a:r>
            <a:endParaRPr lang="fr-FR" sz="105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8E23ACB3-5E8F-4379-A043-4B4D3F8BD09F}"/>
              </a:ext>
            </a:extLst>
          </p:cNvPr>
          <p:cNvSpPr txBox="1"/>
          <p:nvPr/>
        </p:nvSpPr>
        <p:spPr>
          <a:xfrm>
            <a:off x="6946237" y="6126480"/>
            <a:ext cx="7338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 err="1">
                <a:solidFill>
                  <a:srgbClr val="000000"/>
                </a:solidFill>
                <a:latin typeface="+mj-lt"/>
              </a:rPr>
              <a:t>biogenic</a:t>
            </a:r>
            <a:endParaRPr lang="fr-FR" sz="105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503121EA-6345-488A-8D11-693B46CFC82A}"/>
              </a:ext>
            </a:extLst>
          </p:cNvPr>
          <p:cNvSpPr/>
          <p:nvPr/>
        </p:nvSpPr>
        <p:spPr>
          <a:xfrm>
            <a:off x="6156960" y="4998720"/>
            <a:ext cx="701551" cy="401203"/>
          </a:xfrm>
          <a:prstGeom prst="ellipse">
            <a:avLst/>
          </a:prstGeom>
          <a:ln>
            <a:solidFill>
              <a:srgbClr val="0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6D021000-4D37-4B11-B8EB-D3B0A8D5DDC7}"/>
              </a:ext>
            </a:extLst>
          </p:cNvPr>
          <p:cNvSpPr txBox="1"/>
          <p:nvPr/>
        </p:nvSpPr>
        <p:spPr>
          <a:xfrm>
            <a:off x="6254492" y="5031465"/>
            <a:ext cx="10054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0000"/>
                </a:solidFill>
                <a:latin typeface="+mj-lt"/>
              </a:rPr>
              <a:t>VOC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B18C5F20-499E-4962-8A86-669FD229E75A}"/>
              </a:ext>
            </a:extLst>
          </p:cNvPr>
          <p:cNvSpPr txBox="1"/>
          <p:nvPr/>
        </p:nvSpPr>
        <p:spPr>
          <a:xfrm>
            <a:off x="5095712" y="4449183"/>
            <a:ext cx="2824046" cy="276999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000000"/>
                </a:solidFill>
                <a:latin typeface="+mj-lt"/>
              </a:rPr>
              <a:t>Aérosols Organiques Secondaires</a:t>
            </a:r>
          </a:p>
        </p:txBody>
      </p: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15D6621A-6084-448B-B4F4-EB2AC9B906A3}"/>
              </a:ext>
            </a:extLst>
          </p:cNvPr>
          <p:cNvCxnSpPr/>
          <p:nvPr/>
        </p:nvCxnSpPr>
        <p:spPr>
          <a:xfrm flipV="1">
            <a:off x="6156960" y="5399923"/>
            <a:ext cx="139582" cy="251069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BC688FFD-7D08-48C4-A139-EB2007A82A0B}"/>
              </a:ext>
            </a:extLst>
          </p:cNvPr>
          <p:cNvCxnSpPr>
            <a:endCxn id="22" idx="2"/>
          </p:cNvCxnSpPr>
          <p:nvPr/>
        </p:nvCxnSpPr>
        <p:spPr>
          <a:xfrm flipH="1" flipV="1">
            <a:off x="6757230" y="5370019"/>
            <a:ext cx="166062" cy="155438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39E42767-5B91-4830-8A36-BA39006C86B5}"/>
              </a:ext>
            </a:extLst>
          </p:cNvPr>
          <p:cNvCxnSpPr>
            <a:cxnSpLocks/>
            <a:stCxn id="21" idx="0"/>
            <a:endCxn id="23" idx="2"/>
          </p:cNvCxnSpPr>
          <p:nvPr/>
        </p:nvCxnSpPr>
        <p:spPr>
          <a:xfrm flipH="1" flipV="1">
            <a:off x="6507735" y="4726182"/>
            <a:ext cx="1" cy="272538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3193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98FAFFE-34EB-7B4B-AB32-441FBCCD56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3923" y="1485258"/>
            <a:ext cx="8436153" cy="419913"/>
          </a:xfrm>
        </p:spPr>
        <p:txBody>
          <a:bodyPr anchor="t"/>
          <a:lstStyle/>
          <a:p>
            <a:pPr marL="0" indent="0" algn="ctr">
              <a:buNone/>
            </a:pPr>
            <a:r>
              <a:rPr lang="fr-FR" sz="2000" dirty="0">
                <a:solidFill>
                  <a:srgbClr val="217296"/>
                </a:solidFill>
              </a:rPr>
              <a:t>General </a:t>
            </a:r>
            <a:r>
              <a:rPr lang="fr-FR" sz="2000" dirty="0" err="1">
                <a:solidFill>
                  <a:srgbClr val="217296"/>
                </a:solidFill>
              </a:rPr>
              <a:t>context</a:t>
            </a:r>
            <a:r>
              <a:rPr lang="fr-FR" sz="2000" dirty="0">
                <a:solidFill>
                  <a:srgbClr val="217296"/>
                </a:solidFill>
              </a:rPr>
              <a:t>: </a:t>
            </a:r>
            <a:r>
              <a:rPr lang="fr-FR" sz="2000" dirty="0" err="1">
                <a:solidFill>
                  <a:srgbClr val="217296"/>
                </a:solidFill>
              </a:rPr>
              <a:t>Secondary</a:t>
            </a:r>
            <a:r>
              <a:rPr lang="fr-FR" sz="2000" dirty="0">
                <a:solidFill>
                  <a:srgbClr val="217296"/>
                </a:solidFill>
              </a:rPr>
              <a:t> </a:t>
            </a:r>
            <a:r>
              <a:rPr lang="fr-FR" sz="2000" dirty="0" err="1">
                <a:solidFill>
                  <a:srgbClr val="217296"/>
                </a:solidFill>
              </a:rPr>
              <a:t>Organic</a:t>
            </a:r>
            <a:r>
              <a:rPr lang="fr-FR" sz="2000" dirty="0">
                <a:solidFill>
                  <a:srgbClr val="217296"/>
                </a:solidFill>
              </a:rPr>
              <a:t> </a:t>
            </a:r>
            <a:r>
              <a:rPr lang="fr-FR" sz="2000" dirty="0" err="1">
                <a:solidFill>
                  <a:srgbClr val="217296"/>
                </a:solidFill>
              </a:rPr>
              <a:t>Aerosols</a:t>
            </a:r>
            <a:endParaRPr lang="fr-FR" sz="2000" dirty="0">
              <a:solidFill>
                <a:srgbClr val="217296"/>
              </a:solidFill>
            </a:endParaRPr>
          </a:p>
          <a:p>
            <a:pPr marL="0" indent="0" algn="ctr">
              <a:buNone/>
            </a:pPr>
            <a:endParaRPr lang="fr-FR" sz="2000" dirty="0">
              <a:solidFill>
                <a:srgbClr val="217296"/>
              </a:solidFill>
            </a:endParaRPr>
          </a:p>
          <a:p>
            <a:pPr marL="0" indent="0" algn="ctr">
              <a:buNone/>
            </a:pPr>
            <a:endParaRPr lang="fr-FR" sz="2000" b="1" dirty="0">
              <a:solidFill>
                <a:srgbClr val="217296"/>
              </a:solidFill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4FF08525-1F20-FC4B-B981-82E39CB70D6C}"/>
              </a:ext>
            </a:extLst>
          </p:cNvPr>
          <p:cNvGrpSpPr/>
          <p:nvPr/>
        </p:nvGrpSpPr>
        <p:grpSpPr>
          <a:xfrm>
            <a:off x="2514600" y="640330"/>
            <a:ext cx="6177640" cy="808060"/>
            <a:chOff x="2501900" y="640330"/>
            <a:chExt cx="6190340" cy="808060"/>
          </a:xfrm>
          <a:effectLst>
            <a:outerShdw blurRad="101600" algn="ctr" rotWithShape="0">
              <a:srgbClr val="7D7D7D">
                <a:alpha val="44000"/>
              </a:srgbClr>
            </a:outerShdw>
          </a:effectLst>
        </p:grpSpPr>
        <p:grpSp>
          <p:nvGrpSpPr>
            <p:cNvPr id="11" name="Group 26">
              <a:extLst>
                <a:ext uri="{FF2B5EF4-FFF2-40B4-BE49-F238E27FC236}">
                  <a16:creationId xmlns:a16="http://schemas.microsoft.com/office/drawing/2014/main" id="{672760D2-867E-F542-B9C3-BFDF4F7F3F95}"/>
                </a:ext>
              </a:extLst>
            </p:cNvPr>
            <p:cNvGrpSpPr/>
            <p:nvPr/>
          </p:nvGrpSpPr>
          <p:grpSpPr>
            <a:xfrm flipH="1">
              <a:off x="8194797" y="736622"/>
              <a:ext cx="497443" cy="711768"/>
              <a:chOff x="-1" y="687805"/>
              <a:chExt cx="579644" cy="1612996"/>
            </a:xfrm>
          </p:grpSpPr>
          <p:sp>
            <p:nvSpPr>
              <p:cNvPr id="13" name="Freeform 40">
                <a:extLst>
                  <a:ext uri="{FF2B5EF4-FFF2-40B4-BE49-F238E27FC236}">
                    <a16:creationId xmlns:a16="http://schemas.microsoft.com/office/drawing/2014/main" id="{892C6C02-96C2-6345-AEC0-B5F56DF6E4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282" y="1124405"/>
                <a:ext cx="413361" cy="1176396"/>
              </a:xfrm>
              <a:custGeom>
                <a:avLst/>
                <a:gdLst>
                  <a:gd name="T0" fmla="*/ 1414 w 1414"/>
                  <a:gd name="T1" fmla="*/ 901 h 1164"/>
                  <a:gd name="T2" fmla="*/ 0 w 1414"/>
                  <a:gd name="T3" fmla="*/ 1164 h 1164"/>
                  <a:gd name="T4" fmla="*/ 0 w 1414"/>
                  <a:gd name="T5" fmla="*/ 0 h 1164"/>
                  <a:gd name="T6" fmla="*/ 1414 w 1414"/>
                  <a:gd name="T7" fmla="*/ 351 h 1164"/>
                  <a:gd name="T8" fmla="*/ 1414 w 1414"/>
                  <a:gd name="T9" fmla="*/ 901 h 1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4" h="1164">
                    <a:moveTo>
                      <a:pt x="1414" y="901"/>
                    </a:moveTo>
                    <a:lnTo>
                      <a:pt x="0" y="1164"/>
                    </a:lnTo>
                    <a:lnTo>
                      <a:pt x="0" y="0"/>
                    </a:lnTo>
                    <a:lnTo>
                      <a:pt x="1414" y="351"/>
                    </a:lnTo>
                    <a:lnTo>
                      <a:pt x="1414" y="901"/>
                    </a:lnTo>
                    <a:close/>
                  </a:path>
                </a:pathLst>
              </a:custGeom>
              <a:solidFill>
                <a:srgbClr val="7D7D7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Freeform 41">
                <a:extLst>
                  <a:ext uri="{FF2B5EF4-FFF2-40B4-BE49-F238E27FC236}">
                    <a16:creationId xmlns:a16="http://schemas.microsoft.com/office/drawing/2014/main" id="{615D34F5-CB57-8444-BAA2-A32B2D772E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" y="687805"/>
                <a:ext cx="579644" cy="1341739"/>
              </a:xfrm>
              <a:custGeom>
                <a:avLst/>
                <a:gdLst>
                  <a:gd name="T0" fmla="*/ 1981 w 1981"/>
                  <a:gd name="T1" fmla="*/ 1303 h 1303"/>
                  <a:gd name="T2" fmla="*/ 0 w 1981"/>
                  <a:gd name="T3" fmla="*/ 1125 h 1303"/>
                  <a:gd name="T4" fmla="*/ 0 w 1981"/>
                  <a:gd name="T5" fmla="*/ 0 h 1303"/>
                  <a:gd name="T6" fmla="*/ 1981 w 1981"/>
                  <a:gd name="T7" fmla="*/ 89 h 1303"/>
                  <a:gd name="T8" fmla="*/ 1981 w 1981"/>
                  <a:gd name="T9" fmla="*/ 1303 h 1303"/>
                  <a:gd name="connsiteX0" fmla="*/ 10000 w 10000"/>
                  <a:gd name="connsiteY0" fmla="*/ 10181 h 10181"/>
                  <a:gd name="connsiteX1" fmla="*/ 0 w 10000"/>
                  <a:gd name="connsiteY1" fmla="*/ 8634 h 10181"/>
                  <a:gd name="connsiteX2" fmla="*/ 0 w 10000"/>
                  <a:gd name="connsiteY2" fmla="*/ 0 h 10181"/>
                  <a:gd name="connsiteX3" fmla="*/ 10000 w 10000"/>
                  <a:gd name="connsiteY3" fmla="*/ 683 h 10181"/>
                  <a:gd name="connsiteX4" fmla="*/ 10000 w 10000"/>
                  <a:gd name="connsiteY4" fmla="*/ 10181 h 10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181">
                    <a:moveTo>
                      <a:pt x="10000" y="10181"/>
                    </a:moveTo>
                    <a:lnTo>
                      <a:pt x="0" y="8634"/>
                    </a:lnTo>
                    <a:lnTo>
                      <a:pt x="0" y="0"/>
                    </a:lnTo>
                    <a:lnTo>
                      <a:pt x="10000" y="683"/>
                    </a:lnTo>
                    <a:lnTo>
                      <a:pt x="10000" y="10181"/>
                    </a:ln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976D34C-B690-7042-9E4F-5D4195CF1755}"/>
                </a:ext>
              </a:extLst>
            </p:cNvPr>
            <p:cNvSpPr/>
            <p:nvPr/>
          </p:nvSpPr>
          <p:spPr>
            <a:xfrm>
              <a:off x="2501900" y="640330"/>
              <a:ext cx="6190340" cy="603348"/>
            </a:xfrm>
            <a:prstGeom prst="rect">
              <a:avLst/>
            </a:prstGeom>
            <a:solidFill>
              <a:srgbClr val="7D7D7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BB863B1C-DCA8-7F44-B88B-E912E2F5C3AF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2053740" y="651905"/>
            <a:ext cx="5617972" cy="580198"/>
          </a:xfrm>
          <a:prstGeom prst="rect">
            <a:avLst/>
          </a:prstGeom>
        </p:spPr>
        <p:txBody>
          <a:bodyPr lIns="0" tIns="0" rIns="72000" bIns="0"/>
          <a:lstStyle>
            <a:lvl1pPr marL="0" indent="0" algn="r">
              <a:buNone/>
              <a:defRPr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None/>
              <a:defRPr sz="1400" i="1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0" indent="0">
              <a:buFontTx/>
              <a:buNone/>
              <a:defRPr sz="1200" b="1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0" indent="0"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0" indent="0">
              <a:buNone/>
              <a:defRPr sz="900" i="1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 algn="ctr"/>
            <a:r>
              <a:rPr lang="fr-FR" sz="2800" dirty="0"/>
              <a:t>Introduction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90AED64D-C990-4A40-A841-F90563151F39}"/>
              </a:ext>
            </a:extLst>
          </p:cNvPr>
          <p:cNvSpPr txBox="1"/>
          <p:nvPr/>
        </p:nvSpPr>
        <p:spPr>
          <a:xfrm>
            <a:off x="4195195" y="372708"/>
            <a:ext cx="44970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00" dirty="0">
                <a:latin typeface="Calibri" panose="020F0502020204030204" pitchFamily="34" charset="0"/>
                <a:cs typeface="Calibri" panose="020F0502020204030204" pitchFamily="34" charset="0"/>
              </a:rPr>
              <a:t>Crésol – Journées de Spectroscopie Moléculaire – Grenoble – 10-12 mars 2024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FB196C2A-4290-41E6-8825-E32263D38680}"/>
                  </a:ext>
                </a:extLst>
              </p:cNvPr>
              <p:cNvSpPr txBox="1"/>
              <p:nvPr/>
            </p:nvSpPr>
            <p:spPr>
              <a:xfrm>
                <a:off x="644650" y="1933660"/>
                <a:ext cx="8436153" cy="2554545"/>
              </a:xfrm>
              <a:prstGeom prst="rect">
                <a:avLst/>
              </a:prstGeom>
              <a:noFill/>
            </p:spPr>
            <p:txBody>
              <a:bodyPr wrap="square" numCol="2" rtlCol="0">
                <a:spAutoFit/>
              </a:bodyPr>
              <a:lstStyle/>
              <a:p>
                <a:r>
                  <a:rPr lang="fr-FR" sz="1600" b="1" dirty="0" err="1">
                    <a:solidFill>
                      <a:srgbClr val="C00000"/>
                    </a:solidFill>
                    <a:latin typeface="+mj-lt"/>
                  </a:rPr>
                  <a:t>Definition</a:t>
                </a:r>
                <a:r>
                  <a:rPr lang="fr-FR" sz="1600" b="1" dirty="0">
                    <a:solidFill>
                      <a:srgbClr val="C00000"/>
                    </a:solidFill>
                    <a:latin typeface="+mj-lt"/>
                  </a:rPr>
                  <a:t>:</a:t>
                </a:r>
              </a:p>
              <a:p>
                <a:endParaRPr lang="fr-FR" sz="1600" dirty="0">
                  <a:solidFill>
                    <a:srgbClr val="C00000"/>
                  </a:solidFill>
                  <a:latin typeface="+mj-lt"/>
                </a:endParaRPr>
              </a:p>
              <a:p>
                <a:r>
                  <a:rPr lang="en-US" sz="1600" dirty="0">
                    <a:solidFill>
                      <a:srgbClr val="000000"/>
                    </a:solidFill>
                    <a:latin typeface="+mj-lt"/>
                  </a:rPr>
                  <a:t>Formed by oxidation of VOCs</a:t>
                </a:r>
              </a:p>
              <a:p>
                <a:r>
                  <a:rPr lang="fr-FR" sz="1600" dirty="0">
                    <a:solidFill>
                      <a:srgbClr val="000000"/>
                    </a:solidFill>
                    <a:latin typeface="+mj-lt"/>
                  </a:rPr>
                  <a:t>(</a:t>
                </a:r>
                <a14:m>
                  <m:oMath xmlns:m="http://schemas.openxmlformats.org/officeDocument/2006/math">
                    <m:r>
                      <a:rPr lang="fr-FR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𝑶𝑯</m:t>
                    </m:r>
                    <m:r>
                      <a:rPr lang="fr-FR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fr-FR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𝑵𝑶</m:t>
                        </m:r>
                      </m:e>
                      <m:sub>
                        <m:r>
                          <a:rPr lang="fr-FR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fr-FR" sz="1600" b="1" dirty="0">
                    <a:solidFill>
                      <a:srgbClr val="000000"/>
                    </a:solidFill>
                    <a:latin typeface="+mj-lt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  <m:sub>
                        <m:r>
                          <a:rPr lang="fr-FR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fr-FR" sz="1600" dirty="0">
                    <a:solidFill>
                      <a:srgbClr val="000000"/>
                    </a:solidFill>
                    <a:latin typeface="+mj-lt"/>
                  </a:rPr>
                  <a:t>)</a:t>
                </a:r>
              </a:p>
              <a:p>
                <a:r>
                  <a:rPr lang="fr-FR" sz="1600" u="sng" dirty="0">
                    <a:solidFill>
                      <a:srgbClr val="000000"/>
                    </a:solidFill>
                    <a:latin typeface="+mj-lt"/>
                  </a:rPr>
                  <a:t>Main </a:t>
                </a:r>
                <a:r>
                  <a:rPr lang="fr-FR" sz="1600" u="sng" dirty="0" err="1">
                    <a:solidFill>
                      <a:srgbClr val="000000"/>
                    </a:solidFill>
                    <a:latin typeface="+mj-lt"/>
                  </a:rPr>
                  <a:t>precursors</a:t>
                </a:r>
                <a:r>
                  <a:rPr lang="fr-FR" sz="1600" dirty="0">
                    <a:solidFill>
                      <a:srgbClr val="000000"/>
                    </a:solidFill>
                    <a:latin typeface="+mj-lt"/>
                  </a:rPr>
                  <a:t>: </a:t>
                </a:r>
                <a:r>
                  <a:rPr lang="fr-FR" sz="1600" dirty="0" err="1">
                    <a:solidFill>
                      <a:srgbClr val="000000"/>
                    </a:solidFill>
                    <a:latin typeface="+mj-lt"/>
                  </a:rPr>
                  <a:t>aromatic</a:t>
                </a:r>
                <a:r>
                  <a:rPr lang="fr-FR" sz="1600" dirty="0">
                    <a:solidFill>
                      <a:srgbClr val="000000"/>
                    </a:solidFill>
                    <a:latin typeface="+mj-lt"/>
                  </a:rPr>
                  <a:t> </a:t>
                </a:r>
                <a:r>
                  <a:rPr lang="fr-FR" sz="1600" dirty="0" err="1">
                    <a:solidFill>
                      <a:srgbClr val="000000"/>
                    </a:solidFill>
                    <a:latin typeface="+mj-lt"/>
                  </a:rPr>
                  <a:t>hydrocarbons</a:t>
                </a:r>
                <a:r>
                  <a:rPr lang="fr-FR" sz="1600" dirty="0">
                    <a:solidFill>
                      <a:srgbClr val="000000"/>
                    </a:solidFill>
                    <a:latin typeface="+mj-lt"/>
                  </a:rPr>
                  <a:t>, </a:t>
                </a:r>
                <a:r>
                  <a:rPr lang="fr-FR" sz="1600" dirty="0" err="1">
                    <a:solidFill>
                      <a:srgbClr val="000000"/>
                    </a:solidFill>
                    <a:latin typeface="+mj-lt"/>
                  </a:rPr>
                  <a:t>terpenes</a:t>
                </a:r>
                <a:endParaRPr lang="fr-FR" sz="1600" dirty="0">
                  <a:solidFill>
                    <a:srgbClr val="000000"/>
                  </a:solidFill>
                  <a:latin typeface="+mj-lt"/>
                </a:endParaRPr>
              </a:p>
              <a:p>
                <a:endParaRPr lang="fr-FR" sz="1600" dirty="0">
                  <a:solidFill>
                    <a:srgbClr val="000000"/>
                  </a:solidFill>
                  <a:latin typeface="+mj-lt"/>
                </a:endParaRPr>
              </a:p>
              <a:p>
                <a:endParaRPr lang="fr-FR" sz="1600" dirty="0">
                  <a:solidFill>
                    <a:srgbClr val="000000"/>
                  </a:solidFill>
                  <a:latin typeface="+mj-lt"/>
                </a:endParaRPr>
              </a:p>
              <a:p>
                <a:endParaRPr lang="fr-FR" sz="1600" dirty="0">
                  <a:solidFill>
                    <a:srgbClr val="000000"/>
                  </a:solidFill>
                  <a:latin typeface="+mj-lt"/>
                </a:endParaRPr>
              </a:p>
              <a:p>
                <a:endParaRPr lang="en-US" sz="1600" dirty="0">
                  <a:solidFill>
                    <a:srgbClr val="000000"/>
                  </a:solidFill>
                  <a:latin typeface="+mj-lt"/>
                </a:endParaRPr>
              </a:p>
              <a:p>
                <a:endParaRPr lang="fr-FR" dirty="0">
                  <a:solidFill>
                    <a:srgbClr val="000000"/>
                  </a:solidFill>
                  <a:latin typeface="+mj-lt"/>
                </a:endParaRPr>
              </a:p>
              <a:p>
                <a:endParaRPr lang="fr-FR" dirty="0">
                  <a:solidFill>
                    <a:srgbClr val="000000"/>
                  </a:solidFill>
                  <a:latin typeface="+mj-lt"/>
                </a:endParaRPr>
              </a:p>
              <a:p>
                <a:endParaRPr lang="fr-FR" dirty="0">
                  <a:solidFill>
                    <a:srgbClr val="0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FB196C2A-4290-41E6-8825-E32263D386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650" y="1933660"/>
                <a:ext cx="8436153" cy="2554545"/>
              </a:xfrm>
              <a:prstGeom prst="rect">
                <a:avLst/>
              </a:prstGeom>
              <a:blipFill>
                <a:blip r:embed="rId3"/>
                <a:stretch>
                  <a:fillRect l="-434" t="-71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ZoneTexte 15">
            <a:extLst>
              <a:ext uri="{FF2B5EF4-FFF2-40B4-BE49-F238E27FC236}">
                <a16:creationId xmlns:a16="http://schemas.microsoft.com/office/drawing/2014/main" id="{3B36E72C-4102-4C52-B503-217255F0DD48}"/>
              </a:ext>
            </a:extLst>
          </p:cNvPr>
          <p:cNvSpPr txBox="1"/>
          <p:nvPr/>
        </p:nvSpPr>
        <p:spPr>
          <a:xfrm>
            <a:off x="145791" y="6126480"/>
            <a:ext cx="6986016" cy="5303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CD96C56-AABC-403A-9455-894FADADFA4E}"/>
              </a:ext>
            </a:extLst>
          </p:cNvPr>
          <p:cNvSpPr txBox="1"/>
          <p:nvPr/>
        </p:nvSpPr>
        <p:spPr>
          <a:xfrm>
            <a:off x="145791" y="6284586"/>
            <a:ext cx="87406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Guzman, M. I., &amp; Eugene, A. J. (2021). </a:t>
            </a:r>
            <a:r>
              <a:rPr lang="fr-FR" sz="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Aqueous</a:t>
            </a:r>
            <a:r>
              <a:rPr lang="fr-FR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FR" sz="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photochemistry</a:t>
            </a:r>
            <a:r>
              <a:rPr lang="fr-FR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of 2-oxocarboxylic </a:t>
            </a:r>
            <a:r>
              <a:rPr lang="fr-FR" sz="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acids</a:t>
            </a:r>
            <a:r>
              <a:rPr lang="fr-FR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fr-FR" sz="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evidence</a:t>
            </a:r>
            <a:r>
              <a:rPr lang="fr-FR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fr-FR" sz="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mechanisms</a:t>
            </a:r>
            <a:r>
              <a:rPr lang="fr-FR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and </a:t>
            </a:r>
            <a:r>
              <a:rPr lang="fr-FR" sz="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atmospheric</a:t>
            </a:r>
            <a:r>
              <a:rPr lang="fr-FR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impact. </a:t>
            </a:r>
            <a:r>
              <a:rPr lang="fr-FR" sz="800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Molecules</a:t>
            </a:r>
            <a:r>
              <a:rPr lang="fr-FR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fr-FR" sz="8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26</a:t>
            </a:r>
            <a:r>
              <a:rPr lang="fr-FR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(17), 5278.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1868586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98FAFFE-34EB-7B4B-AB32-441FBCCD56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3923" y="1485258"/>
            <a:ext cx="8436153" cy="419913"/>
          </a:xfrm>
        </p:spPr>
        <p:txBody>
          <a:bodyPr anchor="t"/>
          <a:lstStyle/>
          <a:p>
            <a:pPr marL="0" indent="0" algn="ctr">
              <a:buNone/>
            </a:pPr>
            <a:r>
              <a:rPr lang="fr-FR" sz="2000" dirty="0">
                <a:solidFill>
                  <a:srgbClr val="217296"/>
                </a:solidFill>
              </a:rPr>
              <a:t>General </a:t>
            </a:r>
            <a:r>
              <a:rPr lang="fr-FR" sz="2000" dirty="0" err="1">
                <a:solidFill>
                  <a:srgbClr val="217296"/>
                </a:solidFill>
              </a:rPr>
              <a:t>context</a:t>
            </a:r>
            <a:r>
              <a:rPr lang="fr-FR" sz="2000" dirty="0">
                <a:solidFill>
                  <a:srgbClr val="217296"/>
                </a:solidFill>
              </a:rPr>
              <a:t>: </a:t>
            </a:r>
            <a:r>
              <a:rPr lang="fr-FR" sz="2000" dirty="0" err="1">
                <a:solidFill>
                  <a:srgbClr val="217296"/>
                </a:solidFill>
              </a:rPr>
              <a:t>Secondary</a:t>
            </a:r>
            <a:r>
              <a:rPr lang="fr-FR" sz="2000" dirty="0">
                <a:solidFill>
                  <a:srgbClr val="217296"/>
                </a:solidFill>
              </a:rPr>
              <a:t> </a:t>
            </a:r>
            <a:r>
              <a:rPr lang="fr-FR" sz="2000" dirty="0" err="1">
                <a:solidFill>
                  <a:srgbClr val="217296"/>
                </a:solidFill>
              </a:rPr>
              <a:t>Organic</a:t>
            </a:r>
            <a:r>
              <a:rPr lang="fr-FR" sz="2000" dirty="0">
                <a:solidFill>
                  <a:srgbClr val="217296"/>
                </a:solidFill>
              </a:rPr>
              <a:t> </a:t>
            </a:r>
            <a:r>
              <a:rPr lang="fr-FR" sz="2000" dirty="0" err="1">
                <a:solidFill>
                  <a:srgbClr val="217296"/>
                </a:solidFill>
              </a:rPr>
              <a:t>Aerosols</a:t>
            </a:r>
            <a:endParaRPr lang="fr-FR" sz="2000" dirty="0">
              <a:solidFill>
                <a:srgbClr val="217296"/>
              </a:solidFill>
            </a:endParaRPr>
          </a:p>
          <a:p>
            <a:pPr marL="0" indent="0" algn="ctr">
              <a:buNone/>
            </a:pPr>
            <a:endParaRPr lang="fr-FR" sz="2000" dirty="0">
              <a:solidFill>
                <a:srgbClr val="217296"/>
              </a:solidFill>
            </a:endParaRPr>
          </a:p>
          <a:p>
            <a:pPr marL="0" indent="0" algn="ctr">
              <a:buNone/>
            </a:pPr>
            <a:endParaRPr lang="fr-FR" sz="2000" b="1" dirty="0">
              <a:solidFill>
                <a:srgbClr val="217296"/>
              </a:solidFill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4FF08525-1F20-FC4B-B981-82E39CB70D6C}"/>
              </a:ext>
            </a:extLst>
          </p:cNvPr>
          <p:cNvGrpSpPr/>
          <p:nvPr/>
        </p:nvGrpSpPr>
        <p:grpSpPr>
          <a:xfrm>
            <a:off x="2514600" y="640330"/>
            <a:ext cx="6177640" cy="808060"/>
            <a:chOff x="2501900" y="640330"/>
            <a:chExt cx="6190340" cy="808060"/>
          </a:xfrm>
          <a:effectLst>
            <a:outerShdw blurRad="101600" algn="ctr" rotWithShape="0">
              <a:srgbClr val="7D7D7D">
                <a:alpha val="44000"/>
              </a:srgbClr>
            </a:outerShdw>
          </a:effectLst>
        </p:grpSpPr>
        <p:grpSp>
          <p:nvGrpSpPr>
            <p:cNvPr id="11" name="Group 26">
              <a:extLst>
                <a:ext uri="{FF2B5EF4-FFF2-40B4-BE49-F238E27FC236}">
                  <a16:creationId xmlns:a16="http://schemas.microsoft.com/office/drawing/2014/main" id="{672760D2-867E-F542-B9C3-BFDF4F7F3F95}"/>
                </a:ext>
              </a:extLst>
            </p:cNvPr>
            <p:cNvGrpSpPr/>
            <p:nvPr/>
          </p:nvGrpSpPr>
          <p:grpSpPr>
            <a:xfrm flipH="1">
              <a:off x="8194797" y="736622"/>
              <a:ext cx="497443" cy="711768"/>
              <a:chOff x="-1" y="687805"/>
              <a:chExt cx="579644" cy="1612996"/>
            </a:xfrm>
          </p:grpSpPr>
          <p:sp>
            <p:nvSpPr>
              <p:cNvPr id="13" name="Freeform 40">
                <a:extLst>
                  <a:ext uri="{FF2B5EF4-FFF2-40B4-BE49-F238E27FC236}">
                    <a16:creationId xmlns:a16="http://schemas.microsoft.com/office/drawing/2014/main" id="{892C6C02-96C2-6345-AEC0-B5F56DF6E4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282" y="1124405"/>
                <a:ext cx="413361" cy="1176396"/>
              </a:xfrm>
              <a:custGeom>
                <a:avLst/>
                <a:gdLst>
                  <a:gd name="T0" fmla="*/ 1414 w 1414"/>
                  <a:gd name="T1" fmla="*/ 901 h 1164"/>
                  <a:gd name="T2" fmla="*/ 0 w 1414"/>
                  <a:gd name="T3" fmla="*/ 1164 h 1164"/>
                  <a:gd name="T4" fmla="*/ 0 w 1414"/>
                  <a:gd name="T5" fmla="*/ 0 h 1164"/>
                  <a:gd name="T6" fmla="*/ 1414 w 1414"/>
                  <a:gd name="T7" fmla="*/ 351 h 1164"/>
                  <a:gd name="T8" fmla="*/ 1414 w 1414"/>
                  <a:gd name="T9" fmla="*/ 901 h 1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4" h="1164">
                    <a:moveTo>
                      <a:pt x="1414" y="901"/>
                    </a:moveTo>
                    <a:lnTo>
                      <a:pt x="0" y="1164"/>
                    </a:lnTo>
                    <a:lnTo>
                      <a:pt x="0" y="0"/>
                    </a:lnTo>
                    <a:lnTo>
                      <a:pt x="1414" y="351"/>
                    </a:lnTo>
                    <a:lnTo>
                      <a:pt x="1414" y="901"/>
                    </a:lnTo>
                    <a:close/>
                  </a:path>
                </a:pathLst>
              </a:custGeom>
              <a:solidFill>
                <a:srgbClr val="7D7D7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Freeform 41">
                <a:extLst>
                  <a:ext uri="{FF2B5EF4-FFF2-40B4-BE49-F238E27FC236}">
                    <a16:creationId xmlns:a16="http://schemas.microsoft.com/office/drawing/2014/main" id="{615D34F5-CB57-8444-BAA2-A32B2D772E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" y="687805"/>
                <a:ext cx="579644" cy="1341739"/>
              </a:xfrm>
              <a:custGeom>
                <a:avLst/>
                <a:gdLst>
                  <a:gd name="T0" fmla="*/ 1981 w 1981"/>
                  <a:gd name="T1" fmla="*/ 1303 h 1303"/>
                  <a:gd name="T2" fmla="*/ 0 w 1981"/>
                  <a:gd name="T3" fmla="*/ 1125 h 1303"/>
                  <a:gd name="T4" fmla="*/ 0 w 1981"/>
                  <a:gd name="T5" fmla="*/ 0 h 1303"/>
                  <a:gd name="T6" fmla="*/ 1981 w 1981"/>
                  <a:gd name="T7" fmla="*/ 89 h 1303"/>
                  <a:gd name="T8" fmla="*/ 1981 w 1981"/>
                  <a:gd name="T9" fmla="*/ 1303 h 1303"/>
                  <a:gd name="connsiteX0" fmla="*/ 10000 w 10000"/>
                  <a:gd name="connsiteY0" fmla="*/ 10181 h 10181"/>
                  <a:gd name="connsiteX1" fmla="*/ 0 w 10000"/>
                  <a:gd name="connsiteY1" fmla="*/ 8634 h 10181"/>
                  <a:gd name="connsiteX2" fmla="*/ 0 w 10000"/>
                  <a:gd name="connsiteY2" fmla="*/ 0 h 10181"/>
                  <a:gd name="connsiteX3" fmla="*/ 10000 w 10000"/>
                  <a:gd name="connsiteY3" fmla="*/ 683 h 10181"/>
                  <a:gd name="connsiteX4" fmla="*/ 10000 w 10000"/>
                  <a:gd name="connsiteY4" fmla="*/ 10181 h 10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181">
                    <a:moveTo>
                      <a:pt x="10000" y="10181"/>
                    </a:moveTo>
                    <a:lnTo>
                      <a:pt x="0" y="8634"/>
                    </a:lnTo>
                    <a:lnTo>
                      <a:pt x="0" y="0"/>
                    </a:lnTo>
                    <a:lnTo>
                      <a:pt x="10000" y="683"/>
                    </a:lnTo>
                    <a:lnTo>
                      <a:pt x="10000" y="10181"/>
                    </a:ln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976D34C-B690-7042-9E4F-5D4195CF1755}"/>
                </a:ext>
              </a:extLst>
            </p:cNvPr>
            <p:cNvSpPr/>
            <p:nvPr/>
          </p:nvSpPr>
          <p:spPr>
            <a:xfrm>
              <a:off x="2501900" y="640330"/>
              <a:ext cx="6190340" cy="603348"/>
            </a:xfrm>
            <a:prstGeom prst="rect">
              <a:avLst/>
            </a:prstGeom>
            <a:solidFill>
              <a:srgbClr val="7D7D7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BB863B1C-DCA8-7F44-B88B-E912E2F5C3AF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2053740" y="651905"/>
            <a:ext cx="5617972" cy="580198"/>
          </a:xfrm>
          <a:prstGeom prst="rect">
            <a:avLst/>
          </a:prstGeom>
        </p:spPr>
        <p:txBody>
          <a:bodyPr lIns="0" tIns="0" rIns="72000" bIns="0"/>
          <a:lstStyle>
            <a:lvl1pPr marL="0" indent="0" algn="r">
              <a:buNone/>
              <a:defRPr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None/>
              <a:defRPr sz="1400" i="1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0" indent="0">
              <a:buFontTx/>
              <a:buNone/>
              <a:defRPr sz="1200" b="1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0" indent="0"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0" indent="0">
              <a:buNone/>
              <a:defRPr sz="900" i="1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 algn="ctr"/>
            <a:r>
              <a:rPr lang="fr-FR" sz="2800" dirty="0"/>
              <a:t>Introduction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90AED64D-C990-4A40-A841-F90563151F39}"/>
              </a:ext>
            </a:extLst>
          </p:cNvPr>
          <p:cNvSpPr txBox="1"/>
          <p:nvPr/>
        </p:nvSpPr>
        <p:spPr>
          <a:xfrm>
            <a:off x="4195195" y="372708"/>
            <a:ext cx="44970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00" dirty="0">
                <a:latin typeface="Calibri" panose="020F0502020204030204" pitchFamily="34" charset="0"/>
                <a:cs typeface="Calibri" panose="020F0502020204030204" pitchFamily="34" charset="0"/>
              </a:rPr>
              <a:t>Crésol – Journées de Spectroscopie Moléculaire – Grenoble – 10-12 mars 2024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FB196C2A-4290-41E6-8825-E32263D38680}"/>
                  </a:ext>
                </a:extLst>
              </p:cNvPr>
              <p:cNvSpPr txBox="1"/>
              <p:nvPr/>
            </p:nvSpPr>
            <p:spPr>
              <a:xfrm>
                <a:off x="644650" y="1933660"/>
                <a:ext cx="8436153" cy="2554545"/>
              </a:xfrm>
              <a:prstGeom prst="rect">
                <a:avLst/>
              </a:prstGeom>
              <a:noFill/>
            </p:spPr>
            <p:txBody>
              <a:bodyPr wrap="square" numCol="2" rtlCol="0">
                <a:spAutoFit/>
              </a:bodyPr>
              <a:lstStyle/>
              <a:p>
                <a:r>
                  <a:rPr lang="fr-FR" sz="1600" b="1" dirty="0" err="1">
                    <a:solidFill>
                      <a:srgbClr val="C00000"/>
                    </a:solidFill>
                    <a:latin typeface="+mj-lt"/>
                  </a:rPr>
                  <a:t>Definition</a:t>
                </a:r>
                <a:r>
                  <a:rPr lang="fr-FR" sz="1600" b="1" dirty="0">
                    <a:solidFill>
                      <a:srgbClr val="C00000"/>
                    </a:solidFill>
                    <a:latin typeface="+mj-lt"/>
                  </a:rPr>
                  <a:t>:</a:t>
                </a:r>
              </a:p>
              <a:p>
                <a:endParaRPr lang="fr-FR" sz="1600" dirty="0">
                  <a:solidFill>
                    <a:srgbClr val="C00000"/>
                  </a:solidFill>
                  <a:latin typeface="+mj-lt"/>
                </a:endParaRPr>
              </a:p>
              <a:p>
                <a:r>
                  <a:rPr lang="en-US" sz="1600" dirty="0">
                    <a:solidFill>
                      <a:srgbClr val="000000"/>
                    </a:solidFill>
                    <a:latin typeface="+mj-lt"/>
                  </a:rPr>
                  <a:t>Formed by oxidation of VOCs</a:t>
                </a:r>
              </a:p>
              <a:p>
                <a:r>
                  <a:rPr lang="fr-FR" sz="1600" dirty="0">
                    <a:solidFill>
                      <a:srgbClr val="000000"/>
                    </a:solidFill>
                    <a:latin typeface="+mj-lt"/>
                  </a:rPr>
                  <a:t>(</a:t>
                </a:r>
                <a14:m>
                  <m:oMath xmlns:m="http://schemas.openxmlformats.org/officeDocument/2006/math">
                    <m:r>
                      <a:rPr lang="fr-FR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𝑶𝑯</m:t>
                    </m:r>
                    <m:r>
                      <a:rPr lang="fr-FR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fr-FR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𝑵𝑶</m:t>
                        </m:r>
                      </m:e>
                      <m:sub>
                        <m:r>
                          <a:rPr lang="fr-FR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fr-FR" sz="1600" b="1" dirty="0">
                    <a:solidFill>
                      <a:srgbClr val="000000"/>
                    </a:solidFill>
                    <a:latin typeface="+mj-lt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  <m:sub>
                        <m:r>
                          <a:rPr lang="fr-FR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fr-FR" sz="1600" dirty="0">
                    <a:solidFill>
                      <a:srgbClr val="000000"/>
                    </a:solidFill>
                    <a:latin typeface="+mj-lt"/>
                  </a:rPr>
                  <a:t>)</a:t>
                </a:r>
              </a:p>
              <a:p>
                <a:r>
                  <a:rPr lang="fr-FR" sz="1600" u="sng" dirty="0">
                    <a:solidFill>
                      <a:srgbClr val="000000"/>
                    </a:solidFill>
                    <a:latin typeface="+mj-lt"/>
                  </a:rPr>
                  <a:t>Main </a:t>
                </a:r>
                <a:r>
                  <a:rPr lang="fr-FR" sz="1600" u="sng" dirty="0" err="1">
                    <a:solidFill>
                      <a:srgbClr val="000000"/>
                    </a:solidFill>
                    <a:latin typeface="+mj-lt"/>
                  </a:rPr>
                  <a:t>precursors</a:t>
                </a:r>
                <a:r>
                  <a:rPr lang="fr-FR" sz="1600" dirty="0">
                    <a:solidFill>
                      <a:srgbClr val="000000"/>
                    </a:solidFill>
                    <a:latin typeface="+mj-lt"/>
                  </a:rPr>
                  <a:t>: </a:t>
                </a:r>
                <a:r>
                  <a:rPr lang="fr-FR" sz="1600" dirty="0" err="1">
                    <a:solidFill>
                      <a:srgbClr val="000000"/>
                    </a:solidFill>
                    <a:latin typeface="+mj-lt"/>
                  </a:rPr>
                  <a:t>aromatic</a:t>
                </a:r>
                <a:r>
                  <a:rPr lang="fr-FR" sz="1600" dirty="0">
                    <a:solidFill>
                      <a:srgbClr val="000000"/>
                    </a:solidFill>
                    <a:latin typeface="+mj-lt"/>
                  </a:rPr>
                  <a:t> </a:t>
                </a:r>
                <a:r>
                  <a:rPr lang="fr-FR" sz="1600" dirty="0" err="1">
                    <a:solidFill>
                      <a:srgbClr val="000000"/>
                    </a:solidFill>
                    <a:latin typeface="+mj-lt"/>
                  </a:rPr>
                  <a:t>hydrocarbons</a:t>
                </a:r>
                <a:r>
                  <a:rPr lang="fr-FR" sz="1600" dirty="0">
                    <a:solidFill>
                      <a:srgbClr val="000000"/>
                    </a:solidFill>
                    <a:latin typeface="+mj-lt"/>
                  </a:rPr>
                  <a:t>, </a:t>
                </a:r>
                <a:r>
                  <a:rPr lang="fr-FR" sz="1600" dirty="0" err="1">
                    <a:solidFill>
                      <a:srgbClr val="000000"/>
                    </a:solidFill>
                    <a:latin typeface="+mj-lt"/>
                  </a:rPr>
                  <a:t>terpenes</a:t>
                </a:r>
                <a:endParaRPr lang="fr-FR" sz="1600" dirty="0">
                  <a:solidFill>
                    <a:srgbClr val="000000"/>
                  </a:solidFill>
                  <a:latin typeface="+mj-lt"/>
                </a:endParaRPr>
              </a:p>
              <a:p>
                <a:endParaRPr lang="fr-FR" sz="1600" dirty="0">
                  <a:solidFill>
                    <a:srgbClr val="000000"/>
                  </a:solidFill>
                  <a:latin typeface="+mj-lt"/>
                </a:endParaRPr>
              </a:p>
              <a:p>
                <a:endParaRPr lang="fr-FR" sz="1600" dirty="0">
                  <a:solidFill>
                    <a:srgbClr val="000000"/>
                  </a:solidFill>
                  <a:latin typeface="+mj-lt"/>
                </a:endParaRPr>
              </a:p>
              <a:p>
                <a:endParaRPr lang="fr-FR" sz="1600" dirty="0">
                  <a:solidFill>
                    <a:srgbClr val="000000"/>
                  </a:solidFill>
                  <a:latin typeface="+mj-lt"/>
                </a:endParaRPr>
              </a:p>
              <a:p>
                <a:endParaRPr lang="en-US" sz="1600" dirty="0">
                  <a:solidFill>
                    <a:srgbClr val="000000"/>
                  </a:solidFill>
                  <a:latin typeface="+mj-lt"/>
                </a:endParaRPr>
              </a:p>
              <a:p>
                <a:r>
                  <a:rPr lang="en-US" sz="1600" b="1" dirty="0">
                    <a:solidFill>
                      <a:srgbClr val="C00000"/>
                    </a:solidFill>
                    <a:latin typeface="+mj-lt"/>
                  </a:rPr>
                  <a:t>Impacts of SOAs:</a:t>
                </a:r>
              </a:p>
              <a:p>
                <a:endParaRPr lang="en-US" sz="1600" b="1" dirty="0">
                  <a:solidFill>
                    <a:srgbClr val="C00000"/>
                  </a:solidFill>
                  <a:latin typeface="+mj-lt"/>
                </a:endParaRPr>
              </a:p>
              <a:p>
                <a:pPr marL="285750" indent="-285750">
                  <a:buFontTx/>
                  <a:buChar char="-"/>
                </a:pPr>
                <a:r>
                  <a:rPr lang="en-US" sz="1600" dirty="0">
                    <a:solidFill>
                      <a:srgbClr val="000000"/>
                    </a:solidFill>
                    <a:latin typeface="+mj-lt"/>
                  </a:rPr>
                  <a:t>Climatic effects: </a:t>
                </a:r>
                <a:r>
                  <a:rPr lang="en-US" sz="1600" b="1" dirty="0">
                    <a:solidFill>
                      <a:srgbClr val="000000"/>
                    </a:solidFill>
                    <a:latin typeface="+mj-lt"/>
                  </a:rPr>
                  <a:t>terrestrial radiation balance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sz="1600" dirty="0">
                    <a:solidFill>
                      <a:srgbClr val="000000"/>
                    </a:solidFill>
                    <a:latin typeface="+mj-lt"/>
                  </a:rPr>
                  <a:t>Health effects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sz="1600" dirty="0">
                    <a:solidFill>
                      <a:srgbClr val="000000"/>
                    </a:solidFill>
                    <a:latin typeface="+mj-lt"/>
                  </a:rPr>
                  <a:t>Environmental effects</a:t>
                </a:r>
                <a:endParaRPr lang="fr-FR" dirty="0">
                  <a:solidFill>
                    <a:srgbClr val="000000"/>
                  </a:solidFill>
                  <a:latin typeface="+mj-lt"/>
                </a:endParaRPr>
              </a:p>
              <a:p>
                <a:endParaRPr lang="fr-FR" dirty="0">
                  <a:solidFill>
                    <a:srgbClr val="000000"/>
                  </a:solidFill>
                  <a:latin typeface="+mj-lt"/>
                </a:endParaRPr>
              </a:p>
              <a:p>
                <a:endParaRPr lang="fr-FR" dirty="0">
                  <a:solidFill>
                    <a:srgbClr val="000000"/>
                  </a:solidFill>
                  <a:latin typeface="+mj-lt"/>
                </a:endParaRPr>
              </a:p>
              <a:p>
                <a:endParaRPr lang="fr-FR" dirty="0">
                  <a:solidFill>
                    <a:srgbClr val="0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FB196C2A-4290-41E6-8825-E32263D386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650" y="1933660"/>
                <a:ext cx="8436153" cy="2554545"/>
              </a:xfrm>
              <a:prstGeom prst="rect">
                <a:avLst/>
              </a:prstGeom>
              <a:blipFill>
                <a:blip r:embed="rId3"/>
                <a:stretch>
                  <a:fillRect l="-434" t="-71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ZoneTexte 15">
            <a:extLst>
              <a:ext uri="{FF2B5EF4-FFF2-40B4-BE49-F238E27FC236}">
                <a16:creationId xmlns:a16="http://schemas.microsoft.com/office/drawing/2014/main" id="{3B36E72C-4102-4C52-B503-217255F0DD48}"/>
              </a:ext>
            </a:extLst>
          </p:cNvPr>
          <p:cNvSpPr txBox="1"/>
          <p:nvPr/>
        </p:nvSpPr>
        <p:spPr>
          <a:xfrm>
            <a:off x="145791" y="6126480"/>
            <a:ext cx="6986016" cy="5303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CD96C56-AABC-403A-9455-894FADADFA4E}"/>
              </a:ext>
            </a:extLst>
          </p:cNvPr>
          <p:cNvSpPr txBox="1"/>
          <p:nvPr/>
        </p:nvSpPr>
        <p:spPr>
          <a:xfrm>
            <a:off x="145791" y="6284586"/>
            <a:ext cx="87406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Guzman, M. I., &amp; Eugene, A. J. (2021). </a:t>
            </a:r>
            <a:r>
              <a:rPr lang="fr-FR" sz="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Aqueous</a:t>
            </a:r>
            <a:r>
              <a:rPr lang="fr-FR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FR" sz="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photochemistry</a:t>
            </a:r>
            <a:r>
              <a:rPr lang="fr-FR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of 2-oxocarboxylic </a:t>
            </a:r>
            <a:r>
              <a:rPr lang="fr-FR" sz="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acids</a:t>
            </a:r>
            <a:r>
              <a:rPr lang="fr-FR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fr-FR" sz="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evidence</a:t>
            </a:r>
            <a:r>
              <a:rPr lang="fr-FR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fr-FR" sz="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mechanisms</a:t>
            </a:r>
            <a:r>
              <a:rPr lang="fr-FR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and </a:t>
            </a:r>
            <a:r>
              <a:rPr lang="fr-FR" sz="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atmospheric</a:t>
            </a:r>
            <a:r>
              <a:rPr lang="fr-FR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impact. </a:t>
            </a:r>
            <a:r>
              <a:rPr lang="fr-FR" sz="800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Molecules</a:t>
            </a:r>
            <a:r>
              <a:rPr lang="fr-FR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fr-FR" sz="8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26</a:t>
            </a:r>
            <a:r>
              <a:rPr lang="fr-FR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(17), 5278.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2182373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98FAFFE-34EB-7B4B-AB32-441FBCCD56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3923" y="1485258"/>
            <a:ext cx="8436153" cy="419913"/>
          </a:xfrm>
        </p:spPr>
        <p:txBody>
          <a:bodyPr anchor="t"/>
          <a:lstStyle/>
          <a:p>
            <a:pPr marL="0" indent="0" algn="ctr">
              <a:buNone/>
            </a:pPr>
            <a:r>
              <a:rPr lang="fr-FR" sz="2000" dirty="0">
                <a:solidFill>
                  <a:srgbClr val="217296"/>
                </a:solidFill>
              </a:rPr>
              <a:t>General </a:t>
            </a:r>
            <a:r>
              <a:rPr lang="fr-FR" sz="2000" dirty="0" err="1">
                <a:solidFill>
                  <a:srgbClr val="217296"/>
                </a:solidFill>
              </a:rPr>
              <a:t>context</a:t>
            </a:r>
            <a:r>
              <a:rPr lang="fr-FR" sz="2000" dirty="0">
                <a:solidFill>
                  <a:srgbClr val="217296"/>
                </a:solidFill>
              </a:rPr>
              <a:t>: </a:t>
            </a:r>
            <a:r>
              <a:rPr lang="fr-FR" sz="2000" dirty="0" err="1">
                <a:solidFill>
                  <a:srgbClr val="217296"/>
                </a:solidFill>
              </a:rPr>
              <a:t>Secondary</a:t>
            </a:r>
            <a:r>
              <a:rPr lang="fr-FR" sz="2000" dirty="0">
                <a:solidFill>
                  <a:srgbClr val="217296"/>
                </a:solidFill>
              </a:rPr>
              <a:t> </a:t>
            </a:r>
            <a:r>
              <a:rPr lang="fr-FR" sz="2000" dirty="0" err="1">
                <a:solidFill>
                  <a:srgbClr val="217296"/>
                </a:solidFill>
              </a:rPr>
              <a:t>Organic</a:t>
            </a:r>
            <a:r>
              <a:rPr lang="fr-FR" sz="2000" dirty="0">
                <a:solidFill>
                  <a:srgbClr val="217296"/>
                </a:solidFill>
              </a:rPr>
              <a:t> </a:t>
            </a:r>
            <a:r>
              <a:rPr lang="fr-FR" sz="2000" dirty="0" err="1">
                <a:solidFill>
                  <a:srgbClr val="217296"/>
                </a:solidFill>
              </a:rPr>
              <a:t>Aerosols</a:t>
            </a:r>
            <a:endParaRPr lang="fr-FR" sz="2000" dirty="0">
              <a:solidFill>
                <a:srgbClr val="217296"/>
              </a:solidFill>
            </a:endParaRPr>
          </a:p>
          <a:p>
            <a:pPr marL="0" indent="0" algn="ctr">
              <a:buNone/>
            </a:pPr>
            <a:endParaRPr lang="fr-FR" sz="2000" dirty="0">
              <a:solidFill>
                <a:srgbClr val="217296"/>
              </a:solidFill>
            </a:endParaRPr>
          </a:p>
          <a:p>
            <a:pPr marL="0" indent="0" algn="ctr">
              <a:buNone/>
            </a:pPr>
            <a:endParaRPr lang="fr-FR" sz="2000" b="1" dirty="0">
              <a:solidFill>
                <a:srgbClr val="217296"/>
              </a:solidFill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4FF08525-1F20-FC4B-B981-82E39CB70D6C}"/>
              </a:ext>
            </a:extLst>
          </p:cNvPr>
          <p:cNvGrpSpPr/>
          <p:nvPr/>
        </p:nvGrpSpPr>
        <p:grpSpPr>
          <a:xfrm>
            <a:off x="2514600" y="640330"/>
            <a:ext cx="6177640" cy="808060"/>
            <a:chOff x="2501900" y="640330"/>
            <a:chExt cx="6190340" cy="808060"/>
          </a:xfrm>
          <a:effectLst>
            <a:outerShdw blurRad="101600" algn="ctr" rotWithShape="0">
              <a:srgbClr val="7D7D7D">
                <a:alpha val="44000"/>
              </a:srgbClr>
            </a:outerShdw>
          </a:effectLst>
        </p:grpSpPr>
        <p:grpSp>
          <p:nvGrpSpPr>
            <p:cNvPr id="11" name="Group 26">
              <a:extLst>
                <a:ext uri="{FF2B5EF4-FFF2-40B4-BE49-F238E27FC236}">
                  <a16:creationId xmlns:a16="http://schemas.microsoft.com/office/drawing/2014/main" id="{672760D2-867E-F542-B9C3-BFDF4F7F3F95}"/>
                </a:ext>
              </a:extLst>
            </p:cNvPr>
            <p:cNvGrpSpPr/>
            <p:nvPr/>
          </p:nvGrpSpPr>
          <p:grpSpPr>
            <a:xfrm flipH="1">
              <a:off x="8194797" y="736622"/>
              <a:ext cx="497443" cy="711768"/>
              <a:chOff x="-1" y="687805"/>
              <a:chExt cx="579644" cy="1612996"/>
            </a:xfrm>
          </p:grpSpPr>
          <p:sp>
            <p:nvSpPr>
              <p:cNvPr id="13" name="Freeform 40">
                <a:extLst>
                  <a:ext uri="{FF2B5EF4-FFF2-40B4-BE49-F238E27FC236}">
                    <a16:creationId xmlns:a16="http://schemas.microsoft.com/office/drawing/2014/main" id="{892C6C02-96C2-6345-AEC0-B5F56DF6E4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282" y="1124405"/>
                <a:ext cx="413361" cy="1176396"/>
              </a:xfrm>
              <a:custGeom>
                <a:avLst/>
                <a:gdLst>
                  <a:gd name="T0" fmla="*/ 1414 w 1414"/>
                  <a:gd name="T1" fmla="*/ 901 h 1164"/>
                  <a:gd name="T2" fmla="*/ 0 w 1414"/>
                  <a:gd name="T3" fmla="*/ 1164 h 1164"/>
                  <a:gd name="T4" fmla="*/ 0 w 1414"/>
                  <a:gd name="T5" fmla="*/ 0 h 1164"/>
                  <a:gd name="T6" fmla="*/ 1414 w 1414"/>
                  <a:gd name="T7" fmla="*/ 351 h 1164"/>
                  <a:gd name="T8" fmla="*/ 1414 w 1414"/>
                  <a:gd name="T9" fmla="*/ 901 h 1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4" h="1164">
                    <a:moveTo>
                      <a:pt x="1414" y="901"/>
                    </a:moveTo>
                    <a:lnTo>
                      <a:pt x="0" y="1164"/>
                    </a:lnTo>
                    <a:lnTo>
                      <a:pt x="0" y="0"/>
                    </a:lnTo>
                    <a:lnTo>
                      <a:pt x="1414" y="351"/>
                    </a:lnTo>
                    <a:lnTo>
                      <a:pt x="1414" y="901"/>
                    </a:lnTo>
                    <a:close/>
                  </a:path>
                </a:pathLst>
              </a:custGeom>
              <a:solidFill>
                <a:srgbClr val="7D7D7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Freeform 41">
                <a:extLst>
                  <a:ext uri="{FF2B5EF4-FFF2-40B4-BE49-F238E27FC236}">
                    <a16:creationId xmlns:a16="http://schemas.microsoft.com/office/drawing/2014/main" id="{615D34F5-CB57-8444-BAA2-A32B2D772E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" y="687805"/>
                <a:ext cx="579644" cy="1341739"/>
              </a:xfrm>
              <a:custGeom>
                <a:avLst/>
                <a:gdLst>
                  <a:gd name="T0" fmla="*/ 1981 w 1981"/>
                  <a:gd name="T1" fmla="*/ 1303 h 1303"/>
                  <a:gd name="T2" fmla="*/ 0 w 1981"/>
                  <a:gd name="T3" fmla="*/ 1125 h 1303"/>
                  <a:gd name="T4" fmla="*/ 0 w 1981"/>
                  <a:gd name="T5" fmla="*/ 0 h 1303"/>
                  <a:gd name="T6" fmla="*/ 1981 w 1981"/>
                  <a:gd name="T7" fmla="*/ 89 h 1303"/>
                  <a:gd name="T8" fmla="*/ 1981 w 1981"/>
                  <a:gd name="T9" fmla="*/ 1303 h 1303"/>
                  <a:gd name="connsiteX0" fmla="*/ 10000 w 10000"/>
                  <a:gd name="connsiteY0" fmla="*/ 10181 h 10181"/>
                  <a:gd name="connsiteX1" fmla="*/ 0 w 10000"/>
                  <a:gd name="connsiteY1" fmla="*/ 8634 h 10181"/>
                  <a:gd name="connsiteX2" fmla="*/ 0 w 10000"/>
                  <a:gd name="connsiteY2" fmla="*/ 0 h 10181"/>
                  <a:gd name="connsiteX3" fmla="*/ 10000 w 10000"/>
                  <a:gd name="connsiteY3" fmla="*/ 683 h 10181"/>
                  <a:gd name="connsiteX4" fmla="*/ 10000 w 10000"/>
                  <a:gd name="connsiteY4" fmla="*/ 10181 h 10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181">
                    <a:moveTo>
                      <a:pt x="10000" y="10181"/>
                    </a:moveTo>
                    <a:lnTo>
                      <a:pt x="0" y="8634"/>
                    </a:lnTo>
                    <a:lnTo>
                      <a:pt x="0" y="0"/>
                    </a:lnTo>
                    <a:lnTo>
                      <a:pt x="10000" y="683"/>
                    </a:lnTo>
                    <a:lnTo>
                      <a:pt x="10000" y="10181"/>
                    </a:ln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976D34C-B690-7042-9E4F-5D4195CF1755}"/>
                </a:ext>
              </a:extLst>
            </p:cNvPr>
            <p:cNvSpPr/>
            <p:nvPr/>
          </p:nvSpPr>
          <p:spPr>
            <a:xfrm>
              <a:off x="2501900" y="640330"/>
              <a:ext cx="6190340" cy="603348"/>
            </a:xfrm>
            <a:prstGeom prst="rect">
              <a:avLst/>
            </a:prstGeom>
            <a:solidFill>
              <a:srgbClr val="7D7D7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BB863B1C-DCA8-7F44-B88B-E912E2F5C3AF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2053740" y="651905"/>
            <a:ext cx="5617972" cy="580198"/>
          </a:xfrm>
          <a:prstGeom prst="rect">
            <a:avLst/>
          </a:prstGeom>
        </p:spPr>
        <p:txBody>
          <a:bodyPr lIns="0" tIns="0" rIns="72000" bIns="0"/>
          <a:lstStyle>
            <a:lvl1pPr marL="0" indent="0" algn="r">
              <a:buNone/>
              <a:defRPr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None/>
              <a:defRPr sz="1400" i="1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0" indent="0">
              <a:buFontTx/>
              <a:buNone/>
              <a:defRPr sz="1200" b="1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0" indent="0"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0" indent="0">
              <a:buNone/>
              <a:defRPr sz="900" i="1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 algn="ctr"/>
            <a:r>
              <a:rPr lang="fr-FR" sz="2800" dirty="0"/>
              <a:t>Introduction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90AED64D-C990-4A40-A841-F90563151F39}"/>
              </a:ext>
            </a:extLst>
          </p:cNvPr>
          <p:cNvSpPr txBox="1"/>
          <p:nvPr/>
        </p:nvSpPr>
        <p:spPr>
          <a:xfrm>
            <a:off x="4195195" y="372708"/>
            <a:ext cx="44970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00" dirty="0">
                <a:latin typeface="Calibri" panose="020F0502020204030204" pitchFamily="34" charset="0"/>
                <a:cs typeface="Calibri" panose="020F0502020204030204" pitchFamily="34" charset="0"/>
              </a:rPr>
              <a:t>Crésol – Journées de Spectroscopie Moléculaire – Grenoble – 10-12 mars 2024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FB196C2A-4290-41E6-8825-E32263D38680}"/>
                  </a:ext>
                </a:extLst>
              </p:cNvPr>
              <p:cNvSpPr txBox="1"/>
              <p:nvPr/>
            </p:nvSpPr>
            <p:spPr>
              <a:xfrm>
                <a:off x="644650" y="1933660"/>
                <a:ext cx="8436153" cy="2554545"/>
              </a:xfrm>
              <a:prstGeom prst="rect">
                <a:avLst/>
              </a:prstGeom>
              <a:noFill/>
            </p:spPr>
            <p:txBody>
              <a:bodyPr wrap="square" numCol="2" rtlCol="0">
                <a:spAutoFit/>
              </a:bodyPr>
              <a:lstStyle/>
              <a:p>
                <a:r>
                  <a:rPr lang="fr-FR" sz="1600" b="1" dirty="0" err="1">
                    <a:solidFill>
                      <a:srgbClr val="C00000"/>
                    </a:solidFill>
                    <a:latin typeface="+mj-lt"/>
                  </a:rPr>
                  <a:t>Definition</a:t>
                </a:r>
                <a:r>
                  <a:rPr lang="fr-FR" sz="1600" b="1" dirty="0">
                    <a:solidFill>
                      <a:srgbClr val="C00000"/>
                    </a:solidFill>
                    <a:latin typeface="+mj-lt"/>
                  </a:rPr>
                  <a:t>:</a:t>
                </a:r>
              </a:p>
              <a:p>
                <a:endParaRPr lang="fr-FR" sz="1600" dirty="0">
                  <a:solidFill>
                    <a:srgbClr val="C00000"/>
                  </a:solidFill>
                  <a:latin typeface="+mj-lt"/>
                </a:endParaRPr>
              </a:p>
              <a:p>
                <a:r>
                  <a:rPr lang="en-US" sz="1600" dirty="0">
                    <a:solidFill>
                      <a:srgbClr val="000000"/>
                    </a:solidFill>
                    <a:latin typeface="+mj-lt"/>
                  </a:rPr>
                  <a:t>Formed by oxidation of VOCs</a:t>
                </a:r>
              </a:p>
              <a:p>
                <a:r>
                  <a:rPr lang="fr-FR" sz="1600" dirty="0">
                    <a:solidFill>
                      <a:srgbClr val="000000"/>
                    </a:solidFill>
                    <a:latin typeface="+mj-lt"/>
                  </a:rPr>
                  <a:t>(</a:t>
                </a:r>
                <a14:m>
                  <m:oMath xmlns:m="http://schemas.openxmlformats.org/officeDocument/2006/math">
                    <m:r>
                      <a:rPr lang="fr-FR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𝑶𝑯</m:t>
                    </m:r>
                    <m:r>
                      <a:rPr lang="fr-FR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fr-FR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𝑵𝑶</m:t>
                        </m:r>
                      </m:e>
                      <m:sub>
                        <m:r>
                          <a:rPr lang="fr-FR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fr-FR" sz="1600" b="1" dirty="0">
                    <a:solidFill>
                      <a:srgbClr val="000000"/>
                    </a:solidFill>
                    <a:latin typeface="+mj-lt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  <m:sub>
                        <m:r>
                          <a:rPr lang="fr-FR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fr-FR" sz="1600" dirty="0">
                    <a:solidFill>
                      <a:srgbClr val="000000"/>
                    </a:solidFill>
                    <a:latin typeface="+mj-lt"/>
                  </a:rPr>
                  <a:t>)</a:t>
                </a:r>
              </a:p>
              <a:p>
                <a:r>
                  <a:rPr lang="fr-FR" sz="1600" u="sng" dirty="0">
                    <a:solidFill>
                      <a:srgbClr val="000000"/>
                    </a:solidFill>
                    <a:latin typeface="+mj-lt"/>
                  </a:rPr>
                  <a:t>Main </a:t>
                </a:r>
                <a:r>
                  <a:rPr lang="fr-FR" sz="1600" u="sng" dirty="0" err="1">
                    <a:solidFill>
                      <a:srgbClr val="000000"/>
                    </a:solidFill>
                    <a:latin typeface="+mj-lt"/>
                  </a:rPr>
                  <a:t>precursors</a:t>
                </a:r>
                <a:r>
                  <a:rPr lang="fr-FR" sz="1600" dirty="0">
                    <a:solidFill>
                      <a:srgbClr val="000000"/>
                    </a:solidFill>
                    <a:latin typeface="+mj-lt"/>
                  </a:rPr>
                  <a:t>: </a:t>
                </a:r>
                <a:r>
                  <a:rPr lang="fr-FR" sz="1600" dirty="0" err="1">
                    <a:solidFill>
                      <a:srgbClr val="000000"/>
                    </a:solidFill>
                    <a:latin typeface="+mj-lt"/>
                  </a:rPr>
                  <a:t>aromatic</a:t>
                </a:r>
                <a:r>
                  <a:rPr lang="fr-FR" sz="1600" dirty="0">
                    <a:solidFill>
                      <a:srgbClr val="000000"/>
                    </a:solidFill>
                    <a:latin typeface="+mj-lt"/>
                  </a:rPr>
                  <a:t> </a:t>
                </a:r>
                <a:r>
                  <a:rPr lang="fr-FR" sz="1600" dirty="0" err="1">
                    <a:solidFill>
                      <a:srgbClr val="000000"/>
                    </a:solidFill>
                    <a:latin typeface="+mj-lt"/>
                  </a:rPr>
                  <a:t>hydrocarbons</a:t>
                </a:r>
                <a:r>
                  <a:rPr lang="fr-FR" sz="1600" dirty="0">
                    <a:solidFill>
                      <a:srgbClr val="000000"/>
                    </a:solidFill>
                    <a:latin typeface="+mj-lt"/>
                  </a:rPr>
                  <a:t>, </a:t>
                </a:r>
                <a:r>
                  <a:rPr lang="fr-FR" sz="1600" dirty="0" err="1">
                    <a:solidFill>
                      <a:srgbClr val="000000"/>
                    </a:solidFill>
                    <a:latin typeface="+mj-lt"/>
                  </a:rPr>
                  <a:t>terpenes</a:t>
                </a:r>
                <a:endParaRPr lang="fr-FR" sz="1600" dirty="0">
                  <a:solidFill>
                    <a:srgbClr val="000000"/>
                  </a:solidFill>
                  <a:latin typeface="+mj-lt"/>
                </a:endParaRPr>
              </a:p>
              <a:p>
                <a:endParaRPr lang="fr-FR" sz="1600" dirty="0">
                  <a:solidFill>
                    <a:srgbClr val="000000"/>
                  </a:solidFill>
                  <a:latin typeface="+mj-lt"/>
                </a:endParaRPr>
              </a:p>
              <a:p>
                <a:endParaRPr lang="fr-FR" sz="1600" dirty="0">
                  <a:solidFill>
                    <a:srgbClr val="000000"/>
                  </a:solidFill>
                  <a:latin typeface="+mj-lt"/>
                </a:endParaRPr>
              </a:p>
              <a:p>
                <a:endParaRPr lang="fr-FR" sz="1600" dirty="0">
                  <a:solidFill>
                    <a:srgbClr val="000000"/>
                  </a:solidFill>
                  <a:latin typeface="+mj-lt"/>
                </a:endParaRPr>
              </a:p>
              <a:p>
                <a:endParaRPr lang="en-US" sz="1600" dirty="0">
                  <a:solidFill>
                    <a:srgbClr val="000000"/>
                  </a:solidFill>
                  <a:latin typeface="+mj-lt"/>
                </a:endParaRPr>
              </a:p>
              <a:p>
                <a:r>
                  <a:rPr lang="en-US" sz="1600" b="1" dirty="0">
                    <a:solidFill>
                      <a:srgbClr val="C00000"/>
                    </a:solidFill>
                    <a:latin typeface="+mj-lt"/>
                  </a:rPr>
                  <a:t>Impacts of SOAs:</a:t>
                </a:r>
              </a:p>
              <a:p>
                <a:endParaRPr lang="en-US" sz="1600" b="1" dirty="0">
                  <a:solidFill>
                    <a:srgbClr val="C00000"/>
                  </a:solidFill>
                  <a:latin typeface="+mj-lt"/>
                </a:endParaRPr>
              </a:p>
              <a:p>
                <a:pPr marL="285750" indent="-285750">
                  <a:buFontTx/>
                  <a:buChar char="-"/>
                </a:pPr>
                <a:r>
                  <a:rPr lang="en-US" sz="1600" dirty="0">
                    <a:solidFill>
                      <a:srgbClr val="000000"/>
                    </a:solidFill>
                    <a:latin typeface="+mj-lt"/>
                  </a:rPr>
                  <a:t>Climatic effects: </a:t>
                </a:r>
                <a:r>
                  <a:rPr lang="en-US" sz="1600" b="1" dirty="0">
                    <a:solidFill>
                      <a:srgbClr val="000000"/>
                    </a:solidFill>
                    <a:latin typeface="+mj-lt"/>
                  </a:rPr>
                  <a:t>terrestrial radiation balance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sz="1600" dirty="0">
                    <a:solidFill>
                      <a:srgbClr val="000000"/>
                    </a:solidFill>
                    <a:latin typeface="+mj-lt"/>
                  </a:rPr>
                  <a:t>Health effects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sz="1600" dirty="0">
                    <a:solidFill>
                      <a:srgbClr val="000000"/>
                    </a:solidFill>
                    <a:latin typeface="+mj-lt"/>
                  </a:rPr>
                  <a:t>Environmental effects</a:t>
                </a:r>
                <a:endParaRPr lang="fr-FR" dirty="0">
                  <a:solidFill>
                    <a:srgbClr val="000000"/>
                  </a:solidFill>
                  <a:latin typeface="+mj-lt"/>
                </a:endParaRPr>
              </a:p>
              <a:p>
                <a:endParaRPr lang="fr-FR" dirty="0">
                  <a:solidFill>
                    <a:srgbClr val="000000"/>
                  </a:solidFill>
                  <a:latin typeface="+mj-lt"/>
                </a:endParaRPr>
              </a:p>
              <a:p>
                <a:endParaRPr lang="fr-FR" dirty="0">
                  <a:solidFill>
                    <a:srgbClr val="000000"/>
                  </a:solidFill>
                  <a:latin typeface="+mj-lt"/>
                </a:endParaRPr>
              </a:p>
              <a:p>
                <a:endParaRPr lang="fr-FR" dirty="0">
                  <a:solidFill>
                    <a:srgbClr val="0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FB196C2A-4290-41E6-8825-E32263D386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650" y="1933660"/>
                <a:ext cx="8436153" cy="2554545"/>
              </a:xfrm>
              <a:prstGeom prst="rect">
                <a:avLst/>
              </a:prstGeom>
              <a:blipFill>
                <a:blip r:embed="rId3"/>
                <a:stretch>
                  <a:fillRect l="-434" t="-71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ZoneTexte 15">
            <a:extLst>
              <a:ext uri="{FF2B5EF4-FFF2-40B4-BE49-F238E27FC236}">
                <a16:creationId xmlns:a16="http://schemas.microsoft.com/office/drawing/2014/main" id="{3B36E72C-4102-4C52-B503-217255F0DD48}"/>
              </a:ext>
            </a:extLst>
          </p:cNvPr>
          <p:cNvSpPr txBox="1"/>
          <p:nvPr/>
        </p:nvSpPr>
        <p:spPr>
          <a:xfrm>
            <a:off x="145791" y="6126480"/>
            <a:ext cx="6986016" cy="5303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CD96C56-AABC-403A-9455-894FADADFA4E}"/>
              </a:ext>
            </a:extLst>
          </p:cNvPr>
          <p:cNvSpPr txBox="1"/>
          <p:nvPr/>
        </p:nvSpPr>
        <p:spPr>
          <a:xfrm>
            <a:off x="145791" y="6284586"/>
            <a:ext cx="87406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Guzman, M. I., &amp; Eugene, A. J. (2021). </a:t>
            </a:r>
            <a:r>
              <a:rPr lang="fr-FR" sz="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Aqueous</a:t>
            </a:r>
            <a:r>
              <a:rPr lang="fr-FR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FR" sz="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photochemistry</a:t>
            </a:r>
            <a:r>
              <a:rPr lang="fr-FR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of 2-oxocarboxylic </a:t>
            </a:r>
            <a:r>
              <a:rPr lang="fr-FR" sz="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acids</a:t>
            </a:r>
            <a:r>
              <a:rPr lang="fr-FR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fr-FR" sz="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evidence</a:t>
            </a:r>
            <a:r>
              <a:rPr lang="fr-FR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fr-FR" sz="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mechanisms</a:t>
            </a:r>
            <a:r>
              <a:rPr lang="fr-FR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and </a:t>
            </a:r>
            <a:r>
              <a:rPr lang="fr-FR" sz="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atmospheric</a:t>
            </a:r>
            <a:r>
              <a:rPr lang="fr-FR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impact. </a:t>
            </a:r>
            <a:r>
              <a:rPr lang="fr-FR" sz="800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Molecules</a:t>
            </a:r>
            <a:r>
              <a:rPr lang="fr-FR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fr-FR" sz="8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26</a:t>
            </a:r>
            <a:r>
              <a:rPr lang="fr-FR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(17), 5278.</a:t>
            </a:r>
            <a:endParaRPr lang="fr-FR" sz="800" dirty="0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F331BEF0-6A89-4093-A1EC-11ECE295F40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3923" y="3543446"/>
            <a:ext cx="3616049" cy="2255099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CF7693B1-692C-49A3-84E1-0E855C0BDAA1}"/>
              </a:ext>
            </a:extLst>
          </p:cNvPr>
          <p:cNvSpPr txBox="1"/>
          <p:nvPr/>
        </p:nvSpPr>
        <p:spPr>
          <a:xfrm>
            <a:off x="3148226" y="6069142"/>
            <a:ext cx="3429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/>
              <a:t>Source IPCC, 2013 web update May 2014</a:t>
            </a:r>
          </a:p>
        </p:txBody>
      </p:sp>
    </p:spTree>
    <p:extLst>
      <p:ext uri="{BB962C8B-B14F-4D97-AF65-F5344CB8AC3E}">
        <p14:creationId xmlns:p14="http://schemas.microsoft.com/office/powerpoint/2010/main" val="4184484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98FAFFE-34EB-7B4B-AB32-441FBCCD56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3923" y="1485258"/>
            <a:ext cx="8436153" cy="419913"/>
          </a:xfrm>
        </p:spPr>
        <p:txBody>
          <a:bodyPr anchor="t"/>
          <a:lstStyle/>
          <a:p>
            <a:pPr marL="0" indent="0" algn="ctr">
              <a:buNone/>
            </a:pPr>
            <a:r>
              <a:rPr lang="fr-FR" sz="2000" dirty="0">
                <a:solidFill>
                  <a:srgbClr val="217296"/>
                </a:solidFill>
              </a:rPr>
              <a:t>General </a:t>
            </a:r>
            <a:r>
              <a:rPr lang="fr-FR" sz="2000" dirty="0" err="1">
                <a:solidFill>
                  <a:srgbClr val="217296"/>
                </a:solidFill>
              </a:rPr>
              <a:t>context</a:t>
            </a:r>
            <a:r>
              <a:rPr lang="fr-FR" sz="2000" dirty="0">
                <a:solidFill>
                  <a:srgbClr val="217296"/>
                </a:solidFill>
              </a:rPr>
              <a:t>: </a:t>
            </a:r>
            <a:r>
              <a:rPr lang="fr-FR" sz="2000" dirty="0" err="1">
                <a:solidFill>
                  <a:srgbClr val="217296"/>
                </a:solidFill>
              </a:rPr>
              <a:t>Secondary</a:t>
            </a:r>
            <a:r>
              <a:rPr lang="fr-FR" sz="2000" dirty="0">
                <a:solidFill>
                  <a:srgbClr val="217296"/>
                </a:solidFill>
              </a:rPr>
              <a:t> </a:t>
            </a:r>
            <a:r>
              <a:rPr lang="fr-FR" sz="2000" dirty="0" err="1">
                <a:solidFill>
                  <a:srgbClr val="217296"/>
                </a:solidFill>
              </a:rPr>
              <a:t>Organic</a:t>
            </a:r>
            <a:r>
              <a:rPr lang="fr-FR" sz="2000" dirty="0">
                <a:solidFill>
                  <a:srgbClr val="217296"/>
                </a:solidFill>
              </a:rPr>
              <a:t> </a:t>
            </a:r>
            <a:r>
              <a:rPr lang="fr-FR" sz="2000" dirty="0" err="1">
                <a:solidFill>
                  <a:srgbClr val="217296"/>
                </a:solidFill>
              </a:rPr>
              <a:t>Aerosols</a:t>
            </a:r>
            <a:endParaRPr lang="fr-FR" sz="2000" dirty="0">
              <a:solidFill>
                <a:srgbClr val="217296"/>
              </a:solidFill>
            </a:endParaRPr>
          </a:p>
          <a:p>
            <a:pPr marL="0" indent="0" algn="ctr">
              <a:buNone/>
            </a:pPr>
            <a:endParaRPr lang="fr-FR" sz="2000" dirty="0">
              <a:solidFill>
                <a:srgbClr val="217296"/>
              </a:solidFill>
            </a:endParaRPr>
          </a:p>
          <a:p>
            <a:pPr marL="0" indent="0" algn="ctr">
              <a:buNone/>
            </a:pPr>
            <a:endParaRPr lang="fr-FR" sz="2000" b="1" dirty="0">
              <a:solidFill>
                <a:srgbClr val="217296"/>
              </a:solidFill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4FF08525-1F20-FC4B-B981-82E39CB70D6C}"/>
              </a:ext>
            </a:extLst>
          </p:cNvPr>
          <p:cNvGrpSpPr/>
          <p:nvPr/>
        </p:nvGrpSpPr>
        <p:grpSpPr>
          <a:xfrm>
            <a:off x="2514600" y="640330"/>
            <a:ext cx="6177640" cy="808060"/>
            <a:chOff x="2501900" y="640330"/>
            <a:chExt cx="6190340" cy="808060"/>
          </a:xfrm>
          <a:effectLst>
            <a:outerShdw blurRad="101600" algn="ctr" rotWithShape="0">
              <a:srgbClr val="7D7D7D">
                <a:alpha val="44000"/>
              </a:srgbClr>
            </a:outerShdw>
          </a:effectLst>
        </p:grpSpPr>
        <p:grpSp>
          <p:nvGrpSpPr>
            <p:cNvPr id="11" name="Group 26">
              <a:extLst>
                <a:ext uri="{FF2B5EF4-FFF2-40B4-BE49-F238E27FC236}">
                  <a16:creationId xmlns:a16="http://schemas.microsoft.com/office/drawing/2014/main" id="{672760D2-867E-F542-B9C3-BFDF4F7F3F95}"/>
                </a:ext>
              </a:extLst>
            </p:cNvPr>
            <p:cNvGrpSpPr/>
            <p:nvPr/>
          </p:nvGrpSpPr>
          <p:grpSpPr>
            <a:xfrm flipH="1">
              <a:off x="8194797" y="736622"/>
              <a:ext cx="497443" cy="711768"/>
              <a:chOff x="-1" y="687805"/>
              <a:chExt cx="579644" cy="1612996"/>
            </a:xfrm>
          </p:grpSpPr>
          <p:sp>
            <p:nvSpPr>
              <p:cNvPr id="13" name="Freeform 40">
                <a:extLst>
                  <a:ext uri="{FF2B5EF4-FFF2-40B4-BE49-F238E27FC236}">
                    <a16:creationId xmlns:a16="http://schemas.microsoft.com/office/drawing/2014/main" id="{892C6C02-96C2-6345-AEC0-B5F56DF6E4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282" y="1124405"/>
                <a:ext cx="413361" cy="1176396"/>
              </a:xfrm>
              <a:custGeom>
                <a:avLst/>
                <a:gdLst>
                  <a:gd name="T0" fmla="*/ 1414 w 1414"/>
                  <a:gd name="T1" fmla="*/ 901 h 1164"/>
                  <a:gd name="T2" fmla="*/ 0 w 1414"/>
                  <a:gd name="T3" fmla="*/ 1164 h 1164"/>
                  <a:gd name="T4" fmla="*/ 0 w 1414"/>
                  <a:gd name="T5" fmla="*/ 0 h 1164"/>
                  <a:gd name="T6" fmla="*/ 1414 w 1414"/>
                  <a:gd name="T7" fmla="*/ 351 h 1164"/>
                  <a:gd name="T8" fmla="*/ 1414 w 1414"/>
                  <a:gd name="T9" fmla="*/ 901 h 1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4" h="1164">
                    <a:moveTo>
                      <a:pt x="1414" y="901"/>
                    </a:moveTo>
                    <a:lnTo>
                      <a:pt x="0" y="1164"/>
                    </a:lnTo>
                    <a:lnTo>
                      <a:pt x="0" y="0"/>
                    </a:lnTo>
                    <a:lnTo>
                      <a:pt x="1414" y="351"/>
                    </a:lnTo>
                    <a:lnTo>
                      <a:pt x="1414" y="901"/>
                    </a:lnTo>
                    <a:close/>
                  </a:path>
                </a:pathLst>
              </a:custGeom>
              <a:solidFill>
                <a:srgbClr val="7D7D7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Freeform 41">
                <a:extLst>
                  <a:ext uri="{FF2B5EF4-FFF2-40B4-BE49-F238E27FC236}">
                    <a16:creationId xmlns:a16="http://schemas.microsoft.com/office/drawing/2014/main" id="{615D34F5-CB57-8444-BAA2-A32B2D772E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" y="687805"/>
                <a:ext cx="579644" cy="1341739"/>
              </a:xfrm>
              <a:custGeom>
                <a:avLst/>
                <a:gdLst>
                  <a:gd name="T0" fmla="*/ 1981 w 1981"/>
                  <a:gd name="T1" fmla="*/ 1303 h 1303"/>
                  <a:gd name="T2" fmla="*/ 0 w 1981"/>
                  <a:gd name="T3" fmla="*/ 1125 h 1303"/>
                  <a:gd name="T4" fmla="*/ 0 w 1981"/>
                  <a:gd name="T5" fmla="*/ 0 h 1303"/>
                  <a:gd name="T6" fmla="*/ 1981 w 1981"/>
                  <a:gd name="T7" fmla="*/ 89 h 1303"/>
                  <a:gd name="T8" fmla="*/ 1981 w 1981"/>
                  <a:gd name="T9" fmla="*/ 1303 h 1303"/>
                  <a:gd name="connsiteX0" fmla="*/ 10000 w 10000"/>
                  <a:gd name="connsiteY0" fmla="*/ 10181 h 10181"/>
                  <a:gd name="connsiteX1" fmla="*/ 0 w 10000"/>
                  <a:gd name="connsiteY1" fmla="*/ 8634 h 10181"/>
                  <a:gd name="connsiteX2" fmla="*/ 0 w 10000"/>
                  <a:gd name="connsiteY2" fmla="*/ 0 h 10181"/>
                  <a:gd name="connsiteX3" fmla="*/ 10000 w 10000"/>
                  <a:gd name="connsiteY3" fmla="*/ 683 h 10181"/>
                  <a:gd name="connsiteX4" fmla="*/ 10000 w 10000"/>
                  <a:gd name="connsiteY4" fmla="*/ 10181 h 10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181">
                    <a:moveTo>
                      <a:pt x="10000" y="10181"/>
                    </a:moveTo>
                    <a:lnTo>
                      <a:pt x="0" y="8634"/>
                    </a:lnTo>
                    <a:lnTo>
                      <a:pt x="0" y="0"/>
                    </a:lnTo>
                    <a:lnTo>
                      <a:pt x="10000" y="683"/>
                    </a:lnTo>
                    <a:lnTo>
                      <a:pt x="10000" y="10181"/>
                    </a:ln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976D34C-B690-7042-9E4F-5D4195CF1755}"/>
                </a:ext>
              </a:extLst>
            </p:cNvPr>
            <p:cNvSpPr/>
            <p:nvPr/>
          </p:nvSpPr>
          <p:spPr>
            <a:xfrm>
              <a:off x="2501900" y="640330"/>
              <a:ext cx="6190340" cy="603348"/>
            </a:xfrm>
            <a:prstGeom prst="rect">
              <a:avLst/>
            </a:prstGeom>
            <a:solidFill>
              <a:srgbClr val="7D7D7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BB863B1C-DCA8-7F44-B88B-E912E2F5C3AF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2053740" y="651905"/>
            <a:ext cx="5617972" cy="580198"/>
          </a:xfrm>
          <a:prstGeom prst="rect">
            <a:avLst/>
          </a:prstGeom>
        </p:spPr>
        <p:txBody>
          <a:bodyPr lIns="0" tIns="0" rIns="72000" bIns="0"/>
          <a:lstStyle>
            <a:lvl1pPr marL="0" indent="0" algn="r">
              <a:buNone/>
              <a:defRPr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None/>
              <a:defRPr sz="1400" i="1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0" indent="0">
              <a:buFontTx/>
              <a:buNone/>
              <a:defRPr sz="1200" b="1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0" indent="0"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0" indent="0">
              <a:buNone/>
              <a:defRPr sz="900" i="1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 algn="ctr"/>
            <a:r>
              <a:rPr lang="fr-FR" sz="2800" dirty="0"/>
              <a:t>Introduction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90AED64D-C990-4A40-A841-F90563151F39}"/>
              </a:ext>
            </a:extLst>
          </p:cNvPr>
          <p:cNvSpPr txBox="1"/>
          <p:nvPr/>
        </p:nvSpPr>
        <p:spPr>
          <a:xfrm>
            <a:off x="4195195" y="372708"/>
            <a:ext cx="44970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00" dirty="0">
                <a:latin typeface="Calibri" panose="020F0502020204030204" pitchFamily="34" charset="0"/>
                <a:cs typeface="Calibri" panose="020F0502020204030204" pitchFamily="34" charset="0"/>
              </a:rPr>
              <a:t>Crésol – Journées de Spectroscopie Moléculaire – Grenoble – 10-12 mars 2024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FB196C2A-4290-41E6-8825-E32263D38680}"/>
                  </a:ext>
                </a:extLst>
              </p:cNvPr>
              <p:cNvSpPr txBox="1"/>
              <p:nvPr/>
            </p:nvSpPr>
            <p:spPr>
              <a:xfrm>
                <a:off x="644650" y="1933660"/>
                <a:ext cx="8436153" cy="2554545"/>
              </a:xfrm>
              <a:prstGeom prst="rect">
                <a:avLst/>
              </a:prstGeom>
              <a:noFill/>
            </p:spPr>
            <p:txBody>
              <a:bodyPr wrap="square" numCol="2" rtlCol="0">
                <a:spAutoFit/>
              </a:bodyPr>
              <a:lstStyle/>
              <a:p>
                <a:r>
                  <a:rPr lang="fr-FR" sz="1600" b="1" dirty="0" err="1">
                    <a:solidFill>
                      <a:srgbClr val="C00000"/>
                    </a:solidFill>
                    <a:latin typeface="+mj-lt"/>
                  </a:rPr>
                  <a:t>Definition</a:t>
                </a:r>
                <a:r>
                  <a:rPr lang="fr-FR" sz="1600" b="1" dirty="0">
                    <a:solidFill>
                      <a:srgbClr val="C00000"/>
                    </a:solidFill>
                    <a:latin typeface="+mj-lt"/>
                  </a:rPr>
                  <a:t>:</a:t>
                </a:r>
              </a:p>
              <a:p>
                <a:endParaRPr lang="fr-FR" sz="1600" dirty="0">
                  <a:solidFill>
                    <a:srgbClr val="C00000"/>
                  </a:solidFill>
                  <a:latin typeface="+mj-lt"/>
                </a:endParaRPr>
              </a:p>
              <a:p>
                <a:r>
                  <a:rPr lang="en-US" sz="1600" dirty="0">
                    <a:solidFill>
                      <a:srgbClr val="000000"/>
                    </a:solidFill>
                    <a:latin typeface="+mj-lt"/>
                  </a:rPr>
                  <a:t>Formed by oxidation of VOCs</a:t>
                </a:r>
              </a:p>
              <a:p>
                <a:r>
                  <a:rPr lang="fr-FR" sz="1600" dirty="0">
                    <a:solidFill>
                      <a:srgbClr val="000000"/>
                    </a:solidFill>
                    <a:latin typeface="+mj-lt"/>
                  </a:rPr>
                  <a:t>(</a:t>
                </a:r>
                <a14:m>
                  <m:oMath xmlns:m="http://schemas.openxmlformats.org/officeDocument/2006/math">
                    <m:r>
                      <a:rPr lang="fr-FR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𝑶𝑯</m:t>
                    </m:r>
                    <m:r>
                      <a:rPr lang="fr-FR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fr-FR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𝑵𝑶</m:t>
                        </m:r>
                      </m:e>
                      <m:sub>
                        <m:r>
                          <a:rPr lang="fr-FR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fr-FR" sz="1600" b="1" dirty="0">
                    <a:solidFill>
                      <a:srgbClr val="000000"/>
                    </a:solidFill>
                    <a:latin typeface="+mj-lt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  <m:sub>
                        <m:r>
                          <a:rPr lang="fr-FR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fr-FR" sz="1600" dirty="0">
                    <a:solidFill>
                      <a:srgbClr val="000000"/>
                    </a:solidFill>
                    <a:latin typeface="+mj-lt"/>
                  </a:rPr>
                  <a:t>)</a:t>
                </a:r>
              </a:p>
              <a:p>
                <a:r>
                  <a:rPr lang="fr-FR" sz="1600" u="sng" dirty="0">
                    <a:solidFill>
                      <a:srgbClr val="000000"/>
                    </a:solidFill>
                    <a:latin typeface="+mj-lt"/>
                  </a:rPr>
                  <a:t>Main </a:t>
                </a:r>
                <a:r>
                  <a:rPr lang="fr-FR" sz="1600" u="sng" dirty="0" err="1">
                    <a:solidFill>
                      <a:srgbClr val="000000"/>
                    </a:solidFill>
                    <a:latin typeface="+mj-lt"/>
                  </a:rPr>
                  <a:t>precursors</a:t>
                </a:r>
                <a:r>
                  <a:rPr lang="fr-FR" sz="1600" dirty="0">
                    <a:solidFill>
                      <a:srgbClr val="000000"/>
                    </a:solidFill>
                    <a:latin typeface="+mj-lt"/>
                  </a:rPr>
                  <a:t>: </a:t>
                </a:r>
                <a:r>
                  <a:rPr lang="fr-FR" sz="1600" dirty="0" err="1">
                    <a:solidFill>
                      <a:srgbClr val="000000"/>
                    </a:solidFill>
                    <a:latin typeface="+mj-lt"/>
                  </a:rPr>
                  <a:t>aromatic</a:t>
                </a:r>
                <a:r>
                  <a:rPr lang="fr-FR" sz="1600" dirty="0">
                    <a:solidFill>
                      <a:srgbClr val="000000"/>
                    </a:solidFill>
                    <a:latin typeface="+mj-lt"/>
                  </a:rPr>
                  <a:t> </a:t>
                </a:r>
                <a:r>
                  <a:rPr lang="fr-FR" sz="1600" dirty="0" err="1">
                    <a:solidFill>
                      <a:srgbClr val="000000"/>
                    </a:solidFill>
                    <a:latin typeface="+mj-lt"/>
                  </a:rPr>
                  <a:t>hydrocarbons</a:t>
                </a:r>
                <a:r>
                  <a:rPr lang="fr-FR" sz="1600" dirty="0">
                    <a:solidFill>
                      <a:srgbClr val="000000"/>
                    </a:solidFill>
                    <a:latin typeface="+mj-lt"/>
                  </a:rPr>
                  <a:t>, </a:t>
                </a:r>
                <a:r>
                  <a:rPr lang="fr-FR" sz="1600" dirty="0" err="1">
                    <a:solidFill>
                      <a:srgbClr val="000000"/>
                    </a:solidFill>
                    <a:latin typeface="+mj-lt"/>
                  </a:rPr>
                  <a:t>terpenes</a:t>
                </a:r>
                <a:endParaRPr lang="fr-FR" sz="1600" dirty="0">
                  <a:solidFill>
                    <a:srgbClr val="000000"/>
                  </a:solidFill>
                  <a:latin typeface="+mj-lt"/>
                </a:endParaRPr>
              </a:p>
              <a:p>
                <a:endParaRPr lang="fr-FR" sz="1600" dirty="0">
                  <a:solidFill>
                    <a:srgbClr val="000000"/>
                  </a:solidFill>
                  <a:latin typeface="+mj-lt"/>
                </a:endParaRPr>
              </a:p>
              <a:p>
                <a:endParaRPr lang="fr-FR" sz="1600" dirty="0">
                  <a:solidFill>
                    <a:srgbClr val="000000"/>
                  </a:solidFill>
                  <a:latin typeface="+mj-lt"/>
                </a:endParaRPr>
              </a:p>
              <a:p>
                <a:endParaRPr lang="fr-FR" sz="1600" dirty="0">
                  <a:solidFill>
                    <a:srgbClr val="000000"/>
                  </a:solidFill>
                  <a:latin typeface="+mj-lt"/>
                </a:endParaRPr>
              </a:p>
              <a:p>
                <a:endParaRPr lang="en-US" sz="1600" dirty="0">
                  <a:solidFill>
                    <a:srgbClr val="000000"/>
                  </a:solidFill>
                  <a:latin typeface="+mj-lt"/>
                </a:endParaRPr>
              </a:p>
              <a:p>
                <a:r>
                  <a:rPr lang="en-US" sz="1600" b="1" dirty="0">
                    <a:solidFill>
                      <a:srgbClr val="C00000"/>
                    </a:solidFill>
                    <a:latin typeface="+mj-lt"/>
                  </a:rPr>
                  <a:t>Impacts of SOAs:</a:t>
                </a:r>
              </a:p>
              <a:p>
                <a:endParaRPr lang="en-US" sz="1600" b="1" dirty="0">
                  <a:solidFill>
                    <a:srgbClr val="C00000"/>
                  </a:solidFill>
                  <a:latin typeface="+mj-lt"/>
                </a:endParaRPr>
              </a:p>
              <a:p>
                <a:pPr marL="285750" indent="-285750">
                  <a:buFontTx/>
                  <a:buChar char="-"/>
                </a:pPr>
                <a:r>
                  <a:rPr lang="en-US" sz="1600" dirty="0">
                    <a:solidFill>
                      <a:srgbClr val="000000"/>
                    </a:solidFill>
                    <a:latin typeface="+mj-lt"/>
                  </a:rPr>
                  <a:t>Climatic effects: </a:t>
                </a:r>
                <a:r>
                  <a:rPr lang="en-US" sz="1600" b="1" dirty="0">
                    <a:solidFill>
                      <a:srgbClr val="000000"/>
                    </a:solidFill>
                    <a:latin typeface="+mj-lt"/>
                  </a:rPr>
                  <a:t>terrestrial radiation balance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sz="1600" dirty="0">
                    <a:solidFill>
                      <a:srgbClr val="000000"/>
                    </a:solidFill>
                    <a:latin typeface="+mj-lt"/>
                  </a:rPr>
                  <a:t>Health effects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sz="1600" dirty="0">
                    <a:solidFill>
                      <a:srgbClr val="000000"/>
                    </a:solidFill>
                    <a:latin typeface="+mj-lt"/>
                  </a:rPr>
                  <a:t>Environmental effects</a:t>
                </a:r>
                <a:endParaRPr lang="fr-FR" dirty="0">
                  <a:solidFill>
                    <a:srgbClr val="000000"/>
                  </a:solidFill>
                  <a:latin typeface="+mj-lt"/>
                </a:endParaRPr>
              </a:p>
              <a:p>
                <a:endParaRPr lang="fr-FR" dirty="0">
                  <a:solidFill>
                    <a:srgbClr val="000000"/>
                  </a:solidFill>
                  <a:latin typeface="+mj-lt"/>
                </a:endParaRPr>
              </a:p>
              <a:p>
                <a:endParaRPr lang="fr-FR" dirty="0">
                  <a:solidFill>
                    <a:srgbClr val="000000"/>
                  </a:solidFill>
                  <a:latin typeface="+mj-lt"/>
                </a:endParaRPr>
              </a:p>
              <a:p>
                <a:endParaRPr lang="fr-FR" dirty="0">
                  <a:solidFill>
                    <a:srgbClr val="0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FB196C2A-4290-41E6-8825-E32263D386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650" y="1933660"/>
                <a:ext cx="8436153" cy="2554545"/>
              </a:xfrm>
              <a:prstGeom prst="rect">
                <a:avLst/>
              </a:prstGeom>
              <a:blipFill>
                <a:blip r:embed="rId3"/>
                <a:stretch>
                  <a:fillRect l="-434" t="-71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ZoneTexte 15">
            <a:extLst>
              <a:ext uri="{FF2B5EF4-FFF2-40B4-BE49-F238E27FC236}">
                <a16:creationId xmlns:a16="http://schemas.microsoft.com/office/drawing/2014/main" id="{3B36E72C-4102-4C52-B503-217255F0DD48}"/>
              </a:ext>
            </a:extLst>
          </p:cNvPr>
          <p:cNvSpPr txBox="1"/>
          <p:nvPr/>
        </p:nvSpPr>
        <p:spPr>
          <a:xfrm>
            <a:off x="145791" y="6126480"/>
            <a:ext cx="6986016" cy="5303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CD96C56-AABC-403A-9455-894FADADFA4E}"/>
              </a:ext>
            </a:extLst>
          </p:cNvPr>
          <p:cNvSpPr txBox="1"/>
          <p:nvPr/>
        </p:nvSpPr>
        <p:spPr>
          <a:xfrm>
            <a:off x="145791" y="6284586"/>
            <a:ext cx="87406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Guzman, M. I., &amp; Eugene, A. J. (2021). </a:t>
            </a:r>
            <a:r>
              <a:rPr lang="fr-FR" sz="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Aqueous</a:t>
            </a:r>
            <a:r>
              <a:rPr lang="fr-FR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FR" sz="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photochemistry</a:t>
            </a:r>
            <a:r>
              <a:rPr lang="fr-FR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of 2-oxocarboxylic </a:t>
            </a:r>
            <a:r>
              <a:rPr lang="fr-FR" sz="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acids</a:t>
            </a:r>
            <a:r>
              <a:rPr lang="fr-FR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fr-FR" sz="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evidence</a:t>
            </a:r>
            <a:r>
              <a:rPr lang="fr-FR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fr-FR" sz="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mechanisms</a:t>
            </a:r>
            <a:r>
              <a:rPr lang="fr-FR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and </a:t>
            </a:r>
            <a:r>
              <a:rPr lang="fr-FR" sz="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atmospheric</a:t>
            </a:r>
            <a:r>
              <a:rPr lang="fr-FR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impact. </a:t>
            </a:r>
            <a:r>
              <a:rPr lang="fr-FR" sz="800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Molecules</a:t>
            </a:r>
            <a:r>
              <a:rPr lang="fr-FR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fr-FR" sz="8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26</a:t>
            </a:r>
            <a:r>
              <a:rPr lang="fr-FR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(17), 5278.</a:t>
            </a:r>
            <a:endParaRPr lang="fr-FR" sz="800" dirty="0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F331BEF0-6A89-4093-A1EC-11ECE295F40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3923" y="3543446"/>
            <a:ext cx="3616049" cy="2255099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CF7693B1-692C-49A3-84E1-0E855C0BDAA1}"/>
              </a:ext>
            </a:extLst>
          </p:cNvPr>
          <p:cNvSpPr txBox="1"/>
          <p:nvPr/>
        </p:nvSpPr>
        <p:spPr>
          <a:xfrm>
            <a:off x="3148226" y="6069142"/>
            <a:ext cx="3429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/>
              <a:t>Source IPCC, 2013 web update May 2014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8F3137E-05A1-45B9-AFAB-DCB18E1D43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9329" y="4516694"/>
            <a:ext cx="4452117" cy="352271"/>
          </a:xfrm>
          <a:prstGeom prst="rect">
            <a:avLst/>
          </a:prstGeom>
        </p:spPr>
      </p:pic>
      <p:sp>
        <p:nvSpPr>
          <p:cNvPr id="3" name="Flèche : droite 2">
            <a:extLst>
              <a:ext uri="{FF2B5EF4-FFF2-40B4-BE49-F238E27FC236}">
                <a16:creationId xmlns:a16="http://schemas.microsoft.com/office/drawing/2014/main" id="{0B79CBA4-6220-4063-B402-9F7DBF3726BA}"/>
              </a:ext>
            </a:extLst>
          </p:cNvPr>
          <p:cNvSpPr/>
          <p:nvPr/>
        </p:nvSpPr>
        <p:spPr>
          <a:xfrm>
            <a:off x="3704492" y="4646311"/>
            <a:ext cx="490703" cy="9762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882631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Université de Lille">
      <a:dk1>
        <a:srgbClr val="5A5A5A"/>
      </a:dk1>
      <a:lt1>
        <a:srgbClr val="FFFFFF"/>
      </a:lt1>
      <a:dk2>
        <a:srgbClr val="AE2573"/>
      </a:dk2>
      <a:lt2>
        <a:srgbClr val="00B398"/>
      </a:lt2>
      <a:accent1>
        <a:srgbClr val="8DC8E8"/>
      </a:accent1>
      <a:accent2>
        <a:srgbClr val="720062"/>
      </a:accent2>
      <a:accent3>
        <a:srgbClr val="D38235"/>
      </a:accent3>
      <a:accent4>
        <a:srgbClr val="D5CB9F"/>
      </a:accent4>
      <a:accent5>
        <a:srgbClr val="7FA0AC"/>
      </a:accent5>
      <a:accent6>
        <a:srgbClr val="D8C8D1"/>
      </a:accent6>
      <a:hlink>
        <a:srgbClr val="1D428A"/>
      </a:hlink>
      <a:folHlink>
        <a:srgbClr val="72006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12260</TotalTime>
  <Words>2284</Words>
  <Application>Microsoft Office PowerPoint</Application>
  <PresentationFormat>Affichage à l'écran (4:3)</PresentationFormat>
  <Paragraphs>703</Paragraphs>
  <Slides>34</Slides>
  <Notes>21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34</vt:i4>
      </vt:variant>
    </vt:vector>
  </HeadingPairs>
  <TitlesOfParts>
    <vt:vector size="41" baseType="lpstr">
      <vt:lpstr>Aptos</vt:lpstr>
      <vt:lpstr>Arial</vt:lpstr>
      <vt:lpstr>Calibri</vt:lpstr>
      <vt:lpstr>Cambria Math</vt:lpstr>
      <vt:lpstr>Verdana</vt:lpstr>
      <vt:lpstr>Conception personnalisée</vt:lpstr>
      <vt:lpstr>1_Conception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Graphemes</dc:creator>
  <cp:lastModifiedBy>A.Maillard</cp:lastModifiedBy>
  <cp:revision>672</cp:revision>
  <dcterms:created xsi:type="dcterms:W3CDTF">2014-11-21T11:01:13Z</dcterms:created>
  <dcterms:modified xsi:type="dcterms:W3CDTF">2025-03-11T10:05:47Z</dcterms:modified>
</cp:coreProperties>
</file>