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56" r:id="rId2"/>
    <p:sldId id="301" r:id="rId3"/>
    <p:sldId id="302" r:id="rId4"/>
    <p:sldId id="268" r:id="rId5"/>
    <p:sldId id="274" r:id="rId6"/>
    <p:sldId id="262" r:id="rId7"/>
    <p:sldId id="295" r:id="rId8"/>
    <p:sldId id="257" r:id="rId9"/>
    <p:sldId id="300" r:id="rId10"/>
    <p:sldId id="298" r:id="rId11"/>
    <p:sldId id="296" r:id="rId12"/>
    <p:sldId id="297" r:id="rId13"/>
    <p:sldId id="276" r:id="rId14"/>
    <p:sldId id="273" r:id="rId15"/>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5AE"/>
    <a:srgbClr val="9999FF"/>
    <a:srgbClr val="FFD3A7"/>
    <a:srgbClr val="66FFCC"/>
    <a:srgbClr val="18A3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7" autoAdjust="0"/>
    <p:restoredTop sz="95165" autoAdjust="0"/>
  </p:normalViewPr>
  <p:slideViewPr>
    <p:cSldViewPr snapToGrid="0">
      <p:cViewPr varScale="1">
        <p:scale>
          <a:sx n="77" d="100"/>
          <a:sy n="77" d="100"/>
        </p:scale>
        <p:origin x="7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B2F1CA5-658B-4907-B220-747D84D053DB}" type="datetimeFigureOut">
              <a:rPr lang="fr-FR" smtClean="0"/>
              <a:t>11/03/2025</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37CC9CD-FF5C-4D67-B38A-93DDFF202857}" type="slidenum">
              <a:rPr lang="fr-FR" smtClean="0"/>
              <a:t>‹N°›</a:t>
            </a:fld>
            <a:endParaRPr lang="fr-FR"/>
          </a:p>
        </p:txBody>
      </p:sp>
    </p:spTree>
    <p:extLst>
      <p:ext uri="{BB962C8B-B14F-4D97-AF65-F5344CB8AC3E}">
        <p14:creationId xmlns:p14="http://schemas.microsoft.com/office/powerpoint/2010/main" val="172532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1</a:t>
            </a:fld>
            <a:endParaRPr lang="fr-FR"/>
          </a:p>
        </p:txBody>
      </p:sp>
    </p:spTree>
    <p:extLst>
      <p:ext uri="{BB962C8B-B14F-4D97-AF65-F5344CB8AC3E}">
        <p14:creationId xmlns:p14="http://schemas.microsoft.com/office/powerpoint/2010/main" val="240787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11</a:t>
            </a:fld>
            <a:endParaRPr lang="fr-FR"/>
          </a:p>
        </p:txBody>
      </p:sp>
    </p:spTree>
    <p:extLst>
      <p:ext uri="{BB962C8B-B14F-4D97-AF65-F5344CB8AC3E}">
        <p14:creationId xmlns:p14="http://schemas.microsoft.com/office/powerpoint/2010/main" val="180244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autre exemple de la sensibilité du PECD a été vu via un transfert de chiralité entre un chromophore achiral le phénol et une molécule chirale le </a:t>
            </a:r>
            <a:r>
              <a:rPr lang="fr-FR" dirty="0" err="1"/>
              <a:t>méthyloxirane</a:t>
            </a:r>
            <a:r>
              <a:rPr lang="fr-FR" dirty="0"/>
              <a:t>.</a:t>
            </a:r>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12</a:t>
            </a:fld>
            <a:endParaRPr lang="fr-FR"/>
          </a:p>
        </p:txBody>
      </p:sp>
    </p:spTree>
    <p:extLst>
      <p:ext uri="{BB962C8B-B14F-4D97-AF65-F5344CB8AC3E}">
        <p14:creationId xmlns:p14="http://schemas.microsoft.com/office/powerpoint/2010/main" val="112255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 ce travail présente pour la première fois des mesures de PECD résolues en conformères via un REMPI à une ou deux couleurs.</a:t>
            </a:r>
          </a:p>
          <a:p>
            <a:r>
              <a:rPr lang="fr-FR" dirty="0"/>
              <a:t>Cette étude montre une très forte sensibilité du PECD</a:t>
            </a:r>
            <a:r>
              <a:rPr lang="fr-FR" baseline="0" dirty="0"/>
              <a:t> à des changements de conformations mineures comme l’inversion de cycle observé ici avec le 1-indanol, alors que le PES montre uniquement une différence de seuil d’ionisation entre les deux conformères</a:t>
            </a:r>
          </a:p>
          <a:p>
            <a:r>
              <a:rPr lang="fr-FR" baseline="0" dirty="0"/>
              <a:t>Le PECD en plus d’être sensible à l’état initial l’est aussi au potentiel moléculaire chiral de l’état final.</a:t>
            </a:r>
          </a:p>
          <a:p>
            <a:r>
              <a:rPr lang="fr-FR" baseline="0" dirty="0"/>
              <a:t>L’énergie de photon incidente influe grandement sur le PECD de l’électron émis.</a:t>
            </a:r>
          </a:p>
          <a:p>
            <a:endParaRPr lang="fr-FR" baseline="0" dirty="0"/>
          </a:p>
          <a:p>
            <a:r>
              <a:rPr lang="fr-FR" baseline="0" dirty="0"/>
              <a:t>Par ailleurs, les premières expériences basées sur la complexation d’un chromophore achiral avec une molécule chirale ouvrent la voie vers un outil analytique pour sonder les conformations de ces molécules chirales non étudiable jusqu’à maintenant par les laser de table.</a:t>
            </a:r>
          </a:p>
          <a:p>
            <a:endParaRPr lang="fr-FR" baseline="0" dirty="0"/>
          </a:p>
          <a:p>
            <a:r>
              <a:rPr lang="fr-FR" baseline="0" dirty="0"/>
              <a:t>A venir, mesure de PECD du </a:t>
            </a:r>
            <a:r>
              <a:rPr lang="fr-FR" baseline="0" dirty="0" err="1"/>
              <a:t>binaphtol</a:t>
            </a:r>
            <a:r>
              <a:rPr lang="fr-FR" baseline="0" dirty="0"/>
              <a:t> qui via sa liaison entre les deux cycles présentent une chiralité structurale</a:t>
            </a:r>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13</a:t>
            </a:fld>
            <a:endParaRPr lang="fr-FR"/>
          </a:p>
        </p:txBody>
      </p:sp>
    </p:spTree>
    <p:extLst>
      <p:ext uri="{BB962C8B-B14F-4D97-AF65-F5344CB8AC3E}">
        <p14:creationId xmlns:p14="http://schemas.microsoft.com/office/powerpoint/2010/main" val="383743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2</a:t>
            </a:fld>
            <a:endParaRPr lang="fr-FR"/>
          </a:p>
        </p:txBody>
      </p:sp>
    </p:spTree>
    <p:extLst>
      <p:ext uri="{BB962C8B-B14F-4D97-AF65-F5344CB8AC3E}">
        <p14:creationId xmlns:p14="http://schemas.microsoft.com/office/powerpoint/2010/main" val="300736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PECD se manifeste par une asymétrie avant/arrière dans</a:t>
            </a:r>
            <a:r>
              <a:rPr lang="fr-FR" baseline="0" dirty="0"/>
              <a:t> la distribution angulaire de photoélectrons selon l’axe de propagation de la lumière suite à l’ionisation d’une molécule chirale par une lumière polarisée circulairement.</a:t>
            </a:r>
          </a:p>
          <a:p>
            <a:r>
              <a:rPr lang="fr-FR" baseline="0" dirty="0"/>
              <a:t>Dans l’approximation dipolaire électrique, l’intensité des photoélectrons éjectés d’une molécule orientée aléatoirement par une ionisation à un photon s’écrit : I(téta)= 1 + ….</a:t>
            </a:r>
          </a:p>
          <a:p>
            <a:r>
              <a:rPr lang="fr-FR" baseline="0" dirty="0"/>
              <a:t>Avec téta l’angle entre l’axe de propagation de la lumière et la direction d’éjection du photoélectron</a:t>
            </a:r>
          </a:p>
          <a:p>
            <a:endParaRPr lang="fr-FR" baseline="0" dirty="0"/>
          </a:p>
          <a:p>
            <a:r>
              <a:rPr lang="fr-FR" baseline="0" dirty="0"/>
              <a:t>P0, P1, P2 sont les polynômes de Legendre</a:t>
            </a:r>
          </a:p>
          <a:p>
            <a:r>
              <a:rPr lang="fr-FR" baseline="0" dirty="0"/>
              <a:t>Comme cos téta = - cos(pi-téta), le terme b2P2 ne peut pas induire d’asymétrie </a:t>
            </a:r>
          </a:p>
          <a:p>
            <a:r>
              <a:rPr lang="fr-FR" baseline="0" dirty="0"/>
              <a:t>Par contre le terme b1P1 peut induire l’asymétrie avant/arrière si b1 différent de zéro c’est-à-dire si la molécule est chirale et si la lumière est polarisée circulairement</a:t>
            </a:r>
          </a:p>
          <a:p>
            <a:r>
              <a:rPr lang="fr-FR" baseline="0" dirty="0"/>
              <a:t>En effet b1=0 pour une molécule achirale quelque soit la polarisation de la lumière ou inversement.</a:t>
            </a:r>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4</a:t>
            </a:fld>
            <a:endParaRPr lang="fr-FR"/>
          </a:p>
        </p:txBody>
      </p:sp>
    </p:spTree>
    <p:extLst>
      <p:ext uri="{BB962C8B-B14F-4D97-AF65-F5344CB8AC3E}">
        <p14:creationId xmlns:p14="http://schemas.microsoft.com/office/powerpoint/2010/main" val="169191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plus, b1=-b1 pour deux polarisations circulaires opposées RCP et LCP.</a:t>
            </a:r>
          </a:p>
          <a:p>
            <a:r>
              <a:rPr lang="fr-FR" dirty="0"/>
              <a:t>De même l’</a:t>
            </a:r>
            <a:r>
              <a:rPr lang="fr-FR" dirty="0" err="1"/>
              <a:t>assymétrie</a:t>
            </a:r>
            <a:r>
              <a:rPr lang="fr-FR" dirty="0"/>
              <a:t> est également opposée pour deux énantiomères R et S comme dans le cas du camphre ici.</a:t>
            </a:r>
          </a:p>
          <a:p>
            <a:r>
              <a:rPr lang="fr-FR" dirty="0"/>
              <a:t>Principe de toutes les méthodes chiroptiques</a:t>
            </a:r>
          </a:p>
          <a:p>
            <a:endParaRPr lang="fr-FR" dirty="0"/>
          </a:p>
          <a:p>
            <a:r>
              <a:rPr lang="fr-FR" dirty="0"/>
              <a:t>Ainsi la différence de distributions</a:t>
            </a:r>
            <a:r>
              <a:rPr lang="fr-FR" baseline="0" dirty="0"/>
              <a:t> angulaires entre les deux polarisations circulaires est proportionnelle à 2b1 cos téta. On définit alors le PECD comme étant le terme 2b1 en %</a:t>
            </a:r>
            <a:endParaRPr lang="fr-FR" dirty="0"/>
          </a:p>
          <a:p>
            <a:r>
              <a:rPr lang="fr-FR" dirty="0"/>
              <a:t>Contrairement</a:t>
            </a:r>
            <a:r>
              <a:rPr lang="fr-FR" baseline="0" dirty="0"/>
              <a:t> aux méthodes de </a:t>
            </a:r>
            <a:r>
              <a:rPr lang="fr-FR" baseline="0" dirty="0" err="1"/>
              <a:t>dichroisme</a:t>
            </a:r>
            <a:r>
              <a:rPr lang="fr-FR" baseline="0" dirty="0"/>
              <a:t> circulaire en absorption le </a:t>
            </a:r>
            <a:r>
              <a:rPr lang="fr-FR" dirty="0"/>
              <a:t>PECD est permis dans l’approximation</a:t>
            </a:r>
            <a:r>
              <a:rPr lang="fr-FR" baseline="0" dirty="0"/>
              <a:t> dipolaire électrique d’où un signal fort de quelques dizaines de %</a:t>
            </a:r>
          </a:p>
          <a:p>
            <a:r>
              <a:rPr lang="fr-FR" baseline="0" dirty="0"/>
              <a:t>PECD dépend de l’orbitale initiale de départ et de l’état final du cation</a:t>
            </a:r>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5</a:t>
            </a:fld>
            <a:endParaRPr lang="fr-FR"/>
          </a:p>
        </p:txBody>
      </p:sp>
    </p:spTree>
    <p:extLst>
      <p:ext uri="{BB962C8B-B14F-4D97-AF65-F5344CB8AC3E}">
        <p14:creationId xmlns:p14="http://schemas.microsoft.com/office/powerpoint/2010/main" val="381637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mesures de PECD on été réalisées</a:t>
            </a:r>
            <a:r>
              <a:rPr lang="fr-FR" baseline="0" dirty="0"/>
              <a:t> sur le dispositif CHIPIE à l’ISMO.</a:t>
            </a:r>
          </a:p>
          <a:p>
            <a:r>
              <a:rPr lang="fr-FR" baseline="0" dirty="0"/>
              <a:t>Ce dispositif permet de travailler en phase gazeuse, c’est-à-dire que les molécules sont isolées sans interaction avec un environnement donné.</a:t>
            </a:r>
          </a:p>
          <a:p>
            <a:r>
              <a:rPr lang="fr-FR" baseline="0" dirty="0"/>
              <a:t>Il est constitué d’un jet supersonique pulsé permettant de refroidir </a:t>
            </a:r>
            <a:r>
              <a:rPr lang="fr-FR" baseline="0" dirty="0" err="1"/>
              <a:t>vibrationnellement</a:t>
            </a:r>
            <a:r>
              <a:rPr lang="fr-FR" baseline="0" dirty="0"/>
              <a:t> les molécules.</a:t>
            </a:r>
          </a:p>
          <a:p>
            <a:r>
              <a:rPr lang="fr-FR" baseline="0" dirty="0"/>
              <a:t>Le jet moléculaire croise ensuite dans la région de photo ionisation le laser ns accordable à angle droit.</a:t>
            </a:r>
          </a:p>
          <a:p>
            <a:r>
              <a:rPr lang="fr-FR" baseline="0" dirty="0"/>
              <a:t>On détecte les électrons avec un spectromètre VMI. </a:t>
            </a:r>
          </a:p>
          <a:p>
            <a:endParaRPr lang="fr-FR" baseline="0" dirty="0"/>
          </a:p>
          <a:p>
            <a:r>
              <a:rPr lang="fr-FR" baseline="0" dirty="0"/>
              <a:t>Le principe de la mesure, qui permet la sélectivité en conformère, est le suivant.</a:t>
            </a:r>
          </a:p>
          <a:p>
            <a:r>
              <a:rPr lang="fr-FR" baseline="0" dirty="0"/>
              <a:t>Si deux conformères A et B, l’énergie de la transition S0-S1 est propre à chacun d’eux. En fixant l’énergie du laser sur cette énergie, en étudiera alors l’un ou l’autre séparément. Le second photon permettant l’ionisation est identique au premier. Cette technique est possible dès l’instant que la durée de vie de l’état S1 est suffisamment grande pour absorber un second photon.</a:t>
            </a:r>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6</a:t>
            </a:fld>
            <a:endParaRPr lang="fr-FR"/>
          </a:p>
        </p:txBody>
      </p:sp>
    </p:spTree>
    <p:extLst>
      <p:ext uri="{BB962C8B-B14F-4D97-AF65-F5344CB8AC3E}">
        <p14:creationId xmlns:p14="http://schemas.microsoft.com/office/powerpoint/2010/main" val="176959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VMI permet d’avoir des</a:t>
            </a:r>
            <a:r>
              <a:rPr lang="fr-FR" baseline="0" dirty="0"/>
              <a:t> infos sur l’énergie cinétique et la distribution angulaire des électrons. </a:t>
            </a:r>
          </a:p>
          <a:p>
            <a:r>
              <a:rPr lang="fr-FR" baseline="0" dirty="0"/>
              <a:t>Le principe est de projeter une distribution 3D sur un détecteur 2D.</a:t>
            </a:r>
          </a:p>
          <a:p>
            <a:r>
              <a:rPr lang="fr-FR" baseline="0" dirty="0"/>
              <a:t>En utilisant des électrodes ouvertes à la place d’électrodes avec grilles comme pour les TOF classique, on fait une lentille électrostatique qui focalise les électrons avec le même vecteur vitesse sur un même point du détecteur.</a:t>
            </a:r>
          </a:p>
          <a:p>
            <a:r>
              <a:rPr lang="fr-FR" baseline="0" dirty="0"/>
              <a:t>Ainsi les électrons d’énergie cinétique nulle seront au centre et les électrons d’énergie cinétique élevée seront à l’extérieur</a:t>
            </a:r>
          </a:p>
          <a:p>
            <a:r>
              <a:rPr lang="fr-FR" baseline="0" dirty="0"/>
              <a:t>Une reconstruction via uns transformée d’Abel inverse permet alors de reconstituer la distribution complète</a:t>
            </a:r>
            <a:endParaRPr lang="fr-FR"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7</a:t>
            </a:fld>
            <a:endParaRPr lang="fr-FR"/>
          </a:p>
        </p:txBody>
      </p:sp>
    </p:spTree>
    <p:extLst>
      <p:ext uri="{BB962C8B-B14F-4D97-AF65-F5344CB8AC3E}">
        <p14:creationId xmlns:p14="http://schemas.microsoft.com/office/powerpoint/2010/main" val="98585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étudier la sensibilité du PECD aux conformations, nous avons choisi le 1-indanol qui présente une inversion de cycle</a:t>
            </a:r>
            <a:r>
              <a:rPr lang="fr-FR" baseline="0" dirty="0"/>
              <a:t> entre deux conformères</a:t>
            </a:r>
          </a:p>
          <a:p>
            <a:r>
              <a:rPr lang="fr-FR" baseline="0" dirty="0"/>
              <a:t>Un seul conformère présent dans l’argon mais 2 conformères dans l’hélium avec un rapport 1/3 2/3</a:t>
            </a:r>
          </a:p>
          <a:p>
            <a:r>
              <a:rPr lang="fr-FR" baseline="0" dirty="0"/>
              <a:t>Conformère axial et équatorial du groupe hydroxyle relié par une inversion de cycle</a:t>
            </a:r>
          </a:p>
          <a:p>
            <a:r>
              <a:rPr lang="fr-FR" baseline="0" dirty="0"/>
              <a:t>1eq plus stable que 2ax</a:t>
            </a:r>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8</a:t>
            </a:fld>
            <a:endParaRPr lang="fr-FR"/>
          </a:p>
        </p:txBody>
      </p:sp>
    </p:spTree>
    <p:extLst>
      <p:ext uri="{BB962C8B-B14F-4D97-AF65-F5344CB8AC3E}">
        <p14:creationId xmlns:p14="http://schemas.microsoft.com/office/powerpoint/2010/main" val="415049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Premier information disponible est le PES (spectre de photoélectron) En bleu dans le cas du R </a:t>
            </a:r>
            <a:r>
              <a:rPr lang="fr-FR" baseline="0" dirty="0" err="1"/>
              <a:t>indanol</a:t>
            </a:r>
            <a:r>
              <a:rPr lang="fr-FR" baseline="0" dirty="0"/>
              <a:t> et en rouge pour le S </a:t>
            </a:r>
            <a:r>
              <a:rPr lang="fr-FR" baseline="0" dirty="0" err="1"/>
              <a:t>indanol</a:t>
            </a:r>
            <a:r>
              <a:rPr lang="fr-FR" baseline="0" dirty="0"/>
              <a:t>.</a:t>
            </a:r>
          </a:p>
          <a:p>
            <a:r>
              <a:rPr lang="fr-FR" baseline="0" dirty="0"/>
              <a:t>Commençons par regarder le conformère Eq</a:t>
            </a:r>
          </a:p>
          <a:p>
            <a:r>
              <a:rPr lang="fr-FR" baseline="0" dirty="0"/>
              <a:t>Il est normal que les deux PES soient identiques car cela dépend des paramètres B0, B2 symétriques cités précédemment.</a:t>
            </a:r>
          </a:p>
          <a:p>
            <a:r>
              <a:rPr lang="fr-FR" baseline="0" dirty="0"/>
              <a:t>Si on superpose les PES du conformère Ax, le profil de courbe est le même, seul le seuil d’ionisation diffère un peu.</a:t>
            </a:r>
          </a:p>
          <a:p>
            <a:r>
              <a:rPr lang="fr-FR" baseline="0" dirty="0"/>
              <a:t>Si maintenant on regarde le PECD du Eq, on observe un PECD non nul, avec une relation miroir pour le R et le S.</a:t>
            </a:r>
          </a:p>
          <a:p>
            <a:r>
              <a:rPr lang="fr-FR" baseline="0" dirty="0"/>
              <a:t>Et si on regarde le PECD de Ax, on a la aussi un PECD non nul mais avec un profil très différent.</a:t>
            </a:r>
          </a:p>
          <a:p>
            <a:r>
              <a:rPr lang="fr-FR" baseline="0" dirty="0"/>
              <a:t>Pourtant les orbitales HOMO de départ, d’où part l’électron, sont très semblables pour les deux conformères, avec une densité électronique localisée sur le site d’absorption UV au niveau du cycle aromatique. Cela montre que l’électron voit un potentiel de diffusion du cation différent pour les deux conformères</a:t>
            </a:r>
          </a:p>
          <a:p>
            <a:r>
              <a:rPr lang="fr-FR" baseline="0" dirty="0"/>
              <a:t>Signe que le PECD est très sensible à la conformation qui ici est simplement un pliage du cycle.</a:t>
            </a:r>
          </a:p>
          <a:p>
            <a:endParaRPr lang="fr-FR" baseline="0"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9</a:t>
            </a:fld>
            <a:endParaRPr lang="fr-FR"/>
          </a:p>
        </p:txBody>
      </p:sp>
    </p:spTree>
    <p:extLst>
      <p:ext uri="{BB962C8B-B14F-4D97-AF65-F5344CB8AC3E}">
        <p14:creationId xmlns:p14="http://schemas.microsoft.com/office/powerpoint/2010/main" val="72109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837CC9CD-FF5C-4D67-B38A-93DDFF202857}" type="slidenum">
              <a:rPr lang="fr-FR" smtClean="0"/>
              <a:t>10</a:t>
            </a:fld>
            <a:endParaRPr lang="fr-FR"/>
          </a:p>
        </p:txBody>
      </p:sp>
    </p:spTree>
    <p:extLst>
      <p:ext uri="{BB962C8B-B14F-4D97-AF65-F5344CB8AC3E}">
        <p14:creationId xmlns:p14="http://schemas.microsoft.com/office/powerpoint/2010/main" val="182386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B3DFFAE-4A2A-4AB5-B9E9-60B221ED0D8A}" type="datetime1">
              <a:rPr lang="fr-FR" smtClean="0"/>
              <a:t>11/03/2025</a:t>
            </a:fld>
            <a:endParaRPr lang="fr-F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3407961-E133-4BAC-9B62-1442E2D86DA5}" type="slidenum">
              <a:rPr lang="fr-FR" smtClean="0"/>
              <a:t>‹N°›</a:t>
            </a:fld>
            <a:endParaRPr lang="fr-FR"/>
          </a:p>
        </p:txBody>
      </p:sp>
    </p:spTree>
    <p:extLst>
      <p:ext uri="{BB962C8B-B14F-4D97-AF65-F5344CB8AC3E}">
        <p14:creationId xmlns:p14="http://schemas.microsoft.com/office/powerpoint/2010/main" val="24424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D12F5B-B41C-420D-AB6C-161960DCCDF3}" type="datetime1">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407961-E133-4BAC-9B62-1442E2D86DA5}" type="slidenum">
              <a:rPr lang="fr-FR" smtClean="0"/>
              <a:t>‹N°›</a:t>
            </a:fld>
            <a:endParaRPr lang="fr-FR"/>
          </a:p>
        </p:txBody>
      </p:sp>
    </p:spTree>
    <p:extLst>
      <p:ext uri="{BB962C8B-B14F-4D97-AF65-F5344CB8AC3E}">
        <p14:creationId xmlns:p14="http://schemas.microsoft.com/office/powerpoint/2010/main" val="410200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E5378FC-15C5-4D5B-B1A2-DC91B789DF37}" type="datetime1">
              <a:rPr lang="fr-FR" smtClean="0"/>
              <a:t>11/03/2025</a:t>
            </a:fld>
            <a:endParaRPr lang="fr-FR"/>
          </a:p>
        </p:txBody>
      </p:sp>
      <p:sp>
        <p:nvSpPr>
          <p:cNvPr id="5" name="Footer Placeholder 4"/>
          <p:cNvSpPr>
            <a:spLocks noGrp="1"/>
          </p:cNvSpPr>
          <p:nvPr>
            <p:ph type="ftr" sz="quarter" idx="11"/>
          </p:nvPr>
        </p:nvSpPr>
        <p:spPr>
          <a:xfrm>
            <a:off x="774923" y="5951811"/>
            <a:ext cx="7896279" cy="365125"/>
          </a:xfrm>
        </p:spPr>
        <p:txBody>
          <a:bodyPr/>
          <a:lstStyle/>
          <a:p>
            <a:endParaRPr lang="fr-F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3407961-E133-4BAC-9B62-1442E2D86DA5}" type="slidenum">
              <a:rPr lang="fr-FR" smtClean="0"/>
              <a:t>‹N°›</a:t>
            </a:fld>
            <a:endParaRPr lang="fr-FR"/>
          </a:p>
        </p:txBody>
      </p:sp>
    </p:spTree>
    <p:extLst>
      <p:ext uri="{BB962C8B-B14F-4D97-AF65-F5344CB8AC3E}">
        <p14:creationId xmlns:p14="http://schemas.microsoft.com/office/powerpoint/2010/main" val="406522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16ADBA-7C65-467E-B421-06B4C5571AF0}" type="datetime1">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558300" y="5956137"/>
            <a:ext cx="1052508" cy="365125"/>
          </a:xfrm>
        </p:spPr>
        <p:txBody>
          <a:bodyPr/>
          <a:lstStyle/>
          <a:p>
            <a:fld id="{73407961-E133-4BAC-9B62-1442E2D86DA5}" type="slidenum">
              <a:rPr lang="fr-FR" smtClean="0"/>
              <a:t>‹N°›</a:t>
            </a:fld>
            <a:endParaRPr lang="fr-FR"/>
          </a:p>
        </p:txBody>
      </p:sp>
    </p:spTree>
    <p:extLst>
      <p:ext uri="{BB962C8B-B14F-4D97-AF65-F5344CB8AC3E}">
        <p14:creationId xmlns:p14="http://schemas.microsoft.com/office/powerpoint/2010/main" val="136759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706ABAD-BC6A-4363-9804-68B97853E169}" type="datetime1">
              <a:rPr lang="fr-FR" smtClean="0"/>
              <a:t>11/03/2025</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3407961-E133-4BAC-9B62-1442E2D86DA5}" type="slidenum">
              <a:rPr lang="fr-FR" smtClean="0"/>
              <a:t>‹N°›</a:t>
            </a:fld>
            <a:endParaRPr lang="fr-FR"/>
          </a:p>
        </p:txBody>
      </p:sp>
    </p:spTree>
    <p:extLst>
      <p:ext uri="{BB962C8B-B14F-4D97-AF65-F5344CB8AC3E}">
        <p14:creationId xmlns:p14="http://schemas.microsoft.com/office/powerpoint/2010/main" val="24071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4101179-1A3E-421F-B610-3A7CA7865ACD}" type="datetime1">
              <a:rPr lang="fr-FR" smtClean="0"/>
              <a:t>11/03/2025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407961-E133-4BAC-9B62-1442E2D86DA5}" type="slidenum">
              <a:rPr lang="fr-FR" smtClean="0"/>
              <a:t>‹N°›</a:t>
            </a:fld>
            <a:endParaRPr lang="fr-FR"/>
          </a:p>
        </p:txBody>
      </p:sp>
    </p:spTree>
    <p:extLst>
      <p:ext uri="{BB962C8B-B14F-4D97-AF65-F5344CB8AC3E}">
        <p14:creationId xmlns:p14="http://schemas.microsoft.com/office/powerpoint/2010/main" val="264134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9251BBA-B220-4439-9C64-4371624ABC65}" type="datetime1">
              <a:rPr lang="fr-FR" smtClean="0"/>
              <a:t>11/03/2025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407961-E133-4BAC-9B62-1442E2D86DA5}" type="slidenum">
              <a:rPr lang="fr-FR" smtClean="0"/>
              <a:t>‹N°›</a:t>
            </a:fld>
            <a:endParaRPr lang="fr-FR"/>
          </a:p>
        </p:txBody>
      </p:sp>
    </p:spTree>
    <p:extLst>
      <p:ext uri="{BB962C8B-B14F-4D97-AF65-F5344CB8AC3E}">
        <p14:creationId xmlns:p14="http://schemas.microsoft.com/office/powerpoint/2010/main" val="277055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B38004-277D-4782-B4EF-EB363FFCDC4D}" type="datetime1">
              <a:rPr lang="fr-FR" smtClean="0"/>
              <a:t>11/03/2025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407961-E133-4BAC-9B62-1442E2D86DA5}" type="slidenum">
              <a:rPr lang="fr-FR" smtClean="0"/>
              <a:t>‹N°›</a:t>
            </a:fld>
            <a:endParaRPr lang="fr-F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Tree>
    <p:extLst>
      <p:ext uri="{BB962C8B-B14F-4D97-AF65-F5344CB8AC3E}">
        <p14:creationId xmlns:p14="http://schemas.microsoft.com/office/powerpoint/2010/main" val="254072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4F0CA-D988-4089-B407-4901FD93C947}" type="datetime1">
              <a:rPr lang="fr-FR" smtClean="0"/>
              <a:t>11/03/2025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3407961-E133-4BAC-9B62-1442E2D86DA5}" type="slidenum">
              <a:rPr lang="fr-FR" smtClean="0"/>
              <a:t>‹N°›</a:t>
            </a:fld>
            <a:endParaRPr lang="fr-FR"/>
          </a:p>
        </p:txBody>
      </p:sp>
    </p:spTree>
    <p:extLst>
      <p:ext uri="{BB962C8B-B14F-4D97-AF65-F5344CB8AC3E}">
        <p14:creationId xmlns:p14="http://schemas.microsoft.com/office/powerpoint/2010/main" val="206689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AE473B1-777B-4B15-BCEB-56910D475E9C}" type="datetime1">
              <a:rPr lang="fr-FR" smtClean="0"/>
              <a:t>11/03/2025</a:t>
            </a:fld>
            <a:endParaRPr lang="fr-F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3407961-E133-4BAC-9B62-1442E2D86DA5}" type="slidenum">
              <a:rPr lang="fr-FR" smtClean="0"/>
              <a:t>‹N°›</a:t>
            </a:fld>
            <a:endParaRPr lang="fr-FR"/>
          </a:p>
        </p:txBody>
      </p:sp>
    </p:spTree>
    <p:extLst>
      <p:ext uri="{BB962C8B-B14F-4D97-AF65-F5344CB8AC3E}">
        <p14:creationId xmlns:p14="http://schemas.microsoft.com/office/powerpoint/2010/main" val="55770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4BCF3A2-B1F5-40C2-8733-B8B2078D8377}" type="datetime1">
              <a:rPr lang="fr-FR" smtClean="0"/>
              <a:t>11/03/2025</a:t>
            </a:fld>
            <a:endParaRPr lang="fr-FR"/>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73407961-E133-4BAC-9B62-1442E2D86DA5}" type="slidenum">
              <a:rPr lang="fr-FR" smtClean="0"/>
              <a:t>‹N°›</a:t>
            </a:fld>
            <a:endParaRPr lang="fr-FR"/>
          </a:p>
        </p:txBody>
      </p:sp>
    </p:spTree>
    <p:extLst>
      <p:ext uri="{BB962C8B-B14F-4D97-AF65-F5344CB8AC3E}">
        <p14:creationId xmlns:p14="http://schemas.microsoft.com/office/powerpoint/2010/main" val="25780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C205DA-EA74-491B-81B1-D3EA2F2BFC9A}" type="datetime1">
              <a:rPr lang="fr-FR" smtClean="0"/>
              <a:t>11/03/2025</a:t>
            </a:fld>
            <a:endParaRPr lang="fr-F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3407961-E133-4BAC-9B62-1442E2D86DA5}" type="slidenum">
              <a:rPr lang="fr-FR" smtClean="0"/>
              <a:t>‹N°›</a:t>
            </a:fld>
            <a:endParaRPr lang="fr-F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52535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3.jpeg"/><Relationship Id="rId3" Type="http://schemas.openxmlformats.org/officeDocument/2006/relationships/image" Target="../media/image34.png"/><Relationship Id="rId7" Type="http://schemas.openxmlformats.org/officeDocument/2006/relationships/image" Target="../media/image37.emf"/><Relationship Id="rId12"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3.emf"/><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e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jpeg"/><Relationship Id="rId10" Type="http://schemas.openxmlformats.org/officeDocument/2006/relationships/image" Target="../media/image6.PNG"/><Relationship Id="rId4" Type="http://schemas.openxmlformats.org/officeDocument/2006/relationships/image" Target="../media/image50.jpeg"/><Relationship Id="rId9"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5.jpeg"/></Relationships>
</file>

<file path=ppt/slides/_rels/slide2.xml.rels><?xml version="1.0" encoding="UTF-8" standalone="yes"?>
<Relationships xmlns="http://schemas.openxmlformats.org/package/2006/relationships"><Relationship Id="rId8" Type="http://schemas.openxmlformats.org/officeDocument/2006/relationships/image" Target="http://web99.arc.nasa.gov/~astrochm/chirality.jpg" TargetMode="External"/><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jpg"/><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11" Type="http://schemas.openxmlformats.org/officeDocument/2006/relationships/image" Target="../media/image28.jpeg"/><Relationship Id="rId5" Type="http://schemas.openxmlformats.org/officeDocument/2006/relationships/oleObject" Target="../embeddings/oleObject1.bin"/><Relationship Id="rId10" Type="http://schemas.openxmlformats.org/officeDocument/2006/relationships/image" Target="../media/image26.emf"/><Relationship Id="rId4" Type="http://schemas.openxmlformats.org/officeDocument/2006/relationships/image" Target="../media/image27.jpeg"/><Relationship Id="rId9" Type="http://schemas.openxmlformats.org/officeDocument/2006/relationships/oleObject" Target="../embeddings/oleObject3.bin"/><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6924" y="1169259"/>
            <a:ext cx="11378152" cy="1471603"/>
          </a:xfrm>
        </p:spPr>
        <p:txBody>
          <a:bodyPr>
            <a:noAutofit/>
          </a:bodyPr>
          <a:lstStyle/>
          <a:p>
            <a:pPr algn="l"/>
            <a:br>
              <a:rPr lang="fr-FR" sz="40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br>
            <a:r>
              <a:rPr lang="fr-FR" sz="4000" b="1"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Mesure de dichroïsme circulaire de photoélectrons (PECD) résolue en conformère grâce à la spectroscopie REMPI-ns </a:t>
            </a:r>
            <a:endParaRPr lang="fr-FR" sz="80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Sous-titre 2"/>
          <p:cNvSpPr>
            <a:spLocks noGrp="1"/>
          </p:cNvSpPr>
          <p:nvPr>
            <p:ph type="subTitle" idx="1"/>
          </p:nvPr>
        </p:nvSpPr>
        <p:spPr>
          <a:xfrm>
            <a:off x="1014396" y="3812646"/>
            <a:ext cx="9144000" cy="2040703"/>
          </a:xfrm>
        </p:spPr>
        <p:txBody>
          <a:bodyPr>
            <a:normAutofit lnSpcReduction="10000"/>
          </a:bodyPr>
          <a:lstStyle/>
          <a:p>
            <a:r>
              <a:rPr lang="fr-FR" sz="2000" b="1" dirty="0"/>
              <a:t>Valeria LEPERE</a:t>
            </a:r>
          </a:p>
          <a:p>
            <a:r>
              <a:rPr lang="fr-FR" sz="1800" dirty="0"/>
              <a:t>Institut des Sciences Moléculaires d’Orsay</a:t>
            </a:r>
          </a:p>
          <a:p>
            <a:endParaRPr lang="fr-FR" sz="2000" dirty="0"/>
          </a:p>
          <a:p>
            <a:r>
              <a:rPr lang="fr-FR" sz="1800" i="1" dirty="0"/>
              <a:t>Journées de spectroscopie moléculaire 2025</a:t>
            </a:r>
          </a:p>
          <a:p>
            <a:r>
              <a:rPr lang="fr-FR" sz="1800" i="1" dirty="0"/>
              <a:t>10-12 mars 2025</a:t>
            </a:r>
          </a:p>
        </p:txBody>
      </p:sp>
      <p:sp>
        <p:nvSpPr>
          <p:cNvPr id="10" name="Rectangle à coins arrondis 9"/>
          <p:cNvSpPr/>
          <p:nvPr/>
        </p:nvSpPr>
        <p:spPr>
          <a:xfrm>
            <a:off x="8402554" y="3265714"/>
            <a:ext cx="3154647" cy="29755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3" descr="logo_is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436" y="4631971"/>
            <a:ext cx="1648562" cy="105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e 5"/>
          <p:cNvGrpSpPr/>
          <p:nvPr/>
        </p:nvGrpSpPr>
        <p:grpSpPr>
          <a:xfrm>
            <a:off x="8635559" y="3507933"/>
            <a:ext cx="714375" cy="714375"/>
            <a:chOff x="10424257" y="983904"/>
            <a:chExt cx="714375" cy="714375"/>
          </a:xfrm>
        </p:grpSpPr>
        <p:sp>
          <p:nvSpPr>
            <p:cNvPr id="5" name="Ellipse 4"/>
            <p:cNvSpPr/>
            <p:nvPr/>
          </p:nvSpPr>
          <p:spPr>
            <a:xfrm>
              <a:off x="10459616" y="1021228"/>
              <a:ext cx="606490" cy="6302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4" descr="Logo CN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4257" y="983904"/>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4281" y="3431801"/>
            <a:ext cx="1858573" cy="627995"/>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277" y="4484433"/>
            <a:ext cx="1266645" cy="611906"/>
          </a:xfrm>
          <a:prstGeom prst="rect">
            <a:avLst/>
          </a:prstGeom>
        </p:spPr>
      </p:pic>
      <p:pic>
        <p:nvPicPr>
          <p:cNvPr id="3" name="Image 2"/>
          <p:cNvPicPr>
            <a:picLocks noChangeAspect="1"/>
          </p:cNvPicPr>
          <p:nvPr/>
        </p:nvPicPr>
        <p:blipFill>
          <a:blip r:embed="rId7"/>
          <a:stretch>
            <a:fillRect/>
          </a:stretch>
        </p:blipFill>
        <p:spPr>
          <a:xfrm>
            <a:off x="10226111" y="5466825"/>
            <a:ext cx="1223811" cy="611906"/>
          </a:xfrm>
          <a:prstGeom prst="rect">
            <a:avLst/>
          </a:prstGeom>
        </p:spPr>
      </p:pic>
      <p:pic>
        <p:nvPicPr>
          <p:cNvPr id="13" name="Image 12">
            <a:extLst>
              <a:ext uri="{FF2B5EF4-FFF2-40B4-BE49-F238E27FC236}">
                <a16:creationId xmlns:a16="http://schemas.microsoft.com/office/drawing/2014/main" id="{F400F06E-B786-49EE-BDAE-43BFA1EB0A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614" y="4782213"/>
            <a:ext cx="5531666" cy="1369224"/>
          </a:xfrm>
          <a:prstGeom prst="rect">
            <a:avLst/>
          </a:prstGeom>
        </p:spPr>
      </p:pic>
    </p:spTree>
    <p:extLst>
      <p:ext uri="{BB962C8B-B14F-4D97-AF65-F5344CB8AC3E}">
        <p14:creationId xmlns:p14="http://schemas.microsoft.com/office/powerpoint/2010/main" val="298904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PES &amp; PECD sélectif en conformère : </a:t>
            </a:r>
            <a:r>
              <a:rPr lang="fr-FR" dirty="0">
                <a:solidFill>
                  <a:schemeClr val="bg1"/>
                </a:solidFill>
                <a:latin typeface="Arial" panose="020B0604020202020204" pitchFamily="34" charset="0"/>
                <a:cs typeface="Arial" panose="020B0604020202020204" pitchFamily="34" charset="0"/>
              </a:rPr>
              <a:t>1</a:t>
            </a:r>
            <a:r>
              <a:rPr lang="fr-FR" dirty="0">
                <a:solidFill>
                  <a:schemeClr val="bg1"/>
                </a:solidFill>
              </a:rPr>
              <a:t>-indanol</a:t>
            </a:r>
          </a:p>
        </p:txBody>
      </p:sp>
      <p:sp>
        <p:nvSpPr>
          <p:cNvPr id="46" name="ZoneTexte 45">
            <a:extLst>
              <a:ext uri="{FF2B5EF4-FFF2-40B4-BE49-F238E27FC236}">
                <a16:creationId xmlns:a16="http://schemas.microsoft.com/office/drawing/2014/main" id="{E52B51D8-A6C7-4E71-97E7-7716B89D11CD}"/>
              </a:ext>
            </a:extLst>
          </p:cNvPr>
          <p:cNvSpPr txBox="1"/>
          <p:nvPr/>
        </p:nvSpPr>
        <p:spPr>
          <a:xfrm>
            <a:off x="2856788" y="1941068"/>
            <a:ext cx="1851789" cy="369332"/>
          </a:xfrm>
          <a:prstGeom prst="rect">
            <a:avLst/>
          </a:prstGeom>
          <a:noFill/>
        </p:spPr>
        <p:txBody>
          <a:bodyPr wrap="none" rtlCol="0">
            <a:spAutoFit/>
          </a:bodyPr>
          <a:lstStyle/>
          <a:p>
            <a:r>
              <a:rPr lang="en-US" b="1" dirty="0" err="1">
                <a:solidFill>
                  <a:srgbClr val="002060"/>
                </a:solidFill>
                <a:latin typeface="Arial" panose="020B0604020202020204" pitchFamily="34" charset="0"/>
                <a:cs typeface="Arial" panose="020B0604020202020204" pitchFamily="34" charset="0"/>
              </a:rPr>
              <a:t>Conformère</a:t>
            </a:r>
            <a:r>
              <a:rPr lang="en-US" b="1" dirty="0">
                <a:solidFill>
                  <a:srgbClr val="002060"/>
                </a:solidFill>
                <a:latin typeface="Arial" panose="020B0604020202020204" pitchFamily="34" charset="0"/>
                <a:cs typeface="Arial" panose="020B0604020202020204" pitchFamily="34" charset="0"/>
              </a:rPr>
              <a:t> Eq</a:t>
            </a:r>
            <a:endParaRPr lang="en-US" b="1" dirty="0">
              <a:solidFill>
                <a:srgbClr val="002060"/>
              </a:solidFill>
            </a:endParaRPr>
          </a:p>
        </p:txBody>
      </p:sp>
      <p:sp>
        <p:nvSpPr>
          <p:cNvPr id="54" name="ZoneTexte 53">
            <a:extLst>
              <a:ext uri="{FF2B5EF4-FFF2-40B4-BE49-F238E27FC236}">
                <a16:creationId xmlns:a16="http://schemas.microsoft.com/office/drawing/2014/main" id="{868CF3DE-021C-4C0D-B4C2-24EC13F2585A}"/>
              </a:ext>
            </a:extLst>
          </p:cNvPr>
          <p:cNvSpPr txBox="1"/>
          <p:nvPr/>
        </p:nvSpPr>
        <p:spPr>
          <a:xfrm>
            <a:off x="7105991" y="1941068"/>
            <a:ext cx="1843197" cy="369332"/>
          </a:xfrm>
          <a:prstGeom prst="rect">
            <a:avLst/>
          </a:prstGeom>
          <a:noFill/>
        </p:spPr>
        <p:txBody>
          <a:bodyPr wrap="none" rtlCol="0">
            <a:spAutoFit/>
          </a:bodyPr>
          <a:lstStyle/>
          <a:p>
            <a:r>
              <a:rPr lang="en-US" b="1" dirty="0" err="1">
                <a:solidFill>
                  <a:srgbClr val="002060"/>
                </a:solidFill>
                <a:latin typeface="Arial" panose="020B0604020202020204" pitchFamily="34" charset="0"/>
                <a:cs typeface="Arial" panose="020B0604020202020204" pitchFamily="34" charset="0"/>
              </a:rPr>
              <a:t>Conformère</a:t>
            </a:r>
            <a:r>
              <a:rPr lang="en-US" b="1" dirty="0">
                <a:solidFill>
                  <a:srgbClr val="002060"/>
                </a:solidFill>
                <a:latin typeface="Arial" panose="020B0604020202020204" pitchFamily="34" charset="0"/>
                <a:cs typeface="Arial" panose="020B0604020202020204" pitchFamily="34" charset="0"/>
              </a:rPr>
              <a:t> Ax</a:t>
            </a:r>
            <a:endParaRPr lang="en-US" b="1" dirty="0">
              <a:solidFill>
                <a:srgbClr val="002060"/>
              </a:solidFill>
            </a:endParaRPr>
          </a:p>
        </p:txBody>
      </p:sp>
      <p:sp>
        <p:nvSpPr>
          <p:cNvPr id="2" name="ZoneTexte 1">
            <a:extLst>
              <a:ext uri="{FF2B5EF4-FFF2-40B4-BE49-F238E27FC236}">
                <a16:creationId xmlns:a16="http://schemas.microsoft.com/office/drawing/2014/main" id="{5A5414CA-2972-4E90-93A0-2280A224663B}"/>
              </a:ext>
            </a:extLst>
          </p:cNvPr>
          <p:cNvSpPr txBox="1"/>
          <p:nvPr/>
        </p:nvSpPr>
        <p:spPr>
          <a:xfrm>
            <a:off x="321916" y="2407336"/>
            <a:ext cx="1772520" cy="923330"/>
          </a:xfrm>
          <a:prstGeom prst="rect">
            <a:avLst/>
          </a:prstGeom>
          <a:noFill/>
        </p:spPr>
        <p:txBody>
          <a:bodyPr wrap="square" rtlCol="0">
            <a:spAutoFit/>
          </a:bodyPr>
          <a:lstStyle/>
          <a:p>
            <a:r>
              <a:rPr lang="fr-FR" dirty="0"/>
              <a:t>Densité électronique sur le HOMO</a:t>
            </a:r>
          </a:p>
        </p:txBody>
      </p:sp>
      <p:sp>
        <p:nvSpPr>
          <p:cNvPr id="59" name="ZoneTexte 58">
            <a:extLst>
              <a:ext uri="{FF2B5EF4-FFF2-40B4-BE49-F238E27FC236}">
                <a16:creationId xmlns:a16="http://schemas.microsoft.com/office/drawing/2014/main" id="{577C6532-FE3C-447C-9821-1777EC497F19}"/>
              </a:ext>
            </a:extLst>
          </p:cNvPr>
          <p:cNvSpPr txBox="1"/>
          <p:nvPr/>
        </p:nvSpPr>
        <p:spPr>
          <a:xfrm>
            <a:off x="10168610" y="2407336"/>
            <a:ext cx="1772520" cy="923330"/>
          </a:xfrm>
          <a:prstGeom prst="rect">
            <a:avLst/>
          </a:prstGeom>
          <a:noFill/>
        </p:spPr>
        <p:txBody>
          <a:bodyPr wrap="square" rtlCol="0">
            <a:spAutoFit/>
          </a:bodyPr>
          <a:lstStyle/>
          <a:p>
            <a:pPr algn="r"/>
            <a:r>
              <a:rPr lang="fr-FR" dirty="0"/>
              <a:t>Densité électronique sur le HOMO</a:t>
            </a:r>
          </a:p>
        </p:txBody>
      </p:sp>
      <p:pic>
        <p:nvPicPr>
          <p:cNvPr id="60" name="Image 59">
            <a:extLst>
              <a:ext uri="{FF2B5EF4-FFF2-40B4-BE49-F238E27FC236}">
                <a16:creationId xmlns:a16="http://schemas.microsoft.com/office/drawing/2014/main" id="{7E62ADCF-78DD-46A2-B163-CEC959C00FDF}"/>
              </a:ext>
            </a:extLst>
          </p:cNvPr>
          <p:cNvPicPr>
            <a:picLocks noChangeAspect="1"/>
          </p:cNvPicPr>
          <p:nvPr/>
        </p:nvPicPr>
        <p:blipFill>
          <a:blip r:embed="rId3"/>
          <a:stretch>
            <a:fillRect/>
          </a:stretch>
        </p:blipFill>
        <p:spPr>
          <a:xfrm>
            <a:off x="239066" y="3330666"/>
            <a:ext cx="1433808" cy="1098376"/>
          </a:xfrm>
          <a:prstGeom prst="rect">
            <a:avLst/>
          </a:prstGeom>
        </p:spPr>
      </p:pic>
      <p:pic>
        <p:nvPicPr>
          <p:cNvPr id="61" name="Image 60">
            <a:extLst>
              <a:ext uri="{FF2B5EF4-FFF2-40B4-BE49-F238E27FC236}">
                <a16:creationId xmlns:a16="http://schemas.microsoft.com/office/drawing/2014/main" id="{E18F87BA-F2C5-4889-86A5-40032F802FB0}"/>
              </a:ext>
            </a:extLst>
          </p:cNvPr>
          <p:cNvPicPr>
            <a:picLocks noChangeAspect="1"/>
          </p:cNvPicPr>
          <p:nvPr/>
        </p:nvPicPr>
        <p:blipFill>
          <a:blip r:embed="rId4"/>
          <a:stretch>
            <a:fillRect/>
          </a:stretch>
        </p:blipFill>
        <p:spPr>
          <a:xfrm>
            <a:off x="10518490" y="3330666"/>
            <a:ext cx="1351594" cy="1121396"/>
          </a:xfrm>
          <a:prstGeom prst="rect">
            <a:avLst/>
          </a:prstGeom>
        </p:spPr>
      </p:pic>
      <p:pic>
        <p:nvPicPr>
          <p:cNvPr id="6" name="Image 5">
            <a:extLst>
              <a:ext uri="{FF2B5EF4-FFF2-40B4-BE49-F238E27FC236}">
                <a16:creationId xmlns:a16="http://schemas.microsoft.com/office/drawing/2014/main" id="{AE977B3D-5F84-471D-85DF-4A314370B396}"/>
              </a:ext>
            </a:extLst>
          </p:cNvPr>
          <p:cNvPicPr preferRelativeResize="0">
            <a:picLocks/>
          </p:cNvPicPr>
          <p:nvPr/>
        </p:nvPicPr>
        <p:blipFill>
          <a:blip r:embed="rId5"/>
          <a:stretch>
            <a:fillRect/>
          </a:stretch>
        </p:blipFill>
        <p:spPr>
          <a:xfrm>
            <a:off x="1901963" y="2516653"/>
            <a:ext cx="4140000" cy="2736000"/>
          </a:xfrm>
          <a:prstGeom prst="rect">
            <a:avLst/>
          </a:prstGeom>
        </p:spPr>
      </p:pic>
      <p:cxnSp>
        <p:nvCxnSpPr>
          <p:cNvPr id="8" name="Connecteur droit 7">
            <a:extLst>
              <a:ext uri="{FF2B5EF4-FFF2-40B4-BE49-F238E27FC236}">
                <a16:creationId xmlns:a16="http://schemas.microsoft.com/office/drawing/2014/main" id="{CB5ABFED-0717-4D19-8575-36A847FB3564}"/>
              </a:ext>
            </a:extLst>
          </p:cNvPr>
          <p:cNvCxnSpPr/>
          <p:nvPr/>
        </p:nvCxnSpPr>
        <p:spPr>
          <a:xfrm>
            <a:off x="2225615" y="3883479"/>
            <a:ext cx="31141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C3A3BDE4-B3B5-4078-A248-594D2A8F658C}"/>
              </a:ext>
            </a:extLst>
          </p:cNvPr>
          <p:cNvGrpSpPr/>
          <p:nvPr/>
        </p:nvGrpSpPr>
        <p:grpSpPr>
          <a:xfrm>
            <a:off x="1910589" y="2516653"/>
            <a:ext cx="4140000" cy="2733618"/>
            <a:chOff x="1910589" y="3058525"/>
            <a:chExt cx="4140000" cy="2733618"/>
          </a:xfrm>
        </p:grpSpPr>
        <p:pic>
          <p:nvPicPr>
            <p:cNvPr id="10" name="Image 9">
              <a:extLst>
                <a:ext uri="{FF2B5EF4-FFF2-40B4-BE49-F238E27FC236}">
                  <a16:creationId xmlns:a16="http://schemas.microsoft.com/office/drawing/2014/main" id="{6EFDD504-2930-4E14-AA1F-0E0F71FAD76C}"/>
                </a:ext>
              </a:extLst>
            </p:cNvPr>
            <p:cNvPicPr>
              <a:picLocks noChangeAspect="1"/>
            </p:cNvPicPr>
            <p:nvPr/>
          </p:nvPicPr>
          <p:blipFill>
            <a:blip r:embed="rId6"/>
            <a:stretch>
              <a:fillRect/>
            </a:stretch>
          </p:blipFill>
          <p:spPr>
            <a:xfrm>
              <a:off x="1910589" y="3058525"/>
              <a:ext cx="4140000" cy="2733618"/>
            </a:xfrm>
            <a:prstGeom prst="rect">
              <a:avLst/>
            </a:prstGeom>
          </p:spPr>
        </p:pic>
        <p:pic>
          <p:nvPicPr>
            <p:cNvPr id="27" name="Image 26">
              <a:extLst>
                <a:ext uri="{FF2B5EF4-FFF2-40B4-BE49-F238E27FC236}">
                  <a16:creationId xmlns:a16="http://schemas.microsoft.com/office/drawing/2014/main" id="{17036D1F-4C2F-49A2-92B4-D9FD72A02D04}"/>
                </a:ext>
              </a:extLst>
            </p:cNvPr>
            <p:cNvPicPr>
              <a:picLocks noChangeAspect="1"/>
            </p:cNvPicPr>
            <p:nvPr/>
          </p:nvPicPr>
          <p:blipFill rotWithShape="1">
            <a:blip r:embed="rId7"/>
            <a:srcRect l="8430" t="19100" r="10237" b="23938"/>
            <a:stretch/>
          </p:blipFill>
          <p:spPr>
            <a:xfrm>
              <a:off x="2859238" y="3507960"/>
              <a:ext cx="851941" cy="900000"/>
            </a:xfrm>
            <a:prstGeom prst="rect">
              <a:avLst/>
            </a:prstGeom>
          </p:spPr>
        </p:pic>
        <p:pic>
          <p:nvPicPr>
            <p:cNvPr id="28" name="Image 27">
              <a:extLst>
                <a:ext uri="{FF2B5EF4-FFF2-40B4-BE49-F238E27FC236}">
                  <a16:creationId xmlns:a16="http://schemas.microsoft.com/office/drawing/2014/main" id="{7D7DC030-2A2D-4ED5-A230-7BD1E5531AAA}"/>
                </a:ext>
              </a:extLst>
            </p:cNvPr>
            <p:cNvPicPr>
              <a:picLocks noChangeAspect="1"/>
            </p:cNvPicPr>
            <p:nvPr/>
          </p:nvPicPr>
          <p:blipFill>
            <a:blip r:embed="rId8"/>
            <a:stretch>
              <a:fillRect/>
            </a:stretch>
          </p:blipFill>
          <p:spPr>
            <a:xfrm>
              <a:off x="2593033" y="3451398"/>
              <a:ext cx="247351" cy="900000"/>
            </a:xfrm>
            <a:prstGeom prst="rect">
              <a:avLst/>
            </a:prstGeom>
          </p:spPr>
        </p:pic>
        <p:pic>
          <p:nvPicPr>
            <p:cNvPr id="29" name="Image 28">
              <a:extLst>
                <a:ext uri="{FF2B5EF4-FFF2-40B4-BE49-F238E27FC236}">
                  <a16:creationId xmlns:a16="http://schemas.microsoft.com/office/drawing/2014/main" id="{C96764DC-DDC6-402B-90F0-5AD9348690AE}"/>
                </a:ext>
              </a:extLst>
            </p:cNvPr>
            <p:cNvPicPr>
              <a:picLocks noChangeAspect="1"/>
            </p:cNvPicPr>
            <p:nvPr/>
          </p:nvPicPr>
          <p:blipFill>
            <a:blip r:embed="rId9"/>
            <a:stretch>
              <a:fillRect/>
            </a:stretch>
          </p:blipFill>
          <p:spPr>
            <a:xfrm>
              <a:off x="3735570" y="3507960"/>
              <a:ext cx="239306" cy="900000"/>
            </a:xfrm>
            <a:prstGeom prst="rect">
              <a:avLst/>
            </a:prstGeom>
          </p:spPr>
        </p:pic>
      </p:grpSp>
      <p:pic>
        <p:nvPicPr>
          <p:cNvPr id="13" name="Image 12">
            <a:extLst>
              <a:ext uri="{FF2B5EF4-FFF2-40B4-BE49-F238E27FC236}">
                <a16:creationId xmlns:a16="http://schemas.microsoft.com/office/drawing/2014/main" id="{64685308-0BC2-4136-8EF6-3B0D49FA433A}"/>
              </a:ext>
            </a:extLst>
          </p:cNvPr>
          <p:cNvPicPr>
            <a:picLocks noChangeAspect="1"/>
          </p:cNvPicPr>
          <p:nvPr/>
        </p:nvPicPr>
        <p:blipFill>
          <a:blip r:embed="rId10"/>
          <a:stretch>
            <a:fillRect/>
          </a:stretch>
        </p:blipFill>
        <p:spPr>
          <a:xfrm>
            <a:off x="6141413" y="2497266"/>
            <a:ext cx="4140000" cy="2737644"/>
          </a:xfrm>
          <a:prstGeom prst="rect">
            <a:avLst/>
          </a:prstGeom>
        </p:spPr>
      </p:pic>
      <p:grpSp>
        <p:nvGrpSpPr>
          <p:cNvPr id="17" name="Groupe 16">
            <a:extLst>
              <a:ext uri="{FF2B5EF4-FFF2-40B4-BE49-F238E27FC236}">
                <a16:creationId xmlns:a16="http://schemas.microsoft.com/office/drawing/2014/main" id="{04860C9F-D11C-41ED-97EA-E2F2AFC4B2CA}"/>
              </a:ext>
            </a:extLst>
          </p:cNvPr>
          <p:cNvGrpSpPr/>
          <p:nvPr/>
        </p:nvGrpSpPr>
        <p:grpSpPr>
          <a:xfrm>
            <a:off x="6142219" y="2501667"/>
            <a:ext cx="4140000" cy="2737644"/>
            <a:chOff x="6142219" y="3043539"/>
            <a:chExt cx="4140000" cy="2737644"/>
          </a:xfrm>
        </p:grpSpPr>
        <p:pic>
          <p:nvPicPr>
            <p:cNvPr id="16" name="Image 15">
              <a:extLst>
                <a:ext uri="{FF2B5EF4-FFF2-40B4-BE49-F238E27FC236}">
                  <a16:creationId xmlns:a16="http://schemas.microsoft.com/office/drawing/2014/main" id="{23B5A562-273E-4F04-B928-569C820EC664}"/>
                </a:ext>
              </a:extLst>
            </p:cNvPr>
            <p:cNvPicPr>
              <a:picLocks noChangeAspect="1"/>
            </p:cNvPicPr>
            <p:nvPr/>
          </p:nvPicPr>
          <p:blipFill>
            <a:blip r:embed="rId11"/>
            <a:stretch>
              <a:fillRect/>
            </a:stretch>
          </p:blipFill>
          <p:spPr>
            <a:xfrm>
              <a:off x="6142219" y="3043539"/>
              <a:ext cx="4140000" cy="2737644"/>
            </a:xfrm>
            <a:prstGeom prst="rect">
              <a:avLst/>
            </a:prstGeom>
          </p:spPr>
        </p:pic>
        <p:pic>
          <p:nvPicPr>
            <p:cNvPr id="37" name="Image 36">
              <a:extLst>
                <a:ext uri="{FF2B5EF4-FFF2-40B4-BE49-F238E27FC236}">
                  <a16:creationId xmlns:a16="http://schemas.microsoft.com/office/drawing/2014/main" id="{78616842-A3FC-4338-AA69-03745B3BADB4}"/>
                </a:ext>
              </a:extLst>
            </p:cNvPr>
            <p:cNvPicPr>
              <a:picLocks noChangeAspect="1"/>
            </p:cNvPicPr>
            <p:nvPr/>
          </p:nvPicPr>
          <p:blipFill>
            <a:blip r:embed="rId8"/>
            <a:stretch>
              <a:fillRect/>
            </a:stretch>
          </p:blipFill>
          <p:spPr>
            <a:xfrm>
              <a:off x="6765400" y="3440755"/>
              <a:ext cx="247351" cy="900000"/>
            </a:xfrm>
            <a:prstGeom prst="rect">
              <a:avLst/>
            </a:prstGeom>
          </p:spPr>
        </p:pic>
        <p:pic>
          <p:nvPicPr>
            <p:cNvPr id="40" name="Image 39">
              <a:extLst>
                <a:ext uri="{FF2B5EF4-FFF2-40B4-BE49-F238E27FC236}">
                  <a16:creationId xmlns:a16="http://schemas.microsoft.com/office/drawing/2014/main" id="{83D2904D-A55A-4093-A988-A3D807675EA9}"/>
                </a:ext>
              </a:extLst>
            </p:cNvPr>
            <p:cNvPicPr>
              <a:picLocks noChangeAspect="1"/>
            </p:cNvPicPr>
            <p:nvPr/>
          </p:nvPicPr>
          <p:blipFill>
            <a:blip r:embed="rId9"/>
            <a:stretch>
              <a:fillRect/>
            </a:stretch>
          </p:blipFill>
          <p:spPr>
            <a:xfrm>
              <a:off x="7907937" y="3497317"/>
              <a:ext cx="239306" cy="900000"/>
            </a:xfrm>
            <a:prstGeom prst="rect">
              <a:avLst/>
            </a:prstGeom>
          </p:spPr>
        </p:pic>
        <p:pic>
          <p:nvPicPr>
            <p:cNvPr id="41" name="Image 40">
              <a:extLst>
                <a:ext uri="{FF2B5EF4-FFF2-40B4-BE49-F238E27FC236}">
                  <a16:creationId xmlns:a16="http://schemas.microsoft.com/office/drawing/2014/main" id="{61B61D88-25BF-4C31-979A-1B73DD901582}"/>
                </a:ext>
              </a:extLst>
            </p:cNvPr>
            <p:cNvPicPr>
              <a:picLocks noChangeAspect="1"/>
            </p:cNvPicPr>
            <p:nvPr/>
          </p:nvPicPr>
          <p:blipFill rotWithShape="1">
            <a:blip r:embed="rId12"/>
            <a:srcRect l="8430" t="20206" r="9402" b="23386"/>
            <a:stretch/>
          </p:blipFill>
          <p:spPr>
            <a:xfrm>
              <a:off x="7025785" y="3488608"/>
              <a:ext cx="869117" cy="900000"/>
            </a:xfrm>
            <a:prstGeom prst="rect">
              <a:avLst/>
            </a:prstGeom>
          </p:spPr>
        </p:pic>
      </p:grpSp>
      <p:sp>
        <p:nvSpPr>
          <p:cNvPr id="43" name="Flèche droite 1">
            <a:extLst>
              <a:ext uri="{FF2B5EF4-FFF2-40B4-BE49-F238E27FC236}">
                <a16:creationId xmlns:a16="http://schemas.microsoft.com/office/drawing/2014/main" id="{E810663B-ECFD-4E4D-BC53-743DBDFDEC73}"/>
              </a:ext>
            </a:extLst>
          </p:cNvPr>
          <p:cNvSpPr/>
          <p:nvPr/>
        </p:nvSpPr>
        <p:spPr>
          <a:xfrm>
            <a:off x="3090974" y="5614984"/>
            <a:ext cx="506643" cy="27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D3983100-7823-49FB-9300-E906B9B3308F}"/>
              </a:ext>
            </a:extLst>
          </p:cNvPr>
          <p:cNvSpPr txBox="1"/>
          <p:nvPr/>
        </p:nvSpPr>
        <p:spPr>
          <a:xfrm>
            <a:off x="3597617" y="5586876"/>
            <a:ext cx="8089587" cy="369332"/>
          </a:xfrm>
          <a:prstGeom prst="rect">
            <a:avLst/>
          </a:prstGeom>
          <a:noFill/>
        </p:spPr>
        <p:txBody>
          <a:bodyPr wrap="none" rtlCol="0">
            <a:spAutoFit/>
          </a:bodyPr>
          <a:lstStyle/>
          <a:p>
            <a:r>
              <a:rPr lang="fr-FR" dirty="0"/>
              <a:t>PES peu sensible à de faibles changements de conformation, seuil ionisation différent</a:t>
            </a:r>
          </a:p>
        </p:txBody>
      </p:sp>
      <p:grpSp>
        <p:nvGrpSpPr>
          <p:cNvPr id="18" name="Groupe 17">
            <a:extLst>
              <a:ext uri="{FF2B5EF4-FFF2-40B4-BE49-F238E27FC236}">
                <a16:creationId xmlns:a16="http://schemas.microsoft.com/office/drawing/2014/main" id="{DD00C4ED-95E3-4D03-A5FC-AF56BAAA4493}"/>
              </a:ext>
            </a:extLst>
          </p:cNvPr>
          <p:cNvGrpSpPr/>
          <p:nvPr/>
        </p:nvGrpSpPr>
        <p:grpSpPr>
          <a:xfrm>
            <a:off x="2491331" y="5983555"/>
            <a:ext cx="8242470" cy="556896"/>
            <a:chOff x="2491331" y="6299647"/>
            <a:chExt cx="8242470" cy="556896"/>
          </a:xfrm>
        </p:grpSpPr>
        <p:sp>
          <p:nvSpPr>
            <p:cNvPr id="48" name="Flèche droite 1">
              <a:extLst>
                <a:ext uri="{FF2B5EF4-FFF2-40B4-BE49-F238E27FC236}">
                  <a16:creationId xmlns:a16="http://schemas.microsoft.com/office/drawing/2014/main" id="{B0EF9E1E-1BC5-4B3B-B950-09D4BAAF9270}"/>
                </a:ext>
              </a:extLst>
            </p:cNvPr>
            <p:cNvSpPr/>
            <p:nvPr/>
          </p:nvSpPr>
          <p:spPr>
            <a:xfrm>
              <a:off x="3090974" y="6441406"/>
              <a:ext cx="506643" cy="27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21475229-7C2E-420D-A8F0-0C5886C5AE08}"/>
                </a:ext>
              </a:extLst>
            </p:cNvPr>
            <p:cNvSpPr txBox="1"/>
            <p:nvPr/>
          </p:nvSpPr>
          <p:spPr>
            <a:xfrm>
              <a:off x="3597617" y="6413298"/>
              <a:ext cx="7136184" cy="369332"/>
            </a:xfrm>
            <a:prstGeom prst="rect">
              <a:avLst/>
            </a:prstGeom>
            <a:noFill/>
          </p:spPr>
          <p:txBody>
            <a:bodyPr wrap="none" rtlCol="0">
              <a:spAutoFit/>
            </a:bodyPr>
            <a:lstStyle/>
            <a:p>
              <a:r>
                <a:rPr lang="fr-FR" dirty="0"/>
                <a:t>PECD très différent en fonction des conformères reliés par pliage du cycle</a:t>
              </a:r>
            </a:p>
          </p:txBody>
        </p:sp>
        <p:pic>
          <p:nvPicPr>
            <p:cNvPr id="50" name="Image 49">
              <a:extLst>
                <a:ext uri="{FF2B5EF4-FFF2-40B4-BE49-F238E27FC236}">
                  <a16:creationId xmlns:a16="http://schemas.microsoft.com/office/drawing/2014/main" id="{6E81AE4F-008F-4F94-BAF5-DC5A7FF45356}"/>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740"/>
            <a:stretch/>
          </p:blipFill>
          <p:spPr>
            <a:xfrm>
              <a:off x="2491331" y="6299647"/>
              <a:ext cx="570161" cy="556896"/>
            </a:xfrm>
            <a:prstGeom prst="rect">
              <a:avLst/>
            </a:prstGeom>
          </p:spPr>
        </p:pic>
      </p:grpSp>
      <p:pic>
        <p:nvPicPr>
          <p:cNvPr id="51" name="Image 50">
            <a:extLst>
              <a:ext uri="{FF2B5EF4-FFF2-40B4-BE49-F238E27FC236}">
                <a16:creationId xmlns:a16="http://schemas.microsoft.com/office/drawing/2014/main" id="{3945EC74-643B-43BE-B7B7-238C00EE9905}"/>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742" t="-4088" r="998" b="4088"/>
          <a:stretch/>
        </p:blipFill>
        <p:spPr>
          <a:xfrm>
            <a:off x="2491331" y="5437948"/>
            <a:ext cx="570161" cy="556896"/>
          </a:xfrm>
          <a:prstGeom prst="rect">
            <a:avLst/>
          </a:prstGeom>
        </p:spPr>
      </p:pic>
      <p:sp>
        <p:nvSpPr>
          <p:cNvPr id="52" name="ZoneTexte 51">
            <a:extLst>
              <a:ext uri="{FF2B5EF4-FFF2-40B4-BE49-F238E27FC236}">
                <a16:creationId xmlns:a16="http://schemas.microsoft.com/office/drawing/2014/main" id="{08DD7A21-45FD-49BB-8B68-D8C52A047CDE}"/>
              </a:ext>
            </a:extLst>
          </p:cNvPr>
          <p:cNvSpPr txBox="1"/>
          <p:nvPr/>
        </p:nvSpPr>
        <p:spPr>
          <a:xfrm>
            <a:off x="4017931" y="6491965"/>
            <a:ext cx="4156138" cy="307777"/>
          </a:xfrm>
          <a:prstGeom prst="rect">
            <a:avLst/>
          </a:prstGeom>
          <a:noFill/>
        </p:spPr>
        <p:txBody>
          <a:bodyPr wrap="none" rtlCol="0">
            <a:spAutoFit/>
          </a:bodyPr>
          <a:lstStyle/>
          <a:p>
            <a:pPr algn="ctr"/>
            <a:r>
              <a:rPr lang="fr-FR" sz="1400" i="1" dirty="0" err="1"/>
              <a:t>Angew</a:t>
            </a:r>
            <a:r>
              <a:rPr lang="fr-FR" sz="1400" i="1" dirty="0"/>
              <a:t>. </a:t>
            </a:r>
            <a:r>
              <a:rPr lang="fr-FR" sz="1400" i="1" dirty="0" err="1"/>
              <a:t>Chem</a:t>
            </a:r>
            <a:r>
              <a:rPr lang="fr-FR" sz="1400" i="1" dirty="0"/>
              <a:t>. Int. Ed. 2024, e202401423, E. Rouquet et al.</a:t>
            </a:r>
          </a:p>
        </p:txBody>
      </p:sp>
      <p:sp>
        <p:nvSpPr>
          <p:cNvPr id="30" name="ZoneTexte 29">
            <a:extLst>
              <a:ext uri="{FF2B5EF4-FFF2-40B4-BE49-F238E27FC236}">
                <a16:creationId xmlns:a16="http://schemas.microsoft.com/office/drawing/2014/main" id="{1797489F-D8D6-469A-9462-9048F4A2673D}"/>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31" name="ZoneTexte 30">
            <a:extLst>
              <a:ext uri="{FF2B5EF4-FFF2-40B4-BE49-F238E27FC236}">
                <a16:creationId xmlns:a16="http://schemas.microsoft.com/office/drawing/2014/main" id="{DAA25CEC-67D1-4D51-B589-4EB23525BD47}"/>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sp>
        <p:nvSpPr>
          <p:cNvPr id="32" name="Espace réservé du numéro de diapositive 13">
            <a:extLst>
              <a:ext uri="{FF2B5EF4-FFF2-40B4-BE49-F238E27FC236}">
                <a16:creationId xmlns:a16="http://schemas.microsoft.com/office/drawing/2014/main" id="{74A2E5A0-C917-4DAD-896B-1BCF389D85F0}"/>
              </a:ext>
            </a:extLst>
          </p:cNvPr>
          <p:cNvSpPr>
            <a:spLocks noGrp="1"/>
          </p:cNvSpPr>
          <p:nvPr>
            <p:ph type="sldNum" sz="quarter" idx="12"/>
          </p:nvPr>
        </p:nvSpPr>
        <p:spPr>
          <a:xfrm>
            <a:off x="11087690" y="6428069"/>
            <a:ext cx="1052508" cy="365125"/>
          </a:xfrm>
        </p:spPr>
        <p:txBody>
          <a:bodyPr/>
          <a:lstStyle/>
          <a:p>
            <a:fld id="{73407961-E133-4BAC-9B62-1442E2D86DA5}" type="slidenum">
              <a:rPr lang="fr-FR" smtClean="0"/>
              <a:t>10</a:t>
            </a:fld>
            <a:endParaRPr lang="fr-FR" dirty="0"/>
          </a:p>
        </p:txBody>
      </p:sp>
      <p:pic>
        <p:nvPicPr>
          <p:cNvPr id="33" name="Image 32">
            <a:extLst>
              <a:ext uri="{FF2B5EF4-FFF2-40B4-BE49-F238E27FC236}">
                <a16:creationId xmlns:a16="http://schemas.microsoft.com/office/drawing/2014/main" id="{FB010B48-F73E-40FC-A386-AB5E9C2F932A}"/>
              </a:ext>
            </a:extLst>
          </p:cNvPr>
          <p:cNvPicPr>
            <a:picLocks noChangeAspect="1"/>
          </p:cNvPicPr>
          <p:nvPr/>
        </p:nvPicPr>
        <p:blipFill rotWithShape="1">
          <a:blip r:embed="rId14">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396800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3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1057097" y="6434617"/>
            <a:ext cx="1052508" cy="365125"/>
          </a:xfrm>
        </p:spPr>
        <p:txBody>
          <a:bodyPr/>
          <a:lstStyle/>
          <a:p>
            <a:fld id="{73407961-E133-4BAC-9B62-1442E2D86DA5}" type="slidenum">
              <a:rPr lang="fr-FR" smtClean="0"/>
              <a:t>11</a:t>
            </a:fld>
            <a:endParaRPr lang="fr-FR" dirty="0"/>
          </a:p>
        </p:txBody>
      </p:sp>
      <p:sp>
        <p:nvSpPr>
          <p:cNvPr id="5" name="Titre 1">
            <a:extLst>
              <a:ext uri="{FF2B5EF4-FFF2-40B4-BE49-F238E27FC236}">
                <a16:creationId xmlns:a16="http://schemas.microsoft.com/office/drawing/2014/main" id="{7B50FB66-BA23-492C-9C4C-2221AD823447}"/>
              </a:ext>
            </a:extLst>
          </p:cNvPr>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PES &amp; PECD sélectif en conformère : </a:t>
            </a:r>
            <a:r>
              <a:rPr lang="fr-FR" dirty="0">
                <a:solidFill>
                  <a:schemeClr val="bg1"/>
                </a:solidFill>
                <a:latin typeface="Arial" panose="020B0604020202020204" pitchFamily="34" charset="0"/>
                <a:cs typeface="Arial" panose="020B0604020202020204" pitchFamily="34" charset="0"/>
              </a:rPr>
              <a:t>1</a:t>
            </a:r>
            <a:r>
              <a:rPr lang="fr-FR" dirty="0">
                <a:solidFill>
                  <a:schemeClr val="bg1"/>
                </a:solidFill>
              </a:rPr>
              <a:t>-indanol</a:t>
            </a:r>
          </a:p>
        </p:txBody>
      </p:sp>
      <p:pic>
        <p:nvPicPr>
          <p:cNvPr id="14" name="Image 13">
            <a:extLst>
              <a:ext uri="{FF2B5EF4-FFF2-40B4-BE49-F238E27FC236}">
                <a16:creationId xmlns:a16="http://schemas.microsoft.com/office/drawing/2014/main" id="{C2D7278B-3235-4ABE-B4F7-6E784AEA0D5A}"/>
              </a:ext>
            </a:extLst>
          </p:cNvPr>
          <p:cNvPicPr>
            <a:picLocks noChangeAspect="1"/>
          </p:cNvPicPr>
          <p:nvPr/>
        </p:nvPicPr>
        <p:blipFill>
          <a:blip r:embed="rId3"/>
          <a:stretch>
            <a:fillRect/>
          </a:stretch>
        </p:blipFill>
        <p:spPr>
          <a:xfrm>
            <a:off x="3457519" y="2863278"/>
            <a:ext cx="4514006" cy="2317480"/>
          </a:xfrm>
          <a:prstGeom prst="rect">
            <a:avLst/>
          </a:prstGeom>
        </p:spPr>
      </p:pic>
      <p:grpSp>
        <p:nvGrpSpPr>
          <p:cNvPr id="24" name="Groupe 23">
            <a:extLst>
              <a:ext uri="{FF2B5EF4-FFF2-40B4-BE49-F238E27FC236}">
                <a16:creationId xmlns:a16="http://schemas.microsoft.com/office/drawing/2014/main" id="{3F94451F-F72C-4993-9E1C-55AA51711807}"/>
              </a:ext>
            </a:extLst>
          </p:cNvPr>
          <p:cNvGrpSpPr>
            <a:grpSpLocks noChangeAspect="1"/>
          </p:cNvGrpSpPr>
          <p:nvPr/>
        </p:nvGrpSpPr>
        <p:grpSpPr>
          <a:xfrm>
            <a:off x="8728125" y="2092254"/>
            <a:ext cx="2915997" cy="1929764"/>
            <a:chOff x="1764550" y="0"/>
            <a:chExt cx="3240000" cy="2144182"/>
          </a:xfrm>
        </p:grpSpPr>
        <p:pic>
          <p:nvPicPr>
            <p:cNvPr id="25" name="Image 24">
              <a:extLst>
                <a:ext uri="{FF2B5EF4-FFF2-40B4-BE49-F238E27FC236}">
                  <a16:creationId xmlns:a16="http://schemas.microsoft.com/office/drawing/2014/main" id="{277C2315-97F7-4063-99AE-48F2072CCB1E}"/>
                </a:ext>
              </a:extLst>
            </p:cNvPr>
            <p:cNvPicPr>
              <a:picLocks noChangeAspect="1"/>
            </p:cNvPicPr>
            <p:nvPr/>
          </p:nvPicPr>
          <p:blipFill>
            <a:blip r:embed="rId4"/>
            <a:stretch>
              <a:fillRect/>
            </a:stretch>
          </p:blipFill>
          <p:spPr>
            <a:xfrm>
              <a:off x="1764550" y="0"/>
              <a:ext cx="3240000" cy="2144182"/>
            </a:xfrm>
            <a:prstGeom prst="rect">
              <a:avLst/>
            </a:prstGeom>
          </p:spPr>
        </p:pic>
        <p:sp>
          <p:nvSpPr>
            <p:cNvPr id="26" name="ZoneTexte 25">
              <a:extLst>
                <a:ext uri="{FF2B5EF4-FFF2-40B4-BE49-F238E27FC236}">
                  <a16:creationId xmlns:a16="http://schemas.microsoft.com/office/drawing/2014/main" id="{2C5C0A47-7D61-4523-A13C-A131587E7695}"/>
                </a:ext>
              </a:extLst>
            </p:cNvPr>
            <p:cNvSpPr txBox="1"/>
            <p:nvPr/>
          </p:nvSpPr>
          <p:spPr>
            <a:xfrm>
              <a:off x="1949254" y="315884"/>
              <a:ext cx="1166989" cy="290678"/>
            </a:xfrm>
            <a:prstGeom prst="rect">
              <a:avLst/>
            </a:prstGeom>
            <a:noFill/>
          </p:spPr>
          <p:txBody>
            <a:bodyPr wrap="none" rtlCol="0">
              <a:spAutoFit/>
            </a:bodyPr>
            <a:lstStyle/>
            <a:p>
              <a:pPr algn="ctr"/>
              <a:r>
                <a:rPr lang="en-US" sz="1050" dirty="0" err="1"/>
                <a:t>hv</a:t>
              </a:r>
              <a:r>
                <a:rPr lang="en-US" sz="1050" dirty="0"/>
                <a:t> = 9.2168 eV</a:t>
              </a:r>
            </a:p>
          </p:txBody>
        </p:sp>
      </p:grpSp>
      <p:grpSp>
        <p:nvGrpSpPr>
          <p:cNvPr id="27" name="Groupe 26">
            <a:extLst>
              <a:ext uri="{FF2B5EF4-FFF2-40B4-BE49-F238E27FC236}">
                <a16:creationId xmlns:a16="http://schemas.microsoft.com/office/drawing/2014/main" id="{423C5A03-8C98-49E4-972F-E9187F49CD9F}"/>
              </a:ext>
            </a:extLst>
          </p:cNvPr>
          <p:cNvGrpSpPr>
            <a:grpSpLocks noChangeAspect="1"/>
          </p:cNvGrpSpPr>
          <p:nvPr/>
        </p:nvGrpSpPr>
        <p:grpSpPr>
          <a:xfrm>
            <a:off x="8728125" y="4129285"/>
            <a:ext cx="2916003" cy="1943850"/>
            <a:chOff x="1764550" y="2370627"/>
            <a:chExt cx="3240000" cy="2159833"/>
          </a:xfrm>
        </p:grpSpPr>
        <p:pic>
          <p:nvPicPr>
            <p:cNvPr id="28" name="Image 27">
              <a:extLst>
                <a:ext uri="{FF2B5EF4-FFF2-40B4-BE49-F238E27FC236}">
                  <a16:creationId xmlns:a16="http://schemas.microsoft.com/office/drawing/2014/main" id="{B42D8E3D-B4C2-4CD7-90C6-B7ED72E42FD1}"/>
                </a:ext>
              </a:extLst>
            </p:cNvPr>
            <p:cNvPicPr>
              <a:picLocks noChangeAspect="1"/>
            </p:cNvPicPr>
            <p:nvPr/>
          </p:nvPicPr>
          <p:blipFill>
            <a:blip r:embed="rId5"/>
            <a:stretch>
              <a:fillRect/>
            </a:stretch>
          </p:blipFill>
          <p:spPr>
            <a:xfrm>
              <a:off x="1764550" y="2370627"/>
              <a:ext cx="3240000" cy="2159833"/>
            </a:xfrm>
            <a:prstGeom prst="rect">
              <a:avLst/>
            </a:prstGeom>
          </p:spPr>
        </p:pic>
        <p:sp>
          <p:nvSpPr>
            <p:cNvPr id="29" name="ZoneTexte 28">
              <a:extLst>
                <a:ext uri="{FF2B5EF4-FFF2-40B4-BE49-F238E27FC236}">
                  <a16:creationId xmlns:a16="http://schemas.microsoft.com/office/drawing/2014/main" id="{088AFF03-1502-4CAE-AB07-6C88CF3F7FAC}"/>
                </a:ext>
              </a:extLst>
            </p:cNvPr>
            <p:cNvSpPr txBox="1"/>
            <p:nvPr/>
          </p:nvSpPr>
          <p:spPr>
            <a:xfrm>
              <a:off x="1949254" y="2704408"/>
              <a:ext cx="1166987" cy="290678"/>
            </a:xfrm>
            <a:prstGeom prst="rect">
              <a:avLst/>
            </a:prstGeom>
            <a:noFill/>
          </p:spPr>
          <p:txBody>
            <a:bodyPr wrap="none" rtlCol="0">
              <a:spAutoFit/>
            </a:bodyPr>
            <a:lstStyle/>
            <a:p>
              <a:pPr algn="ctr"/>
              <a:r>
                <a:rPr lang="en-US" sz="1050" dirty="0" err="1"/>
                <a:t>hv</a:t>
              </a:r>
              <a:r>
                <a:rPr lang="en-US" sz="1050" dirty="0"/>
                <a:t> = 9.5804 eV</a:t>
              </a:r>
            </a:p>
          </p:txBody>
        </p:sp>
      </p:grpSp>
      <p:sp>
        <p:nvSpPr>
          <p:cNvPr id="30" name="ZoneTexte 29">
            <a:extLst>
              <a:ext uri="{FF2B5EF4-FFF2-40B4-BE49-F238E27FC236}">
                <a16:creationId xmlns:a16="http://schemas.microsoft.com/office/drawing/2014/main" id="{4E171075-1BF4-4EBF-B9D4-EE93EB5D2DE8}"/>
              </a:ext>
            </a:extLst>
          </p:cNvPr>
          <p:cNvSpPr txBox="1"/>
          <p:nvPr/>
        </p:nvSpPr>
        <p:spPr>
          <a:xfrm>
            <a:off x="657497" y="1913176"/>
            <a:ext cx="7907766" cy="369332"/>
          </a:xfrm>
          <a:prstGeom prst="rect">
            <a:avLst/>
          </a:prstGeom>
          <a:noFill/>
        </p:spPr>
        <p:txBody>
          <a:bodyPr wrap="square" rtlCol="0">
            <a:spAutoFit/>
          </a:bodyPr>
          <a:lstStyle/>
          <a:p>
            <a:pPr marL="0" indent="0">
              <a:buClrTx/>
              <a:buNone/>
            </a:pPr>
            <a:r>
              <a:rPr lang="fr-FR" b="1" dirty="0">
                <a:solidFill>
                  <a:schemeClr val="tx1"/>
                </a:solidFill>
              </a:rPr>
              <a:t>REMPI–PECD à deux couleurs</a:t>
            </a:r>
            <a:r>
              <a:rPr lang="fr-FR" dirty="0">
                <a:solidFill>
                  <a:schemeClr val="tx1"/>
                </a:solidFill>
              </a:rPr>
              <a:t> : photon d’excitation ≠ photon ionisation</a:t>
            </a:r>
          </a:p>
        </p:txBody>
      </p:sp>
      <p:grpSp>
        <p:nvGrpSpPr>
          <p:cNvPr id="3" name="Groupe 2">
            <a:extLst>
              <a:ext uri="{FF2B5EF4-FFF2-40B4-BE49-F238E27FC236}">
                <a16:creationId xmlns:a16="http://schemas.microsoft.com/office/drawing/2014/main" id="{E52C9951-F536-4FC6-988B-2C81350C8A17}"/>
              </a:ext>
            </a:extLst>
          </p:cNvPr>
          <p:cNvGrpSpPr/>
          <p:nvPr/>
        </p:nvGrpSpPr>
        <p:grpSpPr>
          <a:xfrm>
            <a:off x="4256686" y="4649663"/>
            <a:ext cx="1909088" cy="1030788"/>
            <a:chOff x="8367447" y="3895953"/>
            <a:chExt cx="1909088" cy="1030788"/>
          </a:xfrm>
        </p:grpSpPr>
        <p:cxnSp>
          <p:nvCxnSpPr>
            <p:cNvPr id="32" name="Connecteur droit avec flèche 31">
              <a:extLst>
                <a:ext uri="{FF2B5EF4-FFF2-40B4-BE49-F238E27FC236}">
                  <a16:creationId xmlns:a16="http://schemas.microsoft.com/office/drawing/2014/main" id="{7BE89439-A075-46D0-B183-A78C1ADA7633}"/>
                </a:ext>
              </a:extLst>
            </p:cNvPr>
            <p:cNvCxnSpPr/>
            <p:nvPr/>
          </p:nvCxnSpPr>
          <p:spPr>
            <a:xfrm flipV="1">
              <a:off x="8367447" y="3895953"/>
              <a:ext cx="1370149" cy="103078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0539D8D6-38E5-4CA6-896F-C61814226840}"/>
                </a:ext>
              </a:extLst>
            </p:cNvPr>
            <p:cNvSpPr txBox="1"/>
            <p:nvPr/>
          </p:nvSpPr>
          <p:spPr>
            <a:xfrm>
              <a:off x="8912059" y="4557409"/>
              <a:ext cx="1364476" cy="369332"/>
            </a:xfrm>
            <a:prstGeom prst="rect">
              <a:avLst/>
            </a:prstGeom>
            <a:noFill/>
            <a:ln>
              <a:solidFill>
                <a:srgbClr val="7030A0"/>
              </a:solidFill>
            </a:ln>
          </p:spPr>
          <p:txBody>
            <a:bodyPr wrap="none" rtlCol="0">
              <a:spAutoFit/>
            </a:bodyPr>
            <a:lstStyle/>
            <a:p>
              <a:r>
                <a:rPr lang="fr-FR" b="1" dirty="0">
                  <a:solidFill>
                    <a:srgbClr val="7030A0"/>
                  </a:solidFill>
                </a:rPr>
                <a:t>2</a:t>
              </a:r>
              <a:r>
                <a:rPr lang="fr-FR" b="1" baseline="30000" dirty="0">
                  <a:solidFill>
                    <a:srgbClr val="7030A0"/>
                  </a:solidFill>
                </a:rPr>
                <a:t>nd</a:t>
              </a:r>
              <a:r>
                <a:rPr lang="fr-FR" b="1" dirty="0">
                  <a:solidFill>
                    <a:srgbClr val="7030A0"/>
                  </a:solidFill>
                </a:rPr>
                <a:t> laser ns</a:t>
              </a:r>
            </a:p>
          </p:txBody>
        </p:sp>
      </p:grpSp>
      <p:sp>
        <p:nvSpPr>
          <p:cNvPr id="31" name="ZoneTexte 30">
            <a:extLst>
              <a:ext uri="{FF2B5EF4-FFF2-40B4-BE49-F238E27FC236}">
                <a16:creationId xmlns:a16="http://schemas.microsoft.com/office/drawing/2014/main" id="{9530FE0B-4FC4-43B7-939B-899AAD9141E6}"/>
              </a:ext>
            </a:extLst>
          </p:cNvPr>
          <p:cNvSpPr txBox="1"/>
          <p:nvPr/>
        </p:nvSpPr>
        <p:spPr>
          <a:xfrm>
            <a:off x="4017931" y="6491965"/>
            <a:ext cx="4156138" cy="307777"/>
          </a:xfrm>
          <a:prstGeom prst="rect">
            <a:avLst/>
          </a:prstGeom>
          <a:noFill/>
        </p:spPr>
        <p:txBody>
          <a:bodyPr wrap="none" rtlCol="0">
            <a:spAutoFit/>
          </a:bodyPr>
          <a:lstStyle/>
          <a:p>
            <a:pPr algn="ctr"/>
            <a:r>
              <a:rPr lang="fr-FR" sz="1400" i="1" dirty="0" err="1"/>
              <a:t>Angew</a:t>
            </a:r>
            <a:r>
              <a:rPr lang="fr-FR" sz="1400" i="1" dirty="0"/>
              <a:t>. </a:t>
            </a:r>
            <a:r>
              <a:rPr lang="fr-FR" sz="1400" i="1" dirty="0" err="1"/>
              <a:t>Chem</a:t>
            </a:r>
            <a:r>
              <a:rPr lang="fr-FR" sz="1400" i="1" dirty="0"/>
              <a:t>. Int. Ed. 2024, e202401423, E. Rouquet et al.</a:t>
            </a:r>
          </a:p>
        </p:txBody>
      </p:sp>
      <p:grpSp>
        <p:nvGrpSpPr>
          <p:cNvPr id="8" name="Groupe 7">
            <a:extLst>
              <a:ext uri="{FF2B5EF4-FFF2-40B4-BE49-F238E27FC236}">
                <a16:creationId xmlns:a16="http://schemas.microsoft.com/office/drawing/2014/main" id="{BD776AC1-2B3C-43A9-AC16-85C7D758B18F}"/>
              </a:ext>
            </a:extLst>
          </p:cNvPr>
          <p:cNvGrpSpPr/>
          <p:nvPr/>
        </p:nvGrpSpPr>
        <p:grpSpPr>
          <a:xfrm>
            <a:off x="619653" y="2426843"/>
            <a:ext cx="2610010" cy="3542716"/>
            <a:chOff x="400212" y="2589150"/>
            <a:chExt cx="2610010" cy="3542716"/>
          </a:xfrm>
        </p:grpSpPr>
        <p:sp>
          <p:nvSpPr>
            <p:cNvPr id="33" name="ZoneTexte 32">
              <a:extLst>
                <a:ext uri="{FF2B5EF4-FFF2-40B4-BE49-F238E27FC236}">
                  <a16:creationId xmlns:a16="http://schemas.microsoft.com/office/drawing/2014/main" id="{C962640A-4621-4D5E-AEC1-3EB7293B713C}"/>
                </a:ext>
              </a:extLst>
            </p:cNvPr>
            <p:cNvSpPr txBox="1"/>
            <p:nvPr/>
          </p:nvSpPr>
          <p:spPr>
            <a:xfrm>
              <a:off x="400212" y="2589150"/>
              <a:ext cx="2610010" cy="369332"/>
            </a:xfrm>
            <a:prstGeom prst="rect">
              <a:avLst/>
            </a:prstGeom>
            <a:noFill/>
          </p:spPr>
          <p:txBody>
            <a:bodyPr wrap="none" rtlCol="0">
              <a:spAutoFit/>
            </a:bodyPr>
            <a:lstStyle/>
            <a:p>
              <a:r>
                <a:rPr lang="fr-FR" dirty="0"/>
                <a:t>Principe REMPI-PECD-2C</a:t>
              </a:r>
            </a:p>
          </p:txBody>
        </p:sp>
        <p:cxnSp>
          <p:nvCxnSpPr>
            <p:cNvPr id="34" name="Connecteur droit 33">
              <a:extLst>
                <a:ext uri="{FF2B5EF4-FFF2-40B4-BE49-F238E27FC236}">
                  <a16:creationId xmlns:a16="http://schemas.microsoft.com/office/drawing/2014/main" id="{E1712661-10F5-4F6D-B383-591CC7CDA034}"/>
                </a:ext>
              </a:extLst>
            </p:cNvPr>
            <p:cNvCxnSpPr/>
            <p:nvPr/>
          </p:nvCxnSpPr>
          <p:spPr>
            <a:xfrm>
              <a:off x="840991" y="5373179"/>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7B36BA83-1E53-43AA-86C2-7D97F433C5D4}"/>
                </a:ext>
              </a:extLst>
            </p:cNvPr>
            <p:cNvCxnSpPr/>
            <p:nvPr/>
          </p:nvCxnSpPr>
          <p:spPr>
            <a:xfrm>
              <a:off x="779207" y="4331092"/>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605792F-75E0-4EB0-9287-0F1A77928534}"/>
                </a:ext>
              </a:extLst>
            </p:cNvPr>
            <p:cNvCxnSpPr/>
            <p:nvPr/>
          </p:nvCxnSpPr>
          <p:spPr>
            <a:xfrm>
              <a:off x="717423" y="3519669"/>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0F77C236-D469-4B89-9AB5-4568C17B65A4}"/>
                </a:ext>
              </a:extLst>
            </p:cNvPr>
            <p:cNvCxnSpPr/>
            <p:nvPr/>
          </p:nvCxnSpPr>
          <p:spPr>
            <a:xfrm flipV="1">
              <a:off x="1076983" y="4331092"/>
              <a:ext cx="0" cy="1025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10045DAE-25CB-45F3-901E-AB8223050AF2}"/>
                </a:ext>
              </a:extLst>
            </p:cNvPr>
            <p:cNvCxnSpPr/>
            <p:nvPr/>
          </p:nvCxnSpPr>
          <p:spPr>
            <a:xfrm flipV="1">
              <a:off x="1076983" y="3289007"/>
              <a:ext cx="0" cy="1025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0BF429AE-46AB-474C-A840-0C7DA3BF5A6F}"/>
                </a:ext>
              </a:extLst>
            </p:cNvPr>
            <p:cNvCxnSpPr/>
            <p:nvPr/>
          </p:nvCxnSpPr>
          <p:spPr>
            <a:xfrm>
              <a:off x="1370879" y="3289007"/>
              <a:ext cx="0" cy="23066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FCF22789-D721-458F-9303-3707A3BE3F7B}"/>
                </a:ext>
              </a:extLst>
            </p:cNvPr>
            <p:cNvSpPr txBox="1"/>
            <p:nvPr/>
          </p:nvSpPr>
          <p:spPr>
            <a:xfrm>
              <a:off x="1076391" y="4654740"/>
              <a:ext cx="522900"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A</a:t>
              </a:r>
              <a:endParaRPr lang="fr-FR" baseline="-25000" dirty="0"/>
            </a:p>
          </p:txBody>
        </p:sp>
        <p:sp>
          <p:nvSpPr>
            <p:cNvPr id="47" name="ZoneTexte 46">
              <a:extLst>
                <a:ext uri="{FF2B5EF4-FFF2-40B4-BE49-F238E27FC236}">
                  <a16:creationId xmlns:a16="http://schemas.microsoft.com/office/drawing/2014/main" id="{0D5766D5-1227-475C-8E63-C62F62FAB0B1}"/>
                </a:ext>
              </a:extLst>
            </p:cNvPr>
            <p:cNvSpPr txBox="1"/>
            <p:nvPr/>
          </p:nvSpPr>
          <p:spPr>
            <a:xfrm>
              <a:off x="1061893" y="3736560"/>
              <a:ext cx="522900"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A</a:t>
              </a:r>
              <a:endParaRPr lang="fr-FR" baseline="-25000" dirty="0"/>
            </a:p>
          </p:txBody>
        </p:sp>
        <p:sp>
          <p:nvSpPr>
            <p:cNvPr id="50" name="ZoneTexte 49">
              <a:extLst>
                <a:ext uri="{FF2B5EF4-FFF2-40B4-BE49-F238E27FC236}">
                  <a16:creationId xmlns:a16="http://schemas.microsoft.com/office/drawing/2014/main" id="{8E06F1D0-51C1-46B4-910A-C5A8F3939786}"/>
                </a:ext>
              </a:extLst>
            </p:cNvPr>
            <p:cNvSpPr txBox="1"/>
            <p:nvPr/>
          </p:nvSpPr>
          <p:spPr>
            <a:xfrm>
              <a:off x="1151309" y="2889607"/>
              <a:ext cx="524503" cy="369332"/>
            </a:xfrm>
            <a:prstGeom prst="rect">
              <a:avLst/>
            </a:prstGeom>
            <a:noFill/>
          </p:spPr>
          <p:txBody>
            <a:bodyPr wrap="none" rtlCol="0">
              <a:spAutoFit/>
            </a:bodyPr>
            <a:lstStyle/>
            <a:p>
              <a:r>
                <a:rPr lang="fr-FR" dirty="0" err="1">
                  <a:solidFill>
                    <a:srgbClr val="FF0000"/>
                  </a:solidFill>
                </a:rPr>
                <a:t>Ec</a:t>
              </a:r>
              <a:r>
                <a:rPr lang="fr-FR" baseline="-25000" dirty="0" err="1">
                  <a:solidFill>
                    <a:srgbClr val="FF0000"/>
                  </a:solidFill>
                </a:rPr>
                <a:t>e</a:t>
              </a:r>
              <a:r>
                <a:rPr lang="fr-FR" baseline="-25000" dirty="0">
                  <a:solidFill>
                    <a:srgbClr val="FF0000"/>
                  </a:solidFill>
                </a:rPr>
                <a:t>-</a:t>
              </a:r>
            </a:p>
          </p:txBody>
        </p:sp>
        <p:sp>
          <p:nvSpPr>
            <p:cNvPr id="52" name="ZoneTexte 51">
              <a:extLst>
                <a:ext uri="{FF2B5EF4-FFF2-40B4-BE49-F238E27FC236}">
                  <a16:creationId xmlns:a16="http://schemas.microsoft.com/office/drawing/2014/main" id="{AE27B6FF-79CF-4FA4-8B00-603F1F5E4CBC}"/>
                </a:ext>
              </a:extLst>
            </p:cNvPr>
            <p:cNvSpPr txBox="1"/>
            <p:nvPr/>
          </p:nvSpPr>
          <p:spPr>
            <a:xfrm>
              <a:off x="492688" y="5175466"/>
              <a:ext cx="42351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a:t>
              </a:r>
              <a:r>
                <a:rPr lang="fr-FR" baseline="-25000" dirty="0">
                  <a:latin typeface="Arial" panose="020B0604020202020204" pitchFamily="34" charset="0"/>
                  <a:cs typeface="Arial" panose="020B0604020202020204" pitchFamily="34" charset="0"/>
                </a:rPr>
                <a:t>0</a:t>
              </a:r>
              <a:endParaRPr lang="fr-FR" dirty="0">
                <a:latin typeface="Arial" panose="020B0604020202020204" pitchFamily="34" charset="0"/>
                <a:cs typeface="Arial" panose="020B0604020202020204" pitchFamily="34" charset="0"/>
              </a:endParaRPr>
            </a:p>
          </p:txBody>
        </p:sp>
        <p:sp>
          <p:nvSpPr>
            <p:cNvPr id="53" name="ZoneTexte 52">
              <a:extLst>
                <a:ext uri="{FF2B5EF4-FFF2-40B4-BE49-F238E27FC236}">
                  <a16:creationId xmlns:a16="http://schemas.microsoft.com/office/drawing/2014/main" id="{EB3EA2B0-5EB5-48D7-93BF-45C0E8A75C2A}"/>
                </a:ext>
              </a:extLst>
            </p:cNvPr>
            <p:cNvSpPr txBox="1"/>
            <p:nvPr/>
          </p:nvSpPr>
          <p:spPr>
            <a:xfrm>
              <a:off x="438056" y="4136631"/>
              <a:ext cx="42351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a:t>
              </a:r>
              <a:r>
                <a:rPr lang="fr-FR" baseline="-25000" dirty="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p:txBody>
        </p:sp>
        <p:sp>
          <p:nvSpPr>
            <p:cNvPr id="54" name="ZoneTexte 53">
              <a:extLst>
                <a:ext uri="{FF2B5EF4-FFF2-40B4-BE49-F238E27FC236}">
                  <a16:creationId xmlns:a16="http://schemas.microsoft.com/office/drawing/2014/main" id="{963B2B80-6198-4EB9-B7CD-368E886A59DF}"/>
                </a:ext>
              </a:extLst>
            </p:cNvPr>
            <p:cNvSpPr txBox="1"/>
            <p:nvPr/>
          </p:nvSpPr>
          <p:spPr>
            <a:xfrm>
              <a:off x="449328" y="3320222"/>
              <a:ext cx="24878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I</a:t>
              </a:r>
            </a:p>
          </p:txBody>
        </p:sp>
        <p:sp>
          <p:nvSpPr>
            <p:cNvPr id="58" name="ZoneTexte 57">
              <a:extLst>
                <a:ext uri="{FF2B5EF4-FFF2-40B4-BE49-F238E27FC236}">
                  <a16:creationId xmlns:a16="http://schemas.microsoft.com/office/drawing/2014/main" id="{CE6614A6-4BAC-44B6-A0D4-DDEA50263C7A}"/>
                </a:ext>
              </a:extLst>
            </p:cNvPr>
            <p:cNvSpPr txBox="1"/>
            <p:nvPr/>
          </p:nvSpPr>
          <p:spPr>
            <a:xfrm>
              <a:off x="937525" y="5405409"/>
              <a:ext cx="1320683" cy="307777"/>
            </a:xfrm>
            <a:prstGeom prst="rect">
              <a:avLst/>
            </a:prstGeom>
            <a:noFill/>
          </p:spPr>
          <p:txBody>
            <a:bodyPr wrap="none" rtlCol="0">
              <a:spAutoFit/>
            </a:bodyPr>
            <a:lstStyle/>
            <a:p>
              <a:r>
                <a:rPr lang="fr-FR" sz="1400" dirty="0"/>
                <a:t>Conformère Eq</a:t>
              </a:r>
            </a:p>
          </p:txBody>
        </p:sp>
        <p:sp>
          <p:nvSpPr>
            <p:cNvPr id="60" name="ZoneTexte 59">
              <a:extLst>
                <a:ext uri="{FF2B5EF4-FFF2-40B4-BE49-F238E27FC236}">
                  <a16:creationId xmlns:a16="http://schemas.microsoft.com/office/drawing/2014/main" id="{AAE5505B-DB9D-4747-8F9C-A0CFDE83118E}"/>
                </a:ext>
              </a:extLst>
            </p:cNvPr>
            <p:cNvSpPr txBox="1"/>
            <p:nvPr/>
          </p:nvSpPr>
          <p:spPr>
            <a:xfrm>
              <a:off x="1062213" y="5762534"/>
              <a:ext cx="1107996" cy="369332"/>
            </a:xfrm>
            <a:prstGeom prst="rect">
              <a:avLst/>
            </a:prstGeom>
            <a:noFill/>
          </p:spPr>
          <p:txBody>
            <a:bodyPr wrap="none" rtlCol="0">
              <a:spAutoFit/>
            </a:bodyPr>
            <a:lstStyle/>
            <a:p>
              <a:r>
                <a:rPr lang="fr-FR" dirty="0"/>
                <a:t>h</a:t>
              </a:r>
              <a:r>
                <a:rPr lang="fr-FR" dirty="0">
                  <a:sym typeface="Symbol" panose="05050102010706020507" pitchFamily="18" charset="2"/>
                </a:rPr>
                <a:t></a:t>
              </a:r>
              <a:r>
                <a:rPr lang="fr-FR" baseline="-25000" dirty="0">
                  <a:latin typeface="Arial" panose="020B0604020202020204" pitchFamily="34" charset="0"/>
                  <a:cs typeface="Arial" panose="020B0604020202020204" pitchFamily="34" charset="0"/>
                  <a:sym typeface="Symbol" panose="05050102010706020507" pitchFamily="18" charset="2"/>
                </a:rPr>
                <a:t>1</a:t>
              </a:r>
              <a:r>
                <a:rPr lang="fr-FR" dirty="0">
                  <a:sym typeface="Symbol" panose="05050102010706020507" pitchFamily="18" charset="2"/>
                </a:rPr>
                <a:t> ≠ </a:t>
              </a:r>
              <a:r>
                <a:rPr lang="fr-FR" dirty="0"/>
                <a:t>h</a:t>
              </a:r>
              <a:r>
                <a:rPr lang="fr-FR" dirty="0">
                  <a:sym typeface="Symbol" panose="05050102010706020507" pitchFamily="18" charset="2"/>
                </a:rPr>
                <a:t></a:t>
              </a:r>
              <a:r>
                <a:rPr lang="fr-FR" baseline="-25000" dirty="0">
                  <a:sym typeface="Symbol" panose="05050102010706020507" pitchFamily="18" charset="2"/>
                </a:rPr>
                <a:t>2</a:t>
              </a:r>
              <a:endParaRPr lang="fr-FR" baseline="-25000" dirty="0"/>
            </a:p>
          </p:txBody>
        </p:sp>
        <p:cxnSp>
          <p:nvCxnSpPr>
            <p:cNvPr id="74" name="Connecteur droit avec flèche 73">
              <a:extLst>
                <a:ext uri="{FF2B5EF4-FFF2-40B4-BE49-F238E27FC236}">
                  <a16:creationId xmlns:a16="http://schemas.microsoft.com/office/drawing/2014/main" id="{706AEF17-4B53-4B9C-968B-35867B93124A}"/>
                </a:ext>
              </a:extLst>
            </p:cNvPr>
            <p:cNvCxnSpPr/>
            <p:nvPr/>
          </p:nvCxnSpPr>
          <p:spPr>
            <a:xfrm flipV="1">
              <a:off x="1872923" y="4328897"/>
              <a:ext cx="0" cy="1025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AED4F7F2-415A-4510-B0F1-553E6A316100}"/>
                </a:ext>
              </a:extLst>
            </p:cNvPr>
            <p:cNvSpPr txBox="1"/>
            <p:nvPr/>
          </p:nvSpPr>
          <p:spPr>
            <a:xfrm>
              <a:off x="1872331" y="4652545"/>
              <a:ext cx="505267" cy="369332"/>
            </a:xfrm>
            <a:prstGeom prst="rect">
              <a:avLst/>
            </a:prstGeom>
            <a:noFill/>
          </p:spPr>
          <p:txBody>
            <a:bodyPr wrap="none" rtlCol="0">
              <a:spAutoFit/>
            </a:bodyPr>
            <a:lstStyle/>
            <a:p>
              <a:r>
                <a:rPr lang="fr-FR" dirty="0"/>
                <a:t>h</a:t>
              </a:r>
              <a:r>
                <a:rPr lang="fr-FR" dirty="0">
                  <a:sym typeface="Symbol" panose="05050102010706020507" pitchFamily="18" charset="2"/>
                </a:rPr>
                <a:t></a:t>
              </a:r>
              <a:r>
                <a:rPr lang="fr-FR" baseline="-25000" dirty="0">
                  <a:latin typeface="Arial" panose="020B0604020202020204" pitchFamily="34" charset="0"/>
                  <a:cs typeface="Arial" panose="020B0604020202020204" pitchFamily="34" charset="0"/>
                  <a:sym typeface="Symbol" panose="05050102010706020507" pitchFamily="18" charset="2"/>
                </a:rPr>
                <a:t>1</a:t>
              </a:r>
              <a:endParaRPr lang="fr-FR" baseline="-25000" dirty="0">
                <a:latin typeface="Arial" panose="020B0604020202020204" pitchFamily="34" charset="0"/>
                <a:cs typeface="Arial" panose="020B0604020202020204" pitchFamily="34" charset="0"/>
              </a:endParaRPr>
            </a:p>
          </p:txBody>
        </p:sp>
        <p:cxnSp>
          <p:nvCxnSpPr>
            <p:cNvPr id="76" name="Connecteur droit avec flèche 75">
              <a:extLst>
                <a:ext uri="{FF2B5EF4-FFF2-40B4-BE49-F238E27FC236}">
                  <a16:creationId xmlns:a16="http://schemas.microsoft.com/office/drawing/2014/main" id="{14CEB878-46D8-4200-897B-9565114780F8}"/>
                </a:ext>
              </a:extLst>
            </p:cNvPr>
            <p:cNvCxnSpPr>
              <a:cxnSpLocks/>
            </p:cNvCxnSpPr>
            <p:nvPr/>
          </p:nvCxnSpPr>
          <p:spPr>
            <a:xfrm flipV="1">
              <a:off x="1875443" y="2981647"/>
              <a:ext cx="0" cy="13440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266A29ED-68E8-4B2B-B406-62CC350291E6}"/>
                </a:ext>
              </a:extLst>
            </p:cNvPr>
            <p:cNvSpPr txBox="1"/>
            <p:nvPr/>
          </p:nvSpPr>
          <p:spPr>
            <a:xfrm>
              <a:off x="1874851" y="3623734"/>
              <a:ext cx="497252" cy="369332"/>
            </a:xfrm>
            <a:prstGeom prst="rect">
              <a:avLst/>
            </a:prstGeom>
            <a:noFill/>
          </p:spPr>
          <p:txBody>
            <a:bodyPr wrap="none" rtlCol="0">
              <a:spAutoFit/>
            </a:bodyPr>
            <a:lstStyle/>
            <a:p>
              <a:r>
                <a:rPr lang="fr-FR" dirty="0"/>
                <a:t>h</a:t>
              </a:r>
              <a:r>
                <a:rPr lang="fr-FR" dirty="0">
                  <a:sym typeface="Symbol" panose="05050102010706020507" pitchFamily="18" charset="2"/>
                </a:rPr>
                <a:t></a:t>
              </a:r>
              <a:r>
                <a:rPr lang="fr-FR" baseline="-25000" dirty="0">
                  <a:sym typeface="Symbol" panose="05050102010706020507" pitchFamily="18" charset="2"/>
                </a:rPr>
                <a:t>2</a:t>
              </a:r>
              <a:endParaRPr lang="fr-FR" baseline="-25000" dirty="0"/>
            </a:p>
          </p:txBody>
        </p:sp>
        <p:cxnSp>
          <p:nvCxnSpPr>
            <p:cNvPr id="78" name="Connecteur droit avec flèche 77">
              <a:extLst>
                <a:ext uri="{FF2B5EF4-FFF2-40B4-BE49-F238E27FC236}">
                  <a16:creationId xmlns:a16="http://schemas.microsoft.com/office/drawing/2014/main" id="{4C1F10DB-E9F9-471B-B048-D0EFCBE90EFE}"/>
                </a:ext>
              </a:extLst>
            </p:cNvPr>
            <p:cNvCxnSpPr>
              <a:cxnSpLocks/>
            </p:cNvCxnSpPr>
            <p:nvPr/>
          </p:nvCxnSpPr>
          <p:spPr>
            <a:xfrm>
              <a:off x="2000318" y="2981647"/>
              <a:ext cx="0" cy="53802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9" name="Flèche droite 1">
            <a:extLst>
              <a:ext uri="{FF2B5EF4-FFF2-40B4-BE49-F238E27FC236}">
                <a16:creationId xmlns:a16="http://schemas.microsoft.com/office/drawing/2014/main" id="{CDE2EEC4-1145-4AD8-B938-82C089E7006E}"/>
              </a:ext>
            </a:extLst>
          </p:cNvPr>
          <p:cNvSpPr/>
          <p:nvPr/>
        </p:nvSpPr>
        <p:spPr>
          <a:xfrm>
            <a:off x="2176572" y="6125314"/>
            <a:ext cx="506643" cy="27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a:extLst>
              <a:ext uri="{FF2B5EF4-FFF2-40B4-BE49-F238E27FC236}">
                <a16:creationId xmlns:a16="http://schemas.microsoft.com/office/drawing/2014/main" id="{928FDED9-4B65-41FE-924C-D39154FBE5D2}"/>
              </a:ext>
            </a:extLst>
          </p:cNvPr>
          <p:cNvSpPr txBox="1"/>
          <p:nvPr/>
        </p:nvSpPr>
        <p:spPr>
          <a:xfrm>
            <a:off x="2683215" y="6097206"/>
            <a:ext cx="8647560" cy="369332"/>
          </a:xfrm>
          <a:prstGeom prst="rect">
            <a:avLst/>
          </a:prstGeom>
          <a:noFill/>
        </p:spPr>
        <p:txBody>
          <a:bodyPr wrap="none" rtlCol="0">
            <a:spAutoFit/>
          </a:bodyPr>
          <a:lstStyle/>
          <a:p>
            <a:r>
              <a:rPr lang="fr-FR" dirty="0"/>
              <a:t>Haute sensibilité du PECD à l’énergie de photon et donc à l’énergie cinétique de l’électron</a:t>
            </a:r>
          </a:p>
        </p:txBody>
      </p:sp>
      <p:pic>
        <p:nvPicPr>
          <p:cNvPr id="81" name="Image 80">
            <a:extLst>
              <a:ext uri="{FF2B5EF4-FFF2-40B4-BE49-F238E27FC236}">
                <a16:creationId xmlns:a16="http://schemas.microsoft.com/office/drawing/2014/main" id="{7F3F448B-173A-4137-A59A-E1D7B240059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49740"/>
          <a:stretch/>
        </p:blipFill>
        <p:spPr>
          <a:xfrm>
            <a:off x="1576929" y="5983555"/>
            <a:ext cx="570161" cy="556896"/>
          </a:xfrm>
          <a:prstGeom prst="rect">
            <a:avLst/>
          </a:prstGeom>
        </p:spPr>
      </p:pic>
      <p:sp>
        <p:nvSpPr>
          <p:cNvPr id="42" name="ZoneTexte 41">
            <a:extLst>
              <a:ext uri="{FF2B5EF4-FFF2-40B4-BE49-F238E27FC236}">
                <a16:creationId xmlns:a16="http://schemas.microsoft.com/office/drawing/2014/main" id="{5FD09E95-5F90-400E-93FF-D66825D6B124}"/>
              </a:ext>
            </a:extLst>
          </p:cNvPr>
          <p:cNvSpPr txBox="1"/>
          <p:nvPr/>
        </p:nvSpPr>
        <p:spPr>
          <a:xfrm>
            <a:off x="9151599" y="1769854"/>
            <a:ext cx="1665841" cy="338554"/>
          </a:xfrm>
          <a:prstGeom prst="rect">
            <a:avLst/>
          </a:prstGeom>
          <a:noFill/>
        </p:spPr>
        <p:txBody>
          <a:bodyPr wrap="none" rtlCol="0">
            <a:spAutoFit/>
          </a:bodyPr>
          <a:lstStyle/>
          <a:p>
            <a:r>
              <a:rPr lang="en-US" sz="1600" b="1" dirty="0" err="1">
                <a:solidFill>
                  <a:srgbClr val="002060"/>
                </a:solidFill>
                <a:latin typeface="Arial" panose="020B0604020202020204" pitchFamily="34" charset="0"/>
                <a:cs typeface="Arial" panose="020B0604020202020204" pitchFamily="34" charset="0"/>
              </a:rPr>
              <a:t>Conformère</a:t>
            </a:r>
            <a:r>
              <a:rPr lang="en-US" sz="1600" b="1" dirty="0">
                <a:solidFill>
                  <a:srgbClr val="002060"/>
                </a:solidFill>
                <a:latin typeface="Arial" panose="020B0604020202020204" pitchFamily="34" charset="0"/>
                <a:cs typeface="Arial" panose="020B0604020202020204" pitchFamily="34" charset="0"/>
              </a:rPr>
              <a:t> Eq</a:t>
            </a:r>
            <a:endParaRPr lang="en-US" sz="1600" b="1" dirty="0">
              <a:solidFill>
                <a:srgbClr val="002060"/>
              </a:solidFill>
            </a:endParaRPr>
          </a:p>
        </p:txBody>
      </p:sp>
      <p:sp>
        <p:nvSpPr>
          <p:cNvPr id="43" name="ZoneTexte 42">
            <a:extLst>
              <a:ext uri="{FF2B5EF4-FFF2-40B4-BE49-F238E27FC236}">
                <a16:creationId xmlns:a16="http://schemas.microsoft.com/office/drawing/2014/main" id="{525A7347-0F25-42A9-A30A-7CC83881A0C5}"/>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45" name="ZoneTexte 44">
            <a:extLst>
              <a:ext uri="{FF2B5EF4-FFF2-40B4-BE49-F238E27FC236}">
                <a16:creationId xmlns:a16="http://schemas.microsoft.com/office/drawing/2014/main" id="{10AC0721-3CD7-4931-863A-B4FF108BA2DD}"/>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48" name="Image 47">
            <a:extLst>
              <a:ext uri="{FF2B5EF4-FFF2-40B4-BE49-F238E27FC236}">
                <a16:creationId xmlns:a16="http://schemas.microsoft.com/office/drawing/2014/main" id="{EA667EF7-293E-42D0-80EF-E34943B2D78F}"/>
              </a:ext>
            </a:extLst>
          </p:cNvPr>
          <p:cNvPicPr>
            <a:picLocks noChangeAspect="1"/>
          </p:cNvPicPr>
          <p:nvPr/>
        </p:nvPicPr>
        <p:blipFill rotWithShape="1">
          <a:blip r:embed="rId7">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25097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22" presetClass="entr" presetSubtype="8"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left)">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1032435" y="6396408"/>
            <a:ext cx="1052508" cy="365125"/>
          </a:xfrm>
        </p:spPr>
        <p:txBody>
          <a:bodyPr/>
          <a:lstStyle/>
          <a:p>
            <a:fld id="{73407961-E133-4BAC-9B62-1442E2D86DA5}" type="slidenum">
              <a:rPr lang="fr-FR" smtClean="0"/>
              <a:t>12</a:t>
            </a:fld>
            <a:endParaRPr lang="fr-FR" dirty="0"/>
          </a:p>
        </p:txBody>
      </p:sp>
      <p:sp>
        <p:nvSpPr>
          <p:cNvPr id="5" name="Titre 1">
            <a:extLst>
              <a:ext uri="{FF2B5EF4-FFF2-40B4-BE49-F238E27FC236}">
                <a16:creationId xmlns:a16="http://schemas.microsoft.com/office/drawing/2014/main" id="{7B50FB66-BA23-492C-9C4C-2221AD823447}"/>
              </a:ext>
            </a:extLst>
          </p:cNvPr>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PECD du complexe Phe-Mox : transfert de chiralité</a:t>
            </a:r>
          </a:p>
        </p:txBody>
      </p:sp>
      <p:sp>
        <p:nvSpPr>
          <p:cNvPr id="30" name="ZoneTexte 29">
            <a:extLst>
              <a:ext uri="{FF2B5EF4-FFF2-40B4-BE49-F238E27FC236}">
                <a16:creationId xmlns:a16="http://schemas.microsoft.com/office/drawing/2014/main" id="{4E171075-1BF4-4EBF-B9D4-EE93EB5D2DE8}"/>
              </a:ext>
            </a:extLst>
          </p:cNvPr>
          <p:cNvSpPr txBox="1"/>
          <p:nvPr/>
        </p:nvSpPr>
        <p:spPr>
          <a:xfrm>
            <a:off x="357336" y="1852536"/>
            <a:ext cx="9826877" cy="646331"/>
          </a:xfrm>
          <a:prstGeom prst="rect">
            <a:avLst/>
          </a:prstGeom>
          <a:noFill/>
        </p:spPr>
        <p:txBody>
          <a:bodyPr wrap="square" rtlCol="0">
            <a:spAutoFit/>
          </a:bodyPr>
          <a:lstStyle/>
          <a:p>
            <a:pPr marL="0" indent="0">
              <a:buClrTx/>
              <a:buNone/>
            </a:pPr>
            <a:r>
              <a:rPr lang="fr-FR" dirty="0">
                <a:solidFill>
                  <a:schemeClr val="tx1"/>
                </a:solidFill>
              </a:rPr>
              <a:t>Observation de </a:t>
            </a:r>
            <a:r>
              <a:rPr lang="fr-FR" b="1" dirty="0">
                <a:solidFill>
                  <a:schemeClr val="tx1"/>
                </a:solidFill>
              </a:rPr>
              <a:t>transfert de chiralité </a:t>
            </a:r>
            <a:r>
              <a:rPr lang="fr-FR" dirty="0">
                <a:solidFill>
                  <a:schemeClr val="tx1"/>
                </a:solidFill>
              </a:rPr>
              <a:t>entre une molécule chirale et un chromophore non chiral : </a:t>
            </a:r>
          </a:p>
          <a:p>
            <a:pPr marL="0" indent="0">
              <a:buClrTx/>
              <a:buNone/>
            </a:pPr>
            <a:r>
              <a:rPr lang="fr-FR" dirty="0"/>
              <a:t>	</a:t>
            </a:r>
            <a:r>
              <a:rPr lang="fr-FR" dirty="0">
                <a:solidFill>
                  <a:schemeClr val="tx1"/>
                </a:solidFill>
              </a:rPr>
              <a:t>exemple du complexe Phénol-</a:t>
            </a:r>
            <a:r>
              <a:rPr lang="fr-FR" dirty="0" err="1">
                <a:solidFill>
                  <a:schemeClr val="tx1"/>
                </a:solidFill>
              </a:rPr>
              <a:t>Méthyloxirane</a:t>
            </a:r>
            <a:endParaRPr lang="fr-FR" dirty="0">
              <a:solidFill>
                <a:schemeClr val="tx1"/>
              </a:solidFill>
            </a:endParaRPr>
          </a:p>
        </p:txBody>
      </p:sp>
      <p:pic>
        <p:nvPicPr>
          <p:cNvPr id="17" name="Image 16">
            <a:extLst>
              <a:ext uri="{FF2B5EF4-FFF2-40B4-BE49-F238E27FC236}">
                <a16:creationId xmlns:a16="http://schemas.microsoft.com/office/drawing/2014/main" id="{4690E79F-4378-4844-B0D9-AEC77A71C7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405" y="2498867"/>
            <a:ext cx="2293177" cy="1081122"/>
          </a:xfrm>
          <a:prstGeom prst="rect">
            <a:avLst/>
          </a:prstGeom>
        </p:spPr>
      </p:pic>
      <p:grpSp>
        <p:nvGrpSpPr>
          <p:cNvPr id="41" name="Groupe 40">
            <a:extLst>
              <a:ext uri="{FF2B5EF4-FFF2-40B4-BE49-F238E27FC236}">
                <a16:creationId xmlns:a16="http://schemas.microsoft.com/office/drawing/2014/main" id="{2407F258-47CB-4E49-A6FF-11CF1069C50A}"/>
              </a:ext>
            </a:extLst>
          </p:cNvPr>
          <p:cNvGrpSpPr/>
          <p:nvPr/>
        </p:nvGrpSpPr>
        <p:grpSpPr>
          <a:xfrm>
            <a:off x="4340786" y="2562869"/>
            <a:ext cx="2598030" cy="1356847"/>
            <a:chOff x="4190961" y="2610402"/>
            <a:chExt cx="2598030" cy="1356847"/>
          </a:xfrm>
        </p:grpSpPr>
        <p:pic>
          <p:nvPicPr>
            <p:cNvPr id="7" name="Image 6">
              <a:extLst>
                <a:ext uri="{FF2B5EF4-FFF2-40B4-BE49-F238E27FC236}">
                  <a16:creationId xmlns:a16="http://schemas.microsoft.com/office/drawing/2014/main" id="{CC7CF46E-2116-47C0-8C5D-A7F12E756F54}"/>
                </a:ext>
              </a:extLst>
            </p:cNvPr>
            <p:cNvPicPr>
              <a:picLocks noChangeAspect="1"/>
            </p:cNvPicPr>
            <p:nvPr/>
          </p:nvPicPr>
          <p:blipFill>
            <a:blip r:embed="rId4"/>
            <a:stretch>
              <a:fillRect/>
            </a:stretch>
          </p:blipFill>
          <p:spPr>
            <a:xfrm>
              <a:off x="4201154" y="2642832"/>
              <a:ext cx="908776" cy="1024223"/>
            </a:xfrm>
            <a:prstGeom prst="rect">
              <a:avLst/>
            </a:prstGeom>
          </p:spPr>
        </p:pic>
        <p:pic>
          <p:nvPicPr>
            <p:cNvPr id="9" name="Image 8">
              <a:extLst>
                <a:ext uri="{FF2B5EF4-FFF2-40B4-BE49-F238E27FC236}">
                  <a16:creationId xmlns:a16="http://schemas.microsoft.com/office/drawing/2014/main" id="{A9DDD144-3172-4ED0-AE83-61E241FC62C3}"/>
                </a:ext>
              </a:extLst>
            </p:cNvPr>
            <p:cNvPicPr>
              <a:picLocks noChangeAspect="1"/>
            </p:cNvPicPr>
            <p:nvPr/>
          </p:nvPicPr>
          <p:blipFill>
            <a:blip r:embed="rId5"/>
            <a:stretch>
              <a:fillRect/>
            </a:stretch>
          </p:blipFill>
          <p:spPr>
            <a:xfrm>
              <a:off x="5577281" y="2610402"/>
              <a:ext cx="908776" cy="1080707"/>
            </a:xfrm>
            <a:prstGeom prst="rect">
              <a:avLst/>
            </a:prstGeom>
          </p:spPr>
        </p:pic>
        <p:sp>
          <p:nvSpPr>
            <p:cNvPr id="35" name="ZoneTexte 34">
              <a:extLst>
                <a:ext uri="{FF2B5EF4-FFF2-40B4-BE49-F238E27FC236}">
                  <a16:creationId xmlns:a16="http://schemas.microsoft.com/office/drawing/2014/main" id="{12B000F0-70D1-4677-8E6C-8B60EA122C68}"/>
                </a:ext>
              </a:extLst>
            </p:cNvPr>
            <p:cNvSpPr txBox="1"/>
            <p:nvPr/>
          </p:nvSpPr>
          <p:spPr>
            <a:xfrm>
              <a:off x="4190961" y="3612615"/>
              <a:ext cx="1103531" cy="338554"/>
            </a:xfrm>
            <a:prstGeom prst="rect">
              <a:avLst/>
            </a:prstGeom>
            <a:noFill/>
          </p:spPr>
          <p:txBody>
            <a:bodyPr wrap="square" rtlCol="0">
              <a:spAutoFit/>
            </a:bodyPr>
            <a:lstStyle/>
            <a:p>
              <a:pPr algn="ctr"/>
              <a:r>
                <a:rPr lang="fr-FR" sz="1600" dirty="0"/>
                <a:t>HOMO</a:t>
              </a:r>
            </a:p>
          </p:txBody>
        </p:sp>
        <p:sp>
          <p:nvSpPr>
            <p:cNvPr id="37" name="ZoneTexte 36">
              <a:extLst>
                <a:ext uri="{FF2B5EF4-FFF2-40B4-BE49-F238E27FC236}">
                  <a16:creationId xmlns:a16="http://schemas.microsoft.com/office/drawing/2014/main" id="{D5C38CB3-7C16-43AE-A090-E25D585931CD}"/>
                </a:ext>
              </a:extLst>
            </p:cNvPr>
            <p:cNvSpPr txBox="1"/>
            <p:nvPr/>
          </p:nvSpPr>
          <p:spPr>
            <a:xfrm>
              <a:off x="5685460" y="3628695"/>
              <a:ext cx="1103531" cy="33855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HOMO-1</a:t>
              </a:r>
            </a:p>
          </p:txBody>
        </p:sp>
      </p:grpSp>
      <p:grpSp>
        <p:nvGrpSpPr>
          <p:cNvPr id="10" name="Groupe 9">
            <a:extLst>
              <a:ext uri="{FF2B5EF4-FFF2-40B4-BE49-F238E27FC236}">
                <a16:creationId xmlns:a16="http://schemas.microsoft.com/office/drawing/2014/main" id="{D523A684-01EC-4ED1-8A3D-9CF8DBCD14DA}"/>
              </a:ext>
            </a:extLst>
          </p:cNvPr>
          <p:cNvGrpSpPr/>
          <p:nvPr/>
        </p:nvGrpSpPr>
        <p:grpSpPr>
          <a:xfrm>
            <a:off x="398369" y="3913551"/>
            <a:ext cx="4896122" cy="2963916"/>
            <a:chOff x="-541566" y="3904379"/>
            <a:chExt cx="4896122" cy="2963916"/>
          </a:xfrm>
        </p:grpSpPr>
        <p:grpSp>
          <p:nvGrpSpPr>
            <p:cNvPr id="3" name="Groupe 2">
              <a:extLst>
                <a:ext uri="{FF2B5EF4-FFF2-40B4-BE49-F238E27FC236}">
                  <a16:creationId xmlns:a16="http://schemas.microsoft.com/office/drawing/2014/main" id="{C378A4D6-B1DB-4E15-8314-2672E508556B}"/>
                </a:ext>
              </a:extLst>
            </p:cNvPr>
            <p:cNvGrpSpPr/>
            <p:nvPr/>
          </p:nvGrpSpPr>
          <p:grpSpPr>
            <a:xfrm>
              <a:off x="-541566" y="3904379"/>
              <a:ext cx="4896122" cy="2963916"/>
              <a:chOff x="-541566" y="3904379"/>
              <a:chExt cx="4896122" cy="2963916"/>
            </a:xfrm>
          </p:grpSpPr>
          <p:sp>
            <p:nvSpPr>
              <p:cNvPr id="33" name="ZoneTexte 32">
                <a:extLst>
                  <a:ext uri="{FF2B5EF4-FFF2-40B4-BE49-F238E27FC236}">
                    <a16:creationId xmlns:a16="http://schemas.microsoft.com/office/drawing/2014/main" id="{820E8A63-D0F7-4356-9029-75D41B15026A}"/>
                  </a:ext>
                </a:extLst>
              </p:cNvPr>
              <p:cNvSpPr txBox="1"/>
              <p:nvPr/>
            </p:nvSpPr>
            <p:spPr>
              <a:xfrm>
                <a:off x="1136377" y="6560518"/>
                <a:ext cx="2761590" cy="307777"/>
              </a:xfrm>
              <a:prstGeom prst="rect">
                <a:avLst/>
              </a:prstGeom>
              <a:noFill/>
            </p:spPr>
            <p:txBody>
              <a:bodyPr wrap="none" rtlCol="0">
                <a:spAutoFit/>
              </a:bodyPr>
              <a:lstStyle/>
              <a:p>
                <a:r>
                  <a:rPr lang="fr-FR" sz="1400" i="1" dirty="0"/>
                  <a:t>En préparation 2025, E. Rouquet et al.</a:t>
                </a:r>
              </a:p>
            </p:txBody>
          </p:sp>
          <p:grpSp>
            <p:nvGrpSpPr>
              <p:cNvPr id="2" name="Groupe 1">
                <a:extLst>
                  <a:ext uri="{FF2B5EF4-FFF2-40B4-BE49-F238E27FC236}">
                    <a16:creationId xmlns:a16="http://schemas.microsoft.com/office/drawing/2014/main" id="{AFAB0578-ED91-47D3-8088-406160DD5DA5}"/>
                  </a:ext>
                </a:extLst>
              </p:cNvPr>
              <p:cNvGrpSpPr/>
              <p:nvPr/>
            </p:nvGrpSpPr>
            <p:grpSpPr>
              <a:xfrm>
                <a:off x="-541566" y="3904379"/>
                <a:ext cx="4896122" cy="2513631"/>
                <a:chOff x="-541566" y="3904379"/>
                <a:chExt cx="4896122" cy="2513631"/>
              </a:xfrm>
            </p:grpSpPr>
            <p:grpSp>
              <p:nvGrpSpPr>
                <p:cNvPr id="22" name="Groupe 21">
                  <a:extLst>
                    <a:ext uri="{FF2B5EF4-FFF2-40B4-BE49-F238E27FC236}">
                      <a16:creationId xmlns:a16="http://schemas.microsoft.com/office/drawing/2014/main" id="{CD559BB4-B1C6-46F5-AD11-4F362333857E}"/>
                    </a:ext>
                  </a:extLst>
                </p:cNvPr>
                <p:cNvGrpSpPr/>
                <p:nvPr/>
              </p:nvGrpSpPr>
              <p:grpSpPr>
                <a:xfrm>
                  <a:off x="769123" y="3904379"/>
                  <a:ext cx="3585433" cy="2513631"/>
                  <a:chOff x="556333" y="3793957"/>
                  <a:chExt cx="3585433" cy="2513631"/>
                </a:xfrm>
              </p:grpSpPr>
              <p:pic>
                <p:nvPicPr>
                  <p:cNvPr id="11" name="Image 10">
                    <a:extLst>
                      <a:ext uri="{FF2B5EF4-FFF2-40B4-BE49-F238E27FC236}">
                        <a16:creationId xmlns:a16="http://schemas.microsoft.com/office/drawing/2014/main" id="{CB279BB4-29FA-4215-A8B0-4FE827C680F4}"/>
                      </a:ext>
                    </a:extLst>
                  </p:cNvPr>
                  <p:cNvPicPr>
                    <a:picLocks noChangeAspect="1"/>
                  </p:cNvPicPr>
                  <p:nvPr/>
                </p:nvPicPr>
                <p:blipFill>
                  <a:blip r:embed="rId6"/>
                  <a:stretch>
                    <a:fillRect/>
                  </a:stretch>
                </p:blipFill>
                <p:spPr>
                  <a:xfrm>
                    <a:off x="556333" y="3793957"/>
                    <a:ext cx="3585433" cy="2513631"/>
                  </a:xfrm>
                  <a:prstGeom prst="rect">
                    <a:avLst/>
                  </a:prstGeom>
                </p:spPr>
              </p:pic>
              <p:sp>
                <p:nvSpPr>
                  <p:cNvPr id="20" name="ZoneTexte 19">
                    <a:extLst>
                      <a:ext uri="{FF2B5EF4-FFF2-40B4-BE49-F238E27FC236}">
                        <a16:creationId xmlns:a16="http://schemas.microsoft.com/office/drawing/2014/main" id="{CB6C7393-6430-4320-A54A-ADB924EC402A}"/>
                      </a:ext>
                    </a:extLst>
                  </p:cNvPr>
                  <p:cNvSpPr txBox="1"/>
                  <p:nvPr/>
                </p:nvSpPr>
                <p:spPr>
                  <a:xfrm>
                    <a:off x="880483" y="4220041"/>
                    <a:ext cx="318106" cy="369332"/>
                  </a:xfrm>
                  <a:prstGeom prst="rect">
                    <a:avLst/>
                  </a:prstGeom>
                  <a:solidFill>
                    <a:schemeClr val="bg1"/>
                  </a:solidFill>
                </p:spPr>
                <p:txBody>
                  <a:bodyPr wrap="square" rtlCol="0">
                    <a:spAutoFit/>
                  </a:bodyPr>
                  <a:lstStyle/>
                  <a:p>
                    <a:endParaRPr lang="fr-FR" dirty="0"/>
                  </a:p>
                </p:txBody>
              </p:sp>
            </p:grpSp>
            <p:sp>
              <p:nvSpPr>
                <p:cNvPr id="38" name="ZoneTexte 37">
                  <a:extLst>
                    <a:ext uri="{FF2B5EF4-FFF2-40B4-BE49-F238E27FC236}">
                      <a16:creationId xmlns:a16="http://schemas.microsoft.com/office/drawing/2014/main" id="{81412FED-92D0-4C07-99A9-9BC7121B842C}"/>
                    </a:ext>
                  </a:extLst>
                </p:cNvPr>
                <p:cNvSpPr txBox="1"/>
                <p:nvPr/>
              </p:nvSpPr>
              <p:spPr>
                <a:xfrm>
                  <a:off x="-541566" y="4949933"/>
                  <a:ext cx="994696" cy="523220"/>
                </a:xfrm>
                <a:prstGeom prst="rect">
                  <a:avLst/>
                </a:prstGeom>
                <a:noFill/>
              </p:spPr>
              <p:txBody>
                <a:bodyPr wrap="none" rtlCol="0">
                  <a:spAutoFit/>
                </a:bodyPr>
                <a:lstStyle/>
                <a:p>
                  <a:r>
                    <a:rPr lang="fr-FR" sz="1400" dirty="0"/>
                    <a:t>Phe/R-Mox</a:t>
                  </a:r>
                </a:p>
                <a:p>
                  <a:r>
                    <a:rPr lang="fr-FR" sz="1400" dirty="0"/>
                    <a:t>Phe/S-Mox</a:t>
                  </a:r>
                </a:p>
              </p:txBody>
            </p:sp>
            <p:sp>
              <p:nvSpPr>
                <p:cNvPr id="39" name="Ellipse 38">
                  <a:extLst>
                    <a:ext uri="{FF2B5EF4-FFF2-40B4-BE49-F238E27FC236}">
                      <a16:creationId xmlns:a16="http://schemas.microsoft.com/office/drawing/2014/main" id="{9075552F-BCB7-4323-80F3-EE2A5B83F33A}"/>
                    </a:ext>
                  </a:extLst>
                </p:cNvPr>
                <p:cNvSpPr/>
                <p:nvPr/>
              </p:nvSpPr>
              <p:spPr>
                <a:xfrm>
                  <a:off x="429060" y="5274845"/>
                  <a:ext cx="108000" cy="1063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40" name="Ellipse 39">
              <a:extLst>
                <a:ext uri="{FF2B5EF4-FFF2-40B4-BE49-F238E27FC236}">
                  <a16:creationId xmlns:a16="http://schemas.microsoft.com/office/drawing/2014/main" id="{DD6B62BA-737F-445B-AE2B-5F1888C32C8F}"/>
                </a:ext>
              </a:extLst>
            </p:cNvPr>
            <p:cNvSpPr/>
            <p:nvPr/>
          </p:nvSpPr>
          <p:spPr>
            <a:xfrm>
              <a:off x="429060" y="5054865"/>
              <a:ext cx="108000" cy="10632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a:extLst>
              <a:ext uri="{FF2B5EF4-FFF2-40B4-BE49-F238E27FC236}">
                <a16:creationId xmlns:a16="http://schemas.microsoft.com/office/drawing/2014/main" id="{84D465D8-8215-4932-B0F5-B29C42A378A2}"/>
              </a:ext>
            </a:extLst>
          </p:cNvPr>
          <p:cNvGrpSpPr/>
          <p:nvPr/>
        </p:nvGrpSpPr>
        <p:grpSpPr>
          <a:xfrm>
            <a:off x="8440851" y="2331501"/>
            <a:ext cx="3486724" cy="2598887"/>
            <a:chOff x="8440851" y="2331501"/>
            <a:chExt cx="3486724" cy="2598887"/>
          </a:xfrm>
        </p:grpSpPr>
        <p:pic>
          <p:nvPicPr>
            <p:cNvPr id="18" name="Image 17">
              <a:extLst>
                <a:ext uri="{FF2B5EF4-FFF2-40B4-BE49-F238E27FC236}">
                  <a16:creationId xmlns:a16="http://schemas.microsoft.com/office/drawing/2014/main" id="{088BA11E-1BE4-4656-A6A2-5E432CAB1F00}"/>
                </a:ext>
              </a:extLst>
            </p:cNvPr>
            <p:cNvPicPr>
              <a:picLocks noChangeAspect="1"/>
            </p:cNvPicPr>
            <p:nvPr/>
          </p:nvPicPr>
          <p:blipFill>
            <a:blip r:embed="rId7"/>
            <a:stretch>
              <a:fillRect/>
            </a:stretch>
          </p:blipFill>
          <p:spPr>
            <a:xfrm>
              <a:off x="8500974" y="2331501"/>
              <a:ext cx="3040928" cy="2291110"/>
            </a:xfrm>
            <a:prstGeom prst="rect">
              <a:avLst/>
            </a:prstGeom>
          </p:spPr>
        </p:pic>
        <p:sp>
          <p:nvSpPr>
            <p:cNvPr id="31" name="ZoneTexte 30">
              <a:extLst>
                <a:ext uri="{FF2B5EF4-FFF2-40B4-BE49-F238E27FC236}">
                  <a16:creationId xmlns:a16="http://schemas.microsoft.com/office/drawing/2014/main" id="{C2697966-5366-46E8-81D3-DF140893F100}"/>
                </a:ext>
              </a:extLst>
            </p:cNvPr>
            <p:cNvSpPr txBox="1"/>
            <p:nvPr/>
          </p:nvSpPr>
          <p:spPr>
            <a:xfrm>
              <a:off x="8440851" y="4622611"/>
              <a:ext cx="3486724" cy="307777"/>
            </a:xfrm>
            <a:prstGeom prst="rect">
              <a:avLst/>
            </a:prstGeom>
            <a:noFill/>
          </p:spPr>
          <p:txBody>
            <a:bodyPr wrap="none" rtlCol="0">
              <a:spAutoFit/>
            </a:bodyPr>
            <a:lstStyle/>
            <a:p>
              <a:r>
                <a:rPr lang="fr-FR" sz="1400" i="1" dirty="0"/>
                <a:t>Nature </a:t>
              </a:r>
              <a:r>
                <a:rPr lang="fr-FR" sz="1400" i="1" dirty="0" err="1"/>
                <a:t>Comm</a:t>
              </a:r>
              <a:r>
                <a:rPr lang="fr-FR" sz="1400" i="1" dirty="0"/>
                <a:t>. 2023, </a:t>
              </a:r>
              <a:r>
                <a:rPr lang="fr-FR" sz="1400" b="1" i="1" dirty="0"/>
                <a:t>14</a:t>
              </a:r>
              <a:r>
                <a:rPr lang="fr-FR" sz="1400" i="1" dirty="0"/>
                <a:t>, 6290, E. Rouquet et al.</a:t>
              </a:r>
            </a:p>
          </p:txBody>
        </p:sp>
        <p:grpSp>
          <p:nvGrpSpPr>
            <p:cNvPr id="47" name="Groupe 46">
              <a:extLst>
                <a:ext uri="{FF2B5EF4-FFF2-40B4-BE49-F238E27FC236}">
                  <a16:creationId xmlns:a16="http://schemas.microsoft.com/office/drawing/2014/main" id="{306CD31D-B66B-416B-B173-238887BDD272}"/>
                </a:ext>
              </a:extLst>
            </p:cNvPr>
            <p:cNvGrpSpPr/>
            <p:nvPr/>
          </p:nvGrpSpPr>
          <p:grpSpPr>
            <a:xfrm>
              <a:off x="8846284" y="2642832"/>
              <a:ext cx="843327" cy="646331"/>
              <a:chOff x="7953149" y="2537637"/>
              <a:chExt cx="843327" cy="646331"/>
            </a:xfrm>
          </p:grpSpPr>
          <p:cxnSp>
            <p:nvCxnSpPr>
              <p:cNvPr id="43" name="Connecteur droit 42">
                <a:extLst>
                  <a:ext uri="{FF2B5EF4-FFF2-40B4-BE49-F238E27FC236}">
                    <a16:creationId xmlns:a16="http://schemas.microsoft.com/office/drawing/2014/main" id="{CA9A86AB-E44C-45E2-B7F8-1BBB504A66C1}"/>
                  </a:ext>
                </a:extLst>
              </p:cNvPr>
              <p:cNvCxnSpPr>
                <a:cxnSpLocks/>
              </p:cNvCxnSpPr>
              <p:nvPr/>
            </p:nvCxnSpPr>
            <p:spPr>
              <a:xfrm>
                <a:off x="7953149" y="266727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7193A9CC-E3CD-4C4C-8C0C-DC9A2E829220}"/>
                  </a:ext>
                </a:extLst>
              </p:cNvPr>
              <p:cNvCxnSpPr>
                <a:cxnSpLocks/>
              </p:cNvCxnSpPr>
              <p:nvPr/>
            </p:nvCxnSpPr>
            <p:spPr>
              <a:xfrm>
                <a:off x="7953149" y="2855113"/>
                <a:ext cx="14400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2B91201-A21A-44F0-B125-7753BDE0891D}"/>
                  </a:ext>
                </a:extLst>
              </p:cNvPr>
              <p:cNvCxnSpPr>
                <a:cxnSpLocks/>
              </p:cNvCxnSpPr>
              <p:nvPr/>
            </p:nvCxnSpPr>
            <p:spPr>
              <a:xfrm>
                <a:off x="7953149" y="3035865"/>
                <a:ext cx="144000" cy="0"/>
              </a:xfrm>
              <a:prstGeom prst="line">
                <a:avLst/>
              </a:prstGeom>
              <a:ln w="3810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FB50CC68-6DD9-4513-A63F-EE845142330A}"/>
                  </a:ext>
                </a:extLst>
              </p:cNvPr>
              <p:cNvSpPr txBox="1"/>
              <p:nvPr/>
            </p:nvSpPr>
            <p:spPr>
              <a:xfrm>
                <a:off x="8059479" y="2537637"/>
                <a:ext cx="736997" cy="646331"/>
              </a:xfrm>
              <a:prstGeom prst="rect">
                <a:avLst/>
              </a:prstGeom>
              <a:noFill/>
            </p:spPr>
            <p:txBody>
              <a:bodyPr wrap="none" rtlCol="0">
                <a:spAutoFit/>
              </a:bodyPr>
              <a:lstStyle/>
              <a:p>
                <a:r>
                  <a:rPr lang="fr-FR" sz="1200" dirty="0"/>
                  <a:t>Phe/Mox</a:t>
                </a:r>
              </a:p>
              <a:p>
                <a:r>
                  <a:rPr lang="fr-FR" sz="1200" dirty="0"/>
                  <a:t>Phe</a:t>
                </a:r>
              </a:p>
              <a:p>
                <a:r>
                  <a:rPr lang="fr-FR" sz="1200" dirty="0" err="1"/>
                  <a:t>MOx</a:t>
                </a:r>
                <a:endParaRPr lang="fr-FR" sz="1200" dirty="0"/>
              </a:p>
            </p:txBody>
          </p:sp>
        </p:grpSp>
      </p:grpSp>
      <p:grpSp>
        <p:nvGrpSpPr>
          <p:cNvPr id="8" name="Groupe 7">
            <a:extLst>
              <a:ext uri="{FF2B5EF4-FFF2-40B4-BE49-F238E27FC236}">
                <a16:creationId xmlns:a16="http://schemas.microsoft.com/office/drawing/2014/main" id="{3AAD9543-0FC9-4522-AE4D-EBA14A46050A}"/>
              </a:ext>
            </a:extLst>
          </p:cNvPr>
          <p:cNvGrpSpPr/>
          <p:nvPr/>
        </p:nvGrpSpPr>
        <p:grpSpPr>
          <a:xfrm>
            <a:off x="5882325" y="5040100"/>
            <a:ext cx="6140577" cy="1555558"/>
            <a:chOff x="6187473" y="4534090"/>
            <a:chExt cx="6140577" cy="1555558"/>
          </a:xfrm>
        </p:grpSpPr>
        <p:sp>
          <p:nvSpPr>
            <p:cNvPr id="48" name="Flèche droite 1">
              <a:extLst>
                <a:ext uri="{FF2B5EF4-FFF2-40B4-BE49-F238E27FC236}">
                  <a16:creationId xmlns:a16="http://schemas.microsoft.com/office/drawing/2014/main" id="{427AB2D3-E1BC-4C6F-A374-04524380681F}"/>
                </a:ext>
              </a:extLst>
            </p:cNvPr>
            <p:cNvSpPr/>
            <p:nvPr/>
          </p:nvSpPr>
          <p:spPr>
            <a:xfrm>
              <a:off x="6787116" y="5624084"/>
              <a:ext cx="506643" cy="27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230805BE-3D06-4221-9996-4FC662E1D501}"/>
                </a:ext>
              </a:extLst>
            </p:cNvPr>
            <p:cNvSpPr txBox="1"/>
            <p:nvPr/>
          </p:nvSpPr>
          <p:spPr>
            <a:xfrm>
              <a:off x="7323241" y="5443317"/>
              <a:ext cx="5004809" cy="646331"/>
            </a:xfrm>
            <a:prstGeom prst="rect">
              <a:avLst/>
            </a:prstGeom>
            <a:noFill/>
          </p:spPr>
          <p:txBody>
            <a:bodyPr wrap="square" rtlCol="0">
              <a:spAutoFit/>
            </a:bodyPr>
            <a:lstStyle/>
            <a:p>
              <a:r>
                <a:rPr lang="fr-FR" dirty="0"/>
                <a:t>Vers un outil analytique pour sonder les conformères des molécules sans chromophore</a:t>
              </a:r>
            </a:p>
          </p:txBody>
        </p:sp>
        <p:pic>
          <p:nvPicPr>
            <p:cNvPr id="50" name="Image 49">
              <a:extLst>
                <a:ext uri="{FF2B5EF4-FFF2-40B4-BE49-F238E27FC236}">
                  <a16:creationId xmlns:a16="http://schemas.microsoft.com/office/drawing/2014/main" id="{1D176B52-4B80-40B7-877B-B8163FBC2AB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49740"/>
            <a:stretch/>
          </p:blipFill>
          <p:spPr>
            <a:xfrm>
              <a:off x="6187473" y="5482325"/>
              <a:ext cx="570161" cy="556896"/>
            </a:xfrm>
            <a:prstGeom prst="rect">
              <a:avLst/>
            </a:prstGeom>
          </p:spPr>
        </p:pic>
        <p:sp>
          <p:nvSpPr>
            <p:cNvPr id="52" name="ZoneTexte 51">
              <a:extLst>
                <a:ext uri="{FF2B5EF4-FFF2-40B4-BE49-F238E27FC236}">
                  <a16:creationId xmlns:a16="http://schemas.microsoft.com/office/drawing/2014/main" id="{E3A217D4-A484-4250-B650-3316D0E99E1F}"/>
                </a:ext>
              </a:extLst>
            </p:cNvPr>
            <p:cNvSpPr txBox="1"/>
            <p:nvPr/>
          </p:nvSpPr>
          <p:spPr>
            <a:xfrm>
              <a:off x="7311352" y="4534090"/>
              <a:ext cx="4921371" cy="923330"/>
            </a:xfrm>
            <a:prstGeom prst="rect">
              <a:avLst/>
            </a:prstGeom>
            <a:noFill/>
          </p:spPr>
          <p:txBody>
            <a:bodyPr wrap="square" rtlCol="0">
              <a:spAutoFit/>
            </a:bodyPr>
            <a:lstStyle/>
            <a:p>
              <a:r>
                <a:rPr lang="fr-FR" dirty="0"/>
                <a:t>Le Mox induit une déformation via la liaison hydrogène et fait sortir le groupe OH du plan moyen de la molécule</a:t>
              </a:r>
            </a:p>
          </p:txBody>
        </p:sp>
        <p:sp>
          <p:nvSpPr>
            <p:cNvPr id="53" name="Flèche droite 1">
              <a:extLst>
                <a:ext uri="{FF2B5EF4-FFF2-40B4-BE49-F238E27FC236}">
                  <a16:creationId xmlns:a16="http://schemas.microsoft.com/office/drawing/2014/main" id="{7B2DC871-C5FF-49BA-A6BC-DAF50DDE1EA0}"/>
                </a:ext>
              </a:extLst>
            </p:cNvPr>
            <p:cNvSpPr/>
            <p:nvPr/>
          </p:nvSpPr>
          <p:spPr>
            <a:xfrm>
              <a:off x="6784831" y="4859066"/>
              <a:ext cx="506643" cy="27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2" name="ZoneTexte 41">
            <a:extLst>
              <a:ext uri="{FF2B5EF4-FFF2-40B4-BE49-F238E27FC236}">
                <a16:creationId xmlns:a16="http://schemas.microsoft.com/office/drawing/2014/main" id="{EB531B2B-D855-4AD1-BE0C-395FAF6793C9}"/>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51" name="ZoneTexte 50">
            <a:extLst>
              <a:ext uri="{FF2B5EF4-FFF2-40B4-BE49-F238E27FC236}">
                <a16:creationId xmlns:a16="http://schemas.microsoft.com/office/drawing/2014/main" id="{A305755B-6657-4D40-B7DB-175202EF5775}"/>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36" name="Image 35">
            <a:extLst>
              <a:ext uri="{FF2B5EF4-FFF2-40B4-BE49-F238E27FC236}">
                <a16:creationId xmlns:a16="http://schemas.microsoft.com/office/drawing/2014/main" id="{8B8A763F-E8F5-4C77-B15A-E754E9BDFFCF}"/>
              </a:ext>
            </a:extLst>
          </p:cNvPr>
          <p:cNvPicPr>
            <a:picLocks noChangeAspect="1"/>
          </p:cNvPicPr>
          <p:nvPr/>
        </p:nvPicPr>
        <p:blipFill rotWithShape="1">
          <a:blip r:embed="rId9">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27705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1087723" y="6422862"/>
            <a:ext cx="1052508" cy="365125"/>
          </a:xfrm>
        </p:spPr>
        <p:txBody>
          <a:bodyPr/>
          <a:lstStyle/>
          <a:p>
            <a:fld id="{73407961-E133-4BAC-9B62-1442E2D86DA5}" type="slidenum">
              <a:rPr lang="fr-FR" smtClean="0"/>
              <a:t>13</a:t>
            </a:fld>
            <a:endParaRPr lang="fr-FR" dirty="0"/>
          </a:p>
        </p:txBody>
      </p:sp>
      <p:sp>
        <p:nvSpPr>
          <p:cNvPr id="5" name="Titre 1">
            <a:extLst>
              <a:ext uri="{FF2B5EF4-FFF2-40B4-BE49-F238E27FC236}">
                <a16:creationId xmlns:a16="http://schemas.microsoft.com/office/drawing/2014/main" id="{7B50FB66-BA23-492C-9C4C-2221AD823447}"/>
              </a:ext>
            </a:extLst>
          </p:cNvPr>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Résumé et perspective</a:t>
            </a:r>
          </a:p>
        </p:txBody>
      </p:sp>
      <p:pic>
        <p:nvPicPr>
          <p:cNvPr id="15" name="Image 14">
            <a:extLst>
              <a:ext uri="{FF2B5EF4-FFF2-40B4-BE49-F238E27FC236}">
                <a16:creationId xmlns:a16="http://schemas.microsoft.com/office/drawing/2014/main" id="{D608E318-3B88-4BCB-950D-FF3548820DF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64" t="48630" r="9547" b="9871"/>
          <a:stretch/>
        </p:blipFill>
        <p:spPr>
          <a:xfrm>
            <a:off x="203342" y="2518550"/>
            <a:ext cx="473141" cy="494605"/>
          </a:xfrm>
          <a:prstGeom prst="rect">
            <a:avLst/>
          </a:prstGeom>
        </p:spPr>
      </p:pic>
      <p:pic>
        <p:nvPicPr>
          <p:cNvPr id="20" name="Image 19">
            <a:extLst>
              <a:ext uri="{FF2B5EF4-FFF2-40B4-BE49-F238E27FC236}">
                <a16:creationId xmlns:a16="http://schemas.microsoft.com/office/drawing/2014/main" id="{B4FBC8FA-81D4-434B-9E61-2C0EDF646B6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58" t="46784" r="50000" b="7197"/>
          <a:stretch/>
        </p:blipFill>
        <p:spPr>
          <a:xfrm>
            <a:off x="174168" y="3151276"/>
            <a:ext cx="531488" cy="577702"/>
          </a:xfrm>
          <a:prstGeom prst="rect">
            <a:avLst/>
          </a:prstGeom>
        </p:spPr>
      </p:pic>
      <p:pic>
        <p:nvPicPr>
          <p:cNvPr id="21" name="Image 20">
            <a:extLst>
              <a:ext uri="{FF2B5EF4-FFF2-40B4-BE49-F238E27FC236}">
                <a16:creationId xmlns:a16="http://schemas.microsoft.com/office/drawing/2014/main" id="{5DA46A10-929B-49EE-B38A-1053F09D27D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58" t="46784" r="50000" b="7197"/>
          <a:stretch/>
        </p:blipFill>
        <p:spPr>
          <a:xfrm>
            <a:off x="174168" y="1822627"/>
            <a:ext cx="531488" cy="577702"/>
          </a:xfrm>
          <a:prstGeom prst="rect">
            <a:avLst/>
          </a:prstGeom>
        </p:spPr>
      </p:pic>
      <p:grpSp>
        <p:nvGrpSpPr>
          <p:cNvPr id="31" name="Groupe 30">
            <a:extLst>
              <a:ext uri="{FF2B5EF4-FFF2-40B4-BE49-F238E27FC236}">
                <a16:creationId xmlns:a16="http://schemas.microsoft.com/office/drawing/2014/main" id="{91D0A4B4-E5FA-40E1-BCE2-A046204ACAC6}"/>
              </a:ext>
            </a:extLst>
          </p:cNvPr>
          <p:cNvGrpSpPr/>
          <p:nvPr/>
        </p:nvGrpSpPr>
        <p:grpSpPr>
          <a:xfrm>
            <a:off x="7445823" y="2157234"/>
            <a:ext cx="4068486" cy="1431752"/>
            <a:chOff x="3556231" y="3793618"/>
            <a:chExt cx="4068486" cy="1431752"/>
          </a:xfrm>
        </p:grpSpPr>
        <p:grpSp>
          <p:nvGrpSpPr>
            <p:cNvPr id="17" name="Groupe 16">
              <a:extLst>
                <a:ext uri="{FF2B5EF4-FFF2-40B4-BE49-F238E27FC236}">
                  <a16:creationId xmlns:a16="http://schemas.microsoft.com/office/drawing/2014/main" id="{CFCD8EC9-FF08-4CFE-BD77-FD7710706847}"/>
                </a:ext>
              </a:extLst>
            </p:cNvPr>
            <p:cNvGrpSpPr/>
            <p:nvPr/>
          </p:nvGrpSpPr>
          <p:grpSpPr>
            <a:xfrm>
              <a:off x="5789537" y="3912855"/>
              <a:ext cx="1835180" cy="1307633"/>
              <a:chOff x="6313412" y="3912855"/>
              <a:chExt cx="1835180" cy="1307633"/>
            </a:xfrm>
          </p:grpSpPr>
          <p:pic>
            <p:nvPicPr>
              <p:cNvPr id="7" name="Image 6">
                <a:extLst>
                  <a:ext uri="{FF2B5EF4-FFF2-40B4-BE49-F238E27FC236}">
                    <a16:creationId xmlns:a16="http://schemas.microsoft.com/office/drawing/2014/main" id="{786C331B-A4F2-4958-984B-0614FE86F8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555" t="26790" r="17126" b="29876"/>
              <a:stretch/>
            </p:blipFill>
            <p:spPr>
              <a:xfrm>
                <a:off x="6313412" y="3912855"/>
                <a:ext cx="1835180" cy="1024762"/>
              </a:xfrm>
              <a:prstGeom prst="rect">
                <a:avLst/>
              </a:prstGeom>
            </p:spPr>
          </p:pic>
          <p:sp>
            <p:nvSpPr>
              <p:cNvPr id="9" name="ZoneTexte 8">
                <a:extLst>
                  <a:ext uri="{FF2B5EF4-FFF2-40B4-BE49-F238E27FC236}">
                    <a16:creationId xmlns:a16="http://schemas.microsoft.com/office/drawing/2014/main" id="{A852350F-9FBF-47DC-A40E-CA60E9846993}"/>
                  </a:ext>
                </a:extLst>
              </p:cNvPr>
              <p:cNvSpPr txBox="1"/>
              <p:nvPr/>
            </p:nvSpPr>
            <p:spPr>
              <a:xfrm>
                <a:off x="6628451" y="4851156"/>
                <a:ext cx="1058847"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2</a:t>
                </a:r>
                <a:r>
                  <a:rPr lang="fr-FR" baseline="-25000" dirty="0"/>
                  <a:t>ax</a:t>
                </a:r>
              </a:p>
            </p:txBody>
          </p:sp>
        </p:grpSp>
        <p:grpSp>
          <p:nvGrpSpPr>
            <p:cNvPr id="16" name="Groupe 15">
              <a:extLst>
                <a:ext uri="{FF2B5EF4-FFF2-40B4-BE49-F238E27FC236}">
                  <a16:creationId xmlns:a16="http://schemas.microsoft.com/office/drawing/2014/main" id="{7F801C27-2444-48BB-B246-329BC01F1BDC}"/>
                </a:ext>
              </a:extLst>
            </p:cNvPr>
            <p:cNvGrpSpPr/>
            <p:nvPr/>
          </p:nvGrpSpPr>
          <p:grpSpPr>
            <a:xfrm>
              <a:off x="3556231" y="3793618"/>
              <a:ext cx="1914000" cy="1431752"/>
              <a:chOff x="3556231" y="3793618"/>
              <a:chExt cx="1914000" cy="1431752"/>
            </a:xfrm>
          </p:grpSpPr>
          <p:pic>
            <p:nvPicPr>
              <p:cNvPr id="6" name="Image 5">
                <a:extLst>
                  <a:ext uri="{FF2B5EF4-FFF2-40B4-BE49-F238E27FC236}">
                    <a16:creationId xmlns:a16="http://schemas.microsoft.com/office/drawing/2014/main" id="{5065E1CB-3888-49E1-96FC-5C9B668ECB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126" t="26543" r="17432" b="27160"/>
              <a:stretch/>
            </p:blipFill>
            <p:spPr>
              <a:xfrm>
                <a:off x="3556231" y="3793618"/>
                <a:ext cx="1914000" cy="1122409"/>
              </a:xfrm>
              <a:prstGeom prst="rect">
                <a:avLst/>
              </a:prstGeom>
            </p:spPr>
          </p:pic>
          <p:sp>
            <p:nvSpPr>
              <p:cNvPr id="8" name="ZoneTexte 7">
                <a:extLst>
                  <a:ext uri="{FF2B5EF4-FFF2-40B4-BE49-F238E27FC236}">
                    <a16:creationId xmlns:a16="http://schemas.microsoft.com/office/drawing/2014/main" id="{E9F1D476-6648-431B-BE9E-E9AF2EB6F31C}"/>
                  </a:ext>
                </a:extLst>
              </p:cNvPr>
              <p:cNvSpPr txBox="1"/>
              <p:nvPr/>
            </p:nvSpPr>
            <p:spPr>
              <a:xfrm>
                <a:off x="3901967" y="4856038"/>
                <a:ext cx="1058847"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1</a:t>
                </a:r>
                <a:r>
                  <a:rPr lang="fr-FR" baseline="-25000" dirty="0"/>
                  <a:t>eq</a:t>
                </a:r>
              </a:p>
            </p:txBody>
          </p:sp>
        </p:grpSp>
      </p:grpSp>
      <p:sp>
        <p:nvSpPr>
          <p:cNvPr id="36" name="ZoneTexte 35">
            <a:extLst>
              <a:ext uri="{FF2B5EF4-FFF2-40B4-BE49-F238E27FC236}">
                <a16:creationId xmlns:a16="http://schemas.microsoft.com/office/drawing/2014/main" id="{B2CBA7EB-AF94-4B0C-A18A-127293341D66}"/>
              </a:ext>
            </a:extLst>
          </p:cNvPr>
          <p:cNvSpPr txBox="1"/>
          <p:nvPr/>
        </p:nvSpPr>
        <p:spPr>
          <a:xfrm>
            <a:off x="727307" y="1829833"/>
            <a:ext cx="7064252" cy="4501232"/>
          </a:xfrm>
          <a:prstGeom prst="rect">
            <a:avLst/>
          </a:prstGeom>
          <a:noFill/>
        </p:spPr>
        <p:txBody>
          <a:bodyPr wrap="square" rtlCol="0">
            <a:spAutoFit/>
          </a:bodyPr>
          <a:lstStyle/>
          <a:p>
            <a:pPr marL="0" indent="0">
              <a:buClrTx/>
              <a:buNone/>
            </a:pPr>
            <a:r>
              <a:rPr lang="fr-FR" b="1" dirty="0">
                <a:solidFill>
                  <a:schemeClr val="tx1"/>
                </a:solidFill>
              </a:rPr>
              <a:t>PECD résolu en conformère </a:t>
            </a:r>
            <a:r>
              <a:rPr lang="fr-FR" dirty="0">
                <a:solidFill>
                  <a:schemeClr val="tx1"/>
                </a:solidFill>
              </a:rPr>
              <a:t>via une excitation résonante S</a:t>
            </a:r>
            <a:r>
              <a:rPr lang="fr-FR" baseline="-25000" dirty="0">
                <a:solidFill>
                  <a:schemeClr val="tx1"/>
                </a:solidFill>
              </a:rPr>
              <a:t>0</a:t>
            </a:r>
            <a:r>
              <a:rPr lang="fr-FR" dirty="0">
                <a:solidFill>
                  <a:schemeClr val="tx1"/>
                </a:solidFill>
              </a:rPr>
              <a:t>-S</a:t>
            </a:r>
            <a:r>
              <a:rPr lang="fr-FR" baseline="-25000" dirty="0">
                <a:solidFill>
                  <a:schemeClr val="tx1"/>
                </a:solidFill>
                <a:latin typeface="Arial" panose="020B0604020202020204" pitchFamily="34" charset="0"/>
                <a:cs typeface="Arial" panose="020B0604020202020204" pitchFamily="34" charset="0"/>
              </a:rPr>
              <a:t>1 </a:t>
            </a:r>
            <a:r>
              <a:rPr lang="fr-FR" dirty="0">
                <a:solidFill>
                  <a:schemeClr val="tx1"/>
                </a:solidFill>
              </a:rPr>
              <a:t>= REMPI-PECD à </a:t>
            </a:r>
            <a:r>
              <a:rPr lang="fr-FR" dirty="0">
                <a:solidFill>
                  <a:schemeClr val="tx1"/>
                </a:solidFill>
                <a:latin typeface="Arial" panose="020B0604020202020204" pitchFamily="34" charset="0"/>
                <a:cs typeface="Arial" panose="020B0604020202020204" pitchFamily="34" charset="0"/>
              </a:rPr>
              <a:t>1</a:t>
            </a:r>
            <a:r>
              <a:rPr lang="fr-FR" dirty="0">
                <a:solidFill>
                  <a:schemeClr val="tx1"/>
                </a:solidFill>
              </a:rPr>
              <a:t> couleur</a:t>
            </a:r>
          </a:p>
          <a:p>
            <a:pPr marL="0" indent="0">
              <a:buClrTx/>
              <a:buNone/>
            </a:pPr>
            <a:endParaRPr lang="fr-FR" baseline="-25000" dirty="0">
              <a:solidFill>
                <a:schemeClr val="tx1"/>
              </a:solidFill>
            </a:endParaRPr>
          </a:p>
          <a:p>
            <a:pPr marL="0" indent="0">
              <a:buClrTx/>
              <a:buNone/>
            </a:pPr>
            <a:r>
              <a:rPr lang="fr-FR" dirty="0">
                <a:solidFill>
                  <a:schemeClr val="tx1"/>
                </a:solidFill>
              </a:rPr>
              <a:t>PES peu sensible à la conformation</a:t>
            </a:r>
          </a:p>
          <a:p>
            <a:pPr marL="0" indent="0">
              <a:buClrTx/>
              <a:buNone/>
            </a:pPr>
            <a:endParaRPr lang="fr-FR" dirty="0">
              <a:solidFill>
                <a:schemeClr val="tx1"/>
              </a:solidFill>
            </a:endParaRPr>
          </a:p>
          <a:p>
            <a:pPr marL="0" indent="0">
              <a:buClrTx/>
              <a:buNone/>
            </a:pPr>
            <a:r>
              <a:rPr lang="fr-FR" dirty="0">
                <a:solidFill>
                  <a:schemeClr val="tx1"/>
                </a:solidFill>
              </a:rPr>
              <a:t>PECD très </a:t>
            </a:r>
            <a:r>
              <a:rPr lang="fr-FR" b="1" dirty="0">
                <a:solidFill>
                  <a:schemeClr val="tx1"/>
                </a:solidFill>
              </a:rPr>
              <a:t>sensible à la conformation </a:t>
            </a:r>
            <a:r>
              <a:rPr lang="fr-FR" dirty="0">
                <a:solidFill>
                  <a:schemeClr val="tx1"/>
                </a:solidFill>
              </a:rPr>
              <a:t>(torsion du cycle) : de l’ordre de 5% dans le cas du </a:t>
            </a:r>
            <a:r>
              <a:rPr lang="fr-FR" dirty="0">
                <a:solidFill>
                  <a:schemeClr val="tx1"/>
                </a:solidFill>
                <a:latin typeface="Arial" panose="020B0604020202020204" pitchFamily="34" charset="0"/>
                <a:cs typeface="Arial" panose="020B0604020202020204" pitchFamily="34" charset="0"/>
              </a:rPr>
              <a:t>1</a:t>
            </a:r>
            <a:r>
              <a:rPr lang="fr-FR" dirty="0">
                <a:solidFill>
                  <a:schemeClr val="tx1"/>
                </a:solidFill>
              </a:rPr>
              <a:t>-indanol</a:t>
            </a:r>
          </a:p>
          <a:p>
            <a:pPr marL="0" indent="0">
              <a:buClrTx/>
              <a:buNone/>
            </a:pPr>
            <a:endParaRPr lang="fr-FR" dirty="0"/>
          </a:p>
          <a:p>
            <a:r>
              <a:rPr lang="fr-FR" dirty="0"/>
              <a:t>REMPI-PECD-</a:t>
            </a:r>
            <a:r>
              <a:rPr lang="fr-FR" b="1" dirty="0"/>
              <a:t>2C </a:t>
            </a:r>
            <a:r>
              <a:rPr lang="fr-FR" dirty="0"/>
              <a:t>: haute sensibilité du PECD à l’énergie de photon et donc à l’énergie cinétique de l’électron</a:t>
            </a:r>
          </a:p>
          <a:p>
            <a:endParaRPr lang="fr-FR" dirty="0"/>
          </a:p>
          <a:p>
            <a:r>
              <a:rPr lang="fr-FR" b="1" dirty="0">
                <a:solidFill>
                  <a:schemeClr val="tx1"/>
                </a:solidFill>
              </a:rPr>
              <a:t>Transfert de chiralité </a:t>
            </a:r>
            <a:r>
              <a:rPr lang="fr-FR" dirty="0">
                <a:solidFill>
                  <a:schemeClr val="tx1"/>
                </a:solidFill>
              </a:rPr>
              <a:t>entre une molécule chirale et un chromophore achiral =&gt; outil analytique pour sonder les conformères des molécules sans chromophore</a:t>
            </a:r>
          </a:p>
          <a:p>
            <a:endParaRPr lang="fr-FR" sz="1200" dirty="0"/>
          </a:p>
          <a:p>
            <a:endParaRPr lang="fr-FR" sz="1050" dirty="0"/>
          </a:p>
          <a:p>
            <a:r>
              <a:rPr lang="fr-FR" dirty="0">
                <a:solidFill>
                  <a:schemeClr val="tx1"/>
                </a:solidFill>
              </a:rPr>
              <a:t>Observation du torsion du </a:t>
            </a:r>
            <a:r>
              <a:rPr lang="fr-FR" dirty="0" err="1">
                <a:solidFill>
                  <a:schemeClr val="tx1"/>
                </a:solidFill>
              </a:rPr>
              <a:t>Binaphtol</a:t>
            </a:r>
            <a:r>
              <a:rPr lang="fr-FR" dirty="0">
                <a:solidFill>
                  <a:schemeClr val="tx1"/>
                </a:solidFill>
              </a:rPr>
              <a:t> via le REMPI-PECD</a:t>
            </a:r>
          </a:p>
        </p:txBody>
      </p:sp>
      <p:sp>
        <p:nvSpPr>
          <p:cNvPr id="2" name="ZoneTexte 1">
            <a:extLst>
              <a:ext uri="{FF2B5EF4-FFF2-40B4-BE49-F238E27FC236}">
                <a16:creationId xmlns:a16="http://schemas.microsoft.com/office/drawing/2014/main" id="{B8CEA401-6E23-4642-92C9-A2A59BF19E09}"/>
              </a:ext>
            </a:extLst>
          </p:cNvPr>
          <p:cNvSpPr txBox="1"/>
          <p:nvPr/>
        </p:nvSpPr>
        <p:spPr>
          <a:xfrm>
            <a:off x="7505011" y="3600875"/>
            <a:ext cx="4156138" cy="307777"/>
          </a:xfrm>
          <a:prstGeom prst="rect">
            <a:avLst/>
          </a:prstGeom>
          <a:noFill/>
        </p:spPr>
        <p:txBody>
          <a:bodyPr wrap="none" rtlCol="0">
            <a:spAutoFit/>
          </a:bodyPr>
          <a:lstStyle/>
          <a:p>
            <a:r>
              <a:rPr lang="fr-FR" sz="1400" i="1" dirty="0" err="1"/>
              <a:t>Angew</a:t>
            </a:r>
            <a:r>
              <a:rPr lang="fr-FR" sz="1400" i="1" dirty="0"/>
              <a:t>. </a:t>
            </a:r>
            <a:r>
              <a:rPr lang="fr-FR" sz="1400" i="1" dirty="0" err="1"/>
              <a:t>Chem</a:t>
            </a:r>
            <a:r>
              <a:rPr lang="fr-FR" sz="1400" i="1" dirty="0"/>
              <a:t>. Int. Ed. 2024, e202401423, E. Rouquet et al.</a:t>
            </a:r>
          </a:p>
        </p:txBody>
      </p:sp>
      <p:pic>
        <p:nvPicPr>
          <p:cNvPr id="26" name="Image 25">
            <a:extLst>
              <a:ext uri="{FF2B5EF4-FFF2-40B4-BE49-F238E27FC236}">
                <a16:creationId xmlns:a16="http://schemas.microsoft.com/office/drawing/2014/main" id="{03D9EF0B-1F6E-41D1-B1CF-8A3AD2267EE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58" t="46784" r="50000" b="7197"/>
          <a:stretch/>
        </p:blipFill>
        <p:spPr>
          <a:xfrm>
            <a:off x="195819" y="4934149"/>
            <a:ext cx="531488" cy="577702"/>
          </a:xfrm>
          <a:prstGeom prst="rect">
            <a:avLst/>
          </a:prstGeom>
        </p:spPr>
      </p:pic>
      <p:sp>
        <p:nvSpPr>
          <p:cNvPr id="27" name="ZoneTexte 26">
            <a:extLst>
              <a:ext uri="{FF2B5EF4-FFF2-40B4-BE49-F238E27FC236}">
                <a16:creationId xmlns:a16="http://schemas.microsoft.com/office/drawing/2014/main" id="{B2D5F38A-306F-4172-823A-12C063D2BDF0}"/>
              </a:ext>
            </a:extLst>
          </p:cNvPr>
          <p:cNvSpPr txBox="1"/>
          <p:nvPr/>
        </p:nvSpPr>
        <p:spPr>
          <a:xfrm>
            <a:off x="8031816" y="5328168"/>
            <a:ext cx="3486724" cy="307777"/>
          </a:xfrm>
          <a:prstGeom prst="rect">
            <a:avLst/>
          </a:prstGeom>
          <a:noFill/>
        </p:spPr>
        <p:txBody>
          <a:bodyPr wrap="none" rtlCol="0">
            <a:spAutoFit/>
          </a:bodyPr>
          <a:lstStyle/>
          <a:p>
            <a:r>
              <a:rPr lang="fr-FR" sz="1400" i="1" dirty="0"/>
              <a:t>Nature </a:t>
            </a:r>
            <a:r>
              <a:rPr lang="fr-FR" sz="1400" i="1" dirty="0" err="1"/>
              <a:t>Comm</a:t>
            </a:r>
            <a:r>
              <a:rPr lang="fr-FR" sz="1400" i="1" dirty="0"/>
              <a:t>. 2023, </a:t>
            </a:r>
            <a:r>
              <a:rPr lang="fr-FR" sz="1400" b="1" i="1" dirty="0"/>
              <a:t>14</a:t>
            </a:r>
            <a:r>
              <a:rPr lang="fr-FR" sz="1400" i="1" dirty="0"/>
              <a:t>, 6290, E. Rouquet et al.</a:t>
            </a:r>
          </a:p>
        </p:txBody>
      </p:sp>
      <p:sp>
        <p:nvSpPr>
          <p:cNvPr id="28" name="ZoneTexte 27">
            <a:extLst>
              <a:ext uri="{FF2B5EF4-FFF2-40B4-BE49-F238E27FC236}">
                <a16:creationId xmlns:a16="http://schemas.microsoft.com/office/drawing/2014/main" id="{B76912A3-070F-473B-88F8-393949B5D01E}"/>
              </a:ext>
            </a:extLst>
          </p:cNvPr>
          <p:cNvSpPr txBox="1"/>
          <p:nvPr/>
        </p:nvSpPr>
        <p:spPr>
          <a:xfrm>
            <a:off x="8417031" y="5583573"/>
            <a:ext cx="2761590" cy="307777"/>
          </a:xfrm>
          <a:prstGeom prst="rect">
            <a:avLst/>
          </a:prstGeom>
          <a:noFill/>
        </p:spPr>
        <p:txBody>
          <a:bodyPr wrap="none" rtlCol="0">
            <a:spAutoFit/>
          </a:bodyPr>
          <a:lstStyle/>
          <a:p>
            <a:r>
              <a:rPr lang="fr-FR" sz="1400" i="1" dirty="0"/>
              <a:t>En préparation 2025, E. Rouquet et al.</a:t>
            </a:r>
          </a:p>
        </p:txBody>
      </p:sp>
      <p:pic>
        <p:nvPicPr>
          <p:cNvPr id="29" name="Image 28">
            <a:extLst>
              <a:ext uri="{FF2B5EF4-FFF2-40B4-BE49-F238E27FC236}">
                <a16:creationId xmlns:a16="http://schemas.microsoft.com/office/drawing/2014/main" id="{F3399BAA-9086-4CB6-82FA-0679B395E47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540" y="4363653"/>
            <a:ext cx="2293177" cy="1081122"/>
          </a:xfrm>
          <a:prstGeom prst="rect">
            <a:avLst/>
          </a:prstGeom>
        </p:spPr>
      </p:pic>
      <p:pic>
        <p:nvPicPr>
          <p:cNvPr id="32" name="Image 31">
            <a:extLst>
              <a:ext uri="{FF2B5EF4-FFF2-40B4-BE49-F238E27FC236}">
                <a16:creationId xmlns:a16="http://schemas.microsoft.com/office/drawing/2014/main" id="{7CAC0203-6800-4ED3-BDC0-EC096DBD1970}"/>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58" t="46784" r="50000" b="7197"/>
          <a:stretch/>
        </p:blipFill>
        <p:spPr>
          <a:xfrm>
            <a:off x="195819" y="3952279"/>
            <a:ext cx="531488" cy="577702"/>
          </a:xfrm>
          <a:prstGeom prst="rect">
            <a:avLst/>
          </a:prstGeom>
        </p:spPr>
      </p:pic>
      <p:sp>
        <p:nvSpPr>
          <p:cNvPr id="22" name="ZoneTexte 21">
            <a:extLst>
              <a:ext uri="{FF2B5EF4-FFF2-40B4-BE49-F238E27FC236}">
                <a16:creationId xmlns:a16="http://schemas.microsoft.com/office/drawing/2014/main" id="{B797067C-0E28-4474-A146-4F1990492AD1}"/>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3" name="ZoneTexte 22">
            <a:extLst>
              <a:ext uri="{FF2B5EF4-FFF2-40B4-BE49-F238E27FC236}">
                <a16:creationId xmlns:a16="http://schemas.microsoft.com/office/drawing/2014/main" id="{C7845D7F-0373-4CE8-B67D-25BFF8E24DA1}"/>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10" name="Image 9">
            <a:extLst>
              <a:ext uri="{FF2B5EF4-FFF2-40B4-BE49-F238E27FC236}">
                <a16:creationId xmlns:a16="http://schemas.microsoft.com/office/drawing/2014/main" id="{92883219-806B-4323-8503-A3CBFAF3F9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4304" y="5412822"/>
            <a:ext cx="1358437" cy="1356315"/>
          </a:xfrm>
          <a:prstGeom prst="rect">
            <a:avLst/>
          </a:prstGeom>
        </p:spPr>
      </p:pic>
      <p:sp>
        <p:nvSpPr>
          <p:cNvPr id="11" name="Flèche : courbe vers la gauche 10">
            <a:extLst>
              <a:ext uri="{FF2B5EF4-FFF2-40B4-BE49-F238E27FC236}">
                <a16:creationId xmlns:a16="http://schemas.microsoft.com/office/drawing/2014/main" id="{532C5FB9-BF63-4774-BCEE-175AAA0957AE}"/>
              </a:ext>
            </a:extLst>
          </p:cNvPr>
          <p:cNvSpPr/>
          <p:nvPr/>
        </p:nvSpPr>
        <p:spPr>
          <a:xfrm rot="18307571">
            <a:off x="6937094" y="5881551"/>
            <a:ext cx="240257" cy="3704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3" name="Image 12">
            <a:extLst>
              <a:ext uri="{FF2B5EF4-FFF2-40B4-BE49-F238E27FC236}">
                <a16:creationId xmlns:a16="http://schemas.microsoft.com/office/drawing/2014/main" id="{BE00DC3F-DA47-45EA-A4EA-06C5E3BBA6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96" y="5737461"/>
            <a:ext cx="742832" cy="829496"/>
          </a:xfrm>
          <a:prstGeom prst="rect">
            <a:avLst/>
          </a:prstGeom>
        </p:spPr>
      </p:pic>
      <p:pic>
        <p:nvPicPr>
          <p:cNvPr id="30" name="Image 29">
            <a:extLst>
              <a:ext uri="{FF2B5EF4-FFF2-40B4-BE49-F238E27FC236}">
                <a16:creationId xmlns:a16="http://schemas.microsoft.com/office/drawing/2014/main" id="{845F297A-2A94-45C3-8D8A-75270432BD20}"/>
              </a:ext>
            </a:extLst>
          </p:cNvPr>
          <p:cNvPicPr>
            <a:picLocks noChangeAspect="1"/>
          </p:cNvPicPr>
          <p:nvPr/>
        </p:nvPicPr>
        <p:blipFill rotWithShape="1">
          <a:blip r:embed="rId10">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160472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B6EFD860-46ED-489E-A29E-87D1E802431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5357" y="1512419"/>
            <a:ext cx="3826531" cy="2300201"/>
          </a:xfrm>
          <a:prstGeom prst="rect">
            <a:avLst/>
          </a:prstGeom>
        </p:spPr>
      </p:pic>
      <p:sp>
        <p:nvSpPr>
          <p:cNvPr id="3" name="Espace réservé du contenu 2">
            <a:extLst>
              <a:ext uri="{FF2B5EF4-FFF2-40B4-BE49-F238E27FC236}">
                <a16:creationId xmlns:a16="http://schemas.microsoft.com/office/drawing/2014/main" id="{C62663A7-F062-436F-8E2B-D0000809B333}"/>
              </a:ext>
            </a:extLst>
          </p:cNvPr>
          <p:cNvSpPr>
            <a:spLocks noGrp="1"/>
          </p:cNvSpPr>
          <p:nvPr>
            <p:ph idx="1"/>
          </p:nvPr>
        </p:nvSpPr>
        <p:spPr>
          <a:xfrm>
            <a:off x="2721010" y="5913393"/>
            <a:ext cx="7278346" cy="541655"/>
          </a:xfrm>
        </p:spPr>
        <p:txBody>
          <a:bodyPr>
            <a:noAutofit/>
          </a:bodyPr>
          <a:lstStyle/>
          <a:p>
            <a:pPr marL="0" indent="0" algn="ctr">
              <a:buNone/>
            </a:pPr>
            <a:r>
              <a:rPr lang="fr-FR" sz="4000" dirty="0">
                <a:solidFill>
                  <a:schemeClr val="tx1"/>
                </a:solidFill>
              </a:rPr>
              <a:t>Merci pour votre attention !</a:t>
            </a:r>
          </a:p>
        </p:txBody>
      </p:sp>
      <p:sp>
        <p:nvSpPr>
          <p:cNvPr id="4" name="Espace réservé du numéro de diapositive 3">
            <a:extLst>
              <a:ext uri="{FF2B5EF4-FFF2-40B4-BE49-F238E27FC236}">
                <a16:creationId xmlns:a16="http://schemas.microsoft.com/office/drawing/2014/main" id="{45C69F35-B0C9-493F-8096-0DDE6C2D846D}"/>
              </a:ext>
            </a:extLst>
          </p:cNvPr>
          <p:cNvSpPr>
            <a:spLocks noGrp="1"/>
          </p:cNvSpPr>
          <p:nvPr>
            <p:ph type="sldNum" sz="quarter" idx="12"/>
          </p:nvPr>
        </p:nvSpPr>
        <p:spPr>
          <a:xfrm>
            <a:off x="11048631" y="6380207"/>
            <a:ext cx="1052508" cy="365125"/>
          </a:xfrm>
        </p:spPr>
        <p:txBody>
          <a:bodyPr/>
          <a:lstStyle/>
          <a:p>
            <a:fld id="{73407961-E133-4BAC-9B62-1442E2D86DA5}" type="slidenum">
              <a:rPr lang="fr-FR" smtClean="0"/>
              <a:t>14</a:t>
            </a:fld>
            <a:endParaRPr lang="fr-FR" dirty="0"/>
          </a:p>
        </p:txBody>
      </p:sp>
      <p:sp>
        <p:nvSpPr>
          <p:cNvPr id="5" name="ZoneTexte 4"/>
          <p:cNvSpPr txBox="1"/>
          <p:nvPr/>
        </p:nvSpPr>
        <p:spPr>
          <a:xfrm>
            <a:off x="3232656" y="3348259"/>
            <a:ext cx="2888932" cy="923330"/>
          </a:xfrm>
          <a:prstGeom prst="rect">
            <a:avLst/>
          </a:prstGeom>
          <a:noFill/>
        </p:spPr>
        <p:txBody>
          <a:bodyPr wrap="none" rtlCol="0">
            <a:spAutoFit/>
          </a:bodyPr>
          <a:lstStyle/>
          <a:p>
            <a:pPr algn="ctr"/>
            <a:r>
              <a:rPr lang="fr-FR" dirty="0"/>
              <a:t>Equipe </a:t>
            </a:r>
            <a:r>
              <a:rPr lang="fr-FR" dirty="0" err="1"/>
              <a:t>ChiPie</a:t>
            </a:r>
            <a:r>
              <a:rPr lang="fr-FR" dirty="0"/>
              <a:t> de l’ISMO </a:t>
            </a:r>
          </a:p>
          <a:p>
            <a:pPr algn="ctr"/>
            <a:r>
              <a:rPr lang="fr-FR" dirty="0"/>
              <a:t>Etienne Rouquet (doctorant)</a:t>
            </a:r>
          </a:p>
          <a:p>
            <a:pPr algn="ctr"/>
            <a:r>
              <a:rPr lang="fr-FR" dirty="0"/>
              <a:t>Anne Zehnacker-</a:t>
            </a:r>
            <a:r>
              <a:rPr lang="fr-FR" dirty="0" err="1"/>
              <a:t>Rentien</a:t>
            </a:r>
            <a:endParaRPr lang="fr-FR" dirty="0"/>
          </a:p>
        </p:txBody>
      </p:sp>
      <p:sp>
        <p:nvSpPr>
          <p:cNvPr id="6" name="ZoneTexte 5"/>
          <p:cNvSpPr txBox="1"/>
          <p:nvPr/>
        </p:nvSpPr>
        <p:spPr>
          <a:xfrm>
            <a:off x="8165752" y="4705695"/>
            <a:ext cx="2557110" cy="923330"/>
          </a:xfrm>
          <a:prstGeom prst="rect">
            <a:avLst/>
          </a:prstGeom>
          <a:noFill/>
        </p:spPr>
        <p:txBody>
          <a:bodyPr wrap="none" rtlCol="0">
            <a:spAutoFit/>
          </a:bodyPr>
          <a:lstStyle/>
          <a:p>
            <a:pPr algn="ctr"/>
            <a:r>
              <a:rPr lang="fr-FR" dirty="0"/>
              <a:t>Equipe DESIRS à SOLEIL </a:t>
            </a:r>
          </a:p>
          <a:p>
            <a:pPr algn="ctr"/>
            <a:r>
              <a:rPr lang="fr-FR" dirty="0"/>
              <a:t>Laurent Nahon</a:t>
            </a:r>
          </a:p>
          <a:p>
            <a:pPr algn="ctr"/>
            <a:r>
              <a:rPr lang="fr-FR" dirty="0"/>
              <a:t>Gustavo Garcia</a:t>
            </a:r>
          </a:p>
        </p:txBody>
      </p:sp>
      <p:sp>
        <p:nvSpPr>
          <p:cNvPr id="7" name="ZoneTexte 6"/>
          <p:cNvSpPr txBox="1"/>
          <p:nvPr/>
        </p:nvSpPr>
        <p:spPr>
          <a:xfrm>
            <a:off x="2860194" y="4696872"/>
            <a:ext cx="3633879" cy="646331"/>
          </a:xfrm>
          <a:prstGeom prst="rect">
            <a:avLst/>
          </a:prstGeom>
          <a:noFill/>
        </p:spPr>
        <p:txBody>
          <a:bodyPr wrap="none" rtlCol="0">
            <a:spAutoFit/>
          </a:bodyPr>
          <a:lstStyle/>
          <a:p>
            <a:pPr algn="ctr"/>
            <a:r>
              <a:rPr lang="fr-FR" dirty="0"/>
              <a:t>Service technique de l’ISMO </a:t>
            </a:r>
          </a:p>
          <a:p>
            <a:pPr algn="ctr"/>
            <a:r>
              <a:rPr lang="fr-FR" dirty="0"/>
              <a:t>(Julien Vincent, Catherine Le Bris, …)</a:t>
            </a:r>
          </a:p>
        </p:txBody>
      </p:sp>
      <p:pic>
        <p:nvPicPr>
          <p:cNvPr id="8" name="Picture 3" descr="logo_is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512" y="2080629"/>
            <a:ext cx="1755841" cy="112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10558300" y="5764226"/>
            <a:ext cx="714375" cy="714375"/>
            <a:chOff x="10424257" y="983904"/>
            <a:chExt cx="714375" cy="714375"/>
          </a:xfrm>
        </p:grpSpPr>
        <p:sp>
          <p:nvSpPr>
            <p:cNvPr id="10" name="Ellipse 9"/>
            <p:cNvSpPr/>
            <p:nvPr/>
          </p:nvSpPr>
          <p:spPr>
            <a:xfrm>
              <a:off x="10459616" y="1021228"/>
              <a:ext cx="606490" cy="6302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4" descr="Logo CN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4257" y="983904"/>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96" y="5781536"/>
            <a:ext cx="2011762" cy="67975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4307" y="3741392"/>
            <a:ext cx="1755842" cy="848233"/>
          </a:xfrm>
          <a:prstGeom prst="rect">
            <a:avLst/>
          </a:prstGeom>
        </p:spPr>
      </p:pic>
      <p:pic>
        <p:nvPicPr>
          <p:cNvPr id="14" name="Image 13"/>
          <p:cNvPicPr>
            <a:picLocks noChangeAspect="1"/>
          </p:cNvPicPr>
          <p:nvPr/>
        </p:nvPicPr>
        <p:blipFill>
          <a:blip r:embed="rId7"/>
          <a:stretch>
            <a:fillRect/>
          </a:stretch>
        </p:blipFill>
        <p:spPr>
          <a:xfrm>
            <a:off x="7619791" y="3777630"/>
            <a:ext cx="1551512" cy="775756"/>
          </a:xfrm>
          <a:prstGeom prst="rect">
            <a:avLst/>
          </a:prstGeom>
        </p:spPr>
      </p:pic>
      <p:sp>
        <p:nvSpPr>
          <p:cNvPr id="15" name="Titre 1">
            <a:extLst>
              <a:ext uri="{FF2B5EF4-FFF2-40B4-BE49-F238E27FC236}">
                <a16:creationId xmlns:a16="http://schemas.microsoft.com/office/drawing/2014/main" id="{7B50FB66-BA23-492C-9C4C-2221AD823447}"/>
              </a:ext>
            </a:extLst>
          </p:cNvPr>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Remerciements</a:t>
            </a:r>
          </a:p>
        </p:txBody>
      </p:sp>
      <p:sp>
        <p:nvSpPr>
          <p:cNvPr id="16" name="ZoneTexte 15">
            <a:extLst>
              <a:ext uri="{FF2B5EF4-FFF2-40B4-BE49-F238E27FC236}">
                <a16:creationId xmlns:a16="http://schemas.microsoft.com/office/drawing/2014/main" id="{37C0342E-F6BA-466B-8947-675858E8FBE9}"/>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17" name="ZoneTexte 16">
            <a:extLst>
              <a:ext uri="{FF2B5EF4-FFF2-40B4-BE49-F238E27FC236}">
                <a16:creationId xmlns:a16="http://schemas.microsoft.com/office/drawing/2014/main" id="{7BEAB610-4066-48D3-A9B7-C617E08346C1}"/>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18" name="Picture 4">
            <a:extLst>
              <a:ext uri="{FF2B5EF4-FFF2-40B4-BE49-F238E27FC236}">
                <a16:creationId xmlns:a16="http://schemas.microsoft.com/office/drawing/2014/main" id="{D1504F88-67F1-4650-88B0-2A7C7FE9ACE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909" y="3750671"/>
            <a:ext cx="2548367" cy="169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0CBB813E-24C6-4673-A515-F9063963A93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H="1" flipV="1">
            <a:off x="813096" y="1918900"/>
            <a:ext cx="2353300" cy="166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a:extLst>
              <a:ext uri="{FF2B5EF4-FFF2-40B4-BE49-F238E27FC236}">
                <a16:creationId xmlns:a16="http://schemas.microsoft.com/office/drawing/2014/main" id="{30E45F55-EAF1-47F9-917D-74F3F5D226FA}"/>
              </a:ext>
            </a:extLst>
          </p:cNvPr>
          <p:cNvPicPr>
            <a:picLocks noChangeAspect="1"/>
          </p:cNvPicPr>
          <p:nvPr/>
        </p:nvPicPr>
        <p:blipFill rotWithShape="1">
          <a:blip r:embed="rId10">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126720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0" y="912297"/>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Contexte</a:t>
            </a:r>
          </a:p>
        </p:txBody>
      </p:sp>
      <p:sp>
        <p:nvSpPr>
          <p:cNvPr id="31" name="Espace réservé du numéro de diapositive 30"/>
          <p:cNvSpPr>
            <a:spLocks noGrp="1"/>
          </p:cNvSpPr>
          <p:nvPr>
            <p:ph type="sldNum" sz="quarter" idx="12"/>
          </p:nvPr>
        </p:nvSpPr>
        <p:spPr>
          <a:xfrm>
            <a:off x="11057392" y="6423399"/>
            <a:ext cx="1052508" cy="365125"/>
          </a:xfrm>
        </p:spPr>
        <p:txBody>
          <a:bodyPr/>
          <a:lstStyle/>
          <a:p>
            <a:fld id="{73407961-E133-4BAC-9B62-1442E2D86DA5}" type="slidenum">
              <a:rPr lang="fr-FR" smtClean="0"/>
              <a:t>2</a:t>
            </a:fld>
            <a:endParaRPr lang="fr-FR"/>
          </a:p>
        </p:txBody>
      </p:sp>
      <p:sp>
        <p:nvSpPr>
          <p:cNvPr id="2" name="ZoneTexte 1">
            <a:extLst>
              <a:ext uri="{FF2B5EF4-FFF2-40B4-BE49-F238E27FC236}">
                <a16:creationId xmlns:a16="http://schemas.microsoft.com/office/drawing/2014/main" id="{24D3BE0E-AAB2-4FE0-BC9E-A73FB8E84328}"/>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1" name="ZoneTexte 20">
            <a:extLst>
              <a:ext uri="{FF2B5EF4-FFF2-40B4-BE49-F238E27FC236}">
                <a16:creationId xmlns:a16="http://schemas.microsoft.com/office/drawing/2014/main" id="{FB0C7B9E-E17C-4C6F-9180-FD97104C24D4}"/>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grpSp>
        <p:nvGrpSpPr>
          <p:cNvPr id="4" name="Groupe 3">
            <a:extLst>
              <a:ext uri="{FF2B5EF4-FFF2-40B4-BE49-F238E27FC236}">
                <a16:creationId xmlns:a16="http://schemas.microsoft.com/office/drawing/2014/main" id="{A41CAF9D-67A8-4C72-BC30-51984ADFC39E}"/>
              </a:ext>
            </a:extLst>
          </p:cNvPr>
          <p:cNvGrpSpPr/>
          <p:nvPr/>
        </p:nvGrpSpPr>
        <p:grpSpPr>
          <a:xfrm>
            <a:off x="4520725" y="1916666"/>
            <a:ext cx="7573962" cy="4954587"/>
            <a:chOff x="4520725" y="1903413"/>
            <a:chExt cx="7573962" cy="4954587"/>
          </a:xfrm>
        </p:grpSpPr>
        <p:sp>
          <p:nvSpPr>
            <p:cNvPr id="26" name="ZoneTexte 1">
              <a:extLst>
                <a:ext uri="{FF2B5EF4-FFF2-40B4-BE49-F238E27FC236}">
                  <a16:creationId xmlns:a16="http://schemas.microsoft.com/office/drawing/2014/main" id="{D29AABB5-17E8-494D-9689-2C36666192E7}"/>
                </a:ext>
              </a:extLst>
            </p:cNvPr>
            <p:cNvSpPr txBox="1">
              <a:spLocks noChangeArrowheads="1"/>
            </p:cNvSpPr>
            <p:nvPr/>
          </p:nvSpPr>
          <p:spPr bwMode="auto">
            <a:xfrm>
              <a:off x="5722462" y="1903413"/>
              <a:ext cx="535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latin typeface="Arial" panose="020B0604020202020204" pitchFamily="34" charset="0"/>
                </a:rPr>
                <a:t>Propriété surprenante de la nature = la chiralité</a:t>
              </a:r>
            </a:p>
          </p:txBody>
        </p:sp>
        <p:sp>
          <p:nvSpPr>
            <p:cNvPr id="28" name="ZoneTexte 14">
              <a:extLst>
                <a:ext uri="{FF2B5EF4-FFF2-40B4-BE49-F238E27FC236}">
                  <a16:creationId xmlns:a16="http://schemas.microsoft.com/office/drawing/2014/main" id="{DE8D71A6-95D4-42BC-82E8-4C735D6B566D}"/>
                </a:ext>
              </a:extLst>
            </p:cNvPr>
            <p:cNvSpPr txBox="1">
              <a:spLocks noChangeArrowheads="1"/>
            </p:cNvSpPr>
            <p:nvPr/>
          </p:nvSpPr>
          <p:spPr bwMode="auto">
            <a:xfrm>
              <a:off x="4831875" y="2414588"/>
              <a:ext cx="6981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latin typeface="Arial" panose="020B0604020202020204" pitchFamily="34" charset="0"/>
                </a:rPr>
                <a:t>Au niveau microscopique, beaucoup de molécules sont chirales : ADN, protéines, sucres, acides aminés…</a:t>
              </a:r>
            </a:p>
          </p:txBody>
        </p:sp>
        <p:pic>
          <p:nvPicPr>
            <p:cNvPr id="29" name="Image 2">
              <a:extLst>
                <a:ext uri="{FF2B5EF4-FFF2-40B4-BE49-F238E27FC236}">
                  <a16:creationId xmlns:a16="http://schemas.microsoft.com/office/drawing/2014/main" id="{12FF28DD-1011-42F9-80B4-081F476A69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0725" y="32766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4">
              <a:extLst>
                <a:ext uri="{FF2B5EF4-FFF2-40B4-BE49-F238E27FC236}">
                  <a16:creationId xmlns:a16="http://schemas.microsoft.com/office/drawing/2014/main" id="{33509A2E-6762-45BF-9C16-D46AE6A5A6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6475" y="4646613"/>
              <a:ext cx="27146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5">
              <a:extLst>
                <a:ext uri="{FF2B5EF4-FFF2-40B4-BE49-F238E27FC236}">
                  <a16:creationId xmlns:a16="http://schemas.microsoft.com/office/drawing/2014/main" id="{99E68EDC-DE7C-4154-8FC5-3C9F79A5B887}"/>
                </a:ext>
              </a:extLst>
            </p:cNvPr>
            <p:cNvPicPr>
              <a:picLocks noChangeAspect="1"/>
            </p:cNvPicPr>
            <p:nvPr/>
          </p:nvPicPr>
          <p:blipFill>
            <a:blip r:embed="rId5">
              <a:extLst>
                <a:ext uri="{28A0092B-C50C-407E-A947-70E740481C1C}">
                  <a14:useLocalDpi xmlns:a14="http://schemas.microsoft.com/office/drawing/2010/main" val="0"/>
                </a:ext>
              </a:extLst>
            </a:blip>
            <a:srcRect l="10751" r="25774" b="9035"/>
            <a:stretch>
              <a:fillRect/>
            </a:stretch>
          </p:blipFill>
          <p:spPr bwMode="auto">
            <a:xfrm>
              <a:off x="8178325" y="4025900"/>
              <a:ext cx="12382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6">
              <a:extLst>
                <a:ext uri="{FF2B5EF4-FFF2-40B4-BE49-F238E27FC236}">
                  <a16:creationId xmlns:a16="http://schemas.microsoft.com/office/drawing/2014/main" id="{C163F544-FB37-4522-B1D6-EF60225C41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61100" y="3368675"/>
              <a:ext cx="174783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ZoneTexte 1">
              <a:extLst>
                <a:ext uri="{FF2B5EF4-FFF2-40B4-BE49-F238E27FC236}">
                  <a16:creationId xmlns:a16="http://schemas.microsoft.com/office/drawing/2014/main" id="{5845AC48-9DCC-46D6-862C-0D4C9C475C16}"/>
                </a:ext>
              </a:extLst>
            </p:cNvPr>
            <p:cNvSpPr txBox="1">
              <a:spLocks noChangeArrowheads="1"/>
            </p:cNvSpPr>
            <p:nvPr/>
          </p:nvSpPr>
          <p:spPr bwMode="auto">
            <a:xfrm>
              <a:off x="5417662" y="5064125"/>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a:latin typeface="Arial" panose="020B0604020202020204" pitchFamily="34" charset="0"/>
                </a:rPr>
                <a:t>ADN</a:t>
              </a:r>
            </a:p>
          </p:txBody>
        </p:sp>
        <p:sp>
          <p:nvSpPr>
            <p:cNvPr id="35" name="ZoneTexte 10">
              <a:extLst>
                <a:ext uri="{FF2B5EF4-FFF2-40B4-BE49-F238E27FC236}">
                  <a16:creationId xmlns:a16="http://schemas.microsoft.com/office/drawing/2014/main" id="{C4F9DC82-B62B-4161-884C-B680683AED3F}"/>
                </a:ext>
              </a:extLst>
            </p:cNvPr>
            <p:cNvSpPr txBox="1">
              <a:spLocks noChangeArrowheads="1"/>
            </p:cNvSpPr>
            <p:nvPr/>
          </p:nvSpPr>
          <p:spPr bwMode="auto">
            <a:xfrm>
              <a:off x="7789387" y="3560763"/>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a:latin typeface="Arial" panose="020B0604020202020204" pitchFamily="34" charset="0"/>
                </a:rPr>
                <a:t>SUCRE</a:t>
              </a:r>
            </a:p>
            <a:p>
              <a:pPr>
                <a:spcBef>
                  <a:spcPct val="0"/>
                </a:spcBef>
                <a:buFontTx/>
                <a:buNone/>
              </a:pPr>
              <a:r>
                <a:rPr lang="fr-FR" altLang="fr-FR" sz="1400">
                  <a:latin typeface="Arial" panose="020B0604020202020204" pitchFamily="34" charset="0"/>
                </a:rPr>
                <a:t>Naturel toujours D</a:t>
              </a:r>
            </a:p>
          </p:txBody>
        </p:sp>
        <p:sp>
          <p:nvSpPr>
            <p:cNvPr id="36" name="ZoneTexte 12">
              <a:extLst>
                <a:ext uri="{FF2B5EF4-FFF2-40B4-BE49-F238E27FC236}">
                  <a16:creationId xmlns:a16="http://schemas.microsoft.com/office/drawing/2014/main" id="{2046635F-02E6-4723-806B-88C84C78E81E}"/>
                </a:ext>
              </a:extLst>
            </p:cNvPr>
            <p:cNvSpPr txBox="1">
              <a:spLocks noChangeArrowheads="1"/>
            </p:cNvSpPr>
            <p:nvPr/>
          </p:nvSpPr>
          <p:spPr bwMode="auto">
            <a:xfrm>
              <a:off x="10527825" y="4705350"/>
              <a:ext cx="1566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a:latin typeface="Arial" panose="020B0604020202020204" pitchFamily="34" charset="0"/>
                </a:rPr>
                <a:t>PEPTIDE </a:t>
              </a:r>
            </a:p>
            <a:p>
              <a:pPr>
                <a:spcBef>
                  <a:spcPct val="0"/>
                </a:spcBef>
                <a:buFontTx/>
                <a:buNone/>
              </a:pPr>
              <a:r>
                <a:rPr lang="fr-FR" altLang="fr-FR" sz="1400">
                  <a:latin typeface="Arial" panose="020B0604020202020204" pitchFamily="34" charset="0"/>
                </a:rPr>
                <a:t>naturel toujours L</a:t>
              </a:r>
            </a:p>
          </p:txBody>
        </p:sp>
        <p:sp>
          <p:nvSpPr>
            <p:cNvPr id="37" name="ZoneTexte 1">
              <a:extLst>
                <a:ext uri="{FF2B5EF4-FFF2-40B4-BE49-F238E27FC236}">
                  <a16:creationId xmlns:a16="http://schemas.microsoft.com/office/drawing/2014/main" id="{6D13C00B-BE7E-4250-A4BB-394761A3213E}"/>
                </a:ext>
              </a:extLst>
            </p:cNvPr>
            <p:cNvSpPr txBox="1">
              <a:spLocks noChangeArrowheads="1"/>
            </p:cNvSpPr>
            <p:nvPr/>
          </p:nvSpPr>
          <p:spPr bwMode="auto">
            <a:xfrm>
              <a:off x="5734817" y="6489700"/>
              <a:ext cx="532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i="1" dirty="0">
                  <a:latin typeface="Arial" panose="020B0604020202020204" pitchFamily="34" charset="0"/>
                </a:rPr>
                <a:t>Pourquoi prédominance d’une seule chiralité ?</a:t>
              </a:r>
            </a:p>
          </p:txBody>
        </p:sp>
      </p:grpSp>
      <p:sp>
        <p:nvSpPr>
          <p:cNvPr id="38" name="ZoneTexte 37">
            <a:extLst>
              <a:ext uri="{FF2B5EF4-FFF2-40B4-BE49-F238E27FC236}">
                <a16:creationId xmlns:a16="http://schemas.microsoft.com/office/drawing/2014/main" id="{F479580A-FF7D-4BFA-832D-565C0A7C7AB9}"/>
              </a:ext>
            </a:extLst>
          </p:cNvPr>
          <p:cNvSpPr txBox="1"/>
          <p:nvPr/>
        </p:nvSpPr>
        <p:spPr>
          <a:xfrm>
            <a:off x="383160" y="1983779"/>
            <a:ext cx="3929348" cy="1754326"/>
          </a:xfrm>
          <a:prstGeom prst="rect">
            <a:avLst/>
          </a:prstGeom>
          <a:noFill/>
        </p:spPr>
        <p:txBody>
          <a:bodyPr wrap="square" rtlCol="0">
            <a:spAutoFit/>
          </a:bodyPr>
          <a:lstStyle/>
          <a:p>
            <a:pPr algn="ctr"/>
            <a:r>
              <a:rPr lang="fr-FR" dirty="0"/>
              <a:t>Une molécule est </a:t>
            </a:r>
            <a:r>
              <a:rPr lang="fr-FR" b="1" dirty="0"/>
              <a:t>chirale</a:t>
            </a:r>
            <a:r>
              <a:rPr lang="fr-FR" dirty="0"/>
              <a:t> si elle n’est pas superposable à son </a:t>
            </a:r>
            <a:r>
              <a:rPr lang="fr-FR" b="1" dirty="0"/>
              <a:t>image</a:t>
            </a:r>
            <a:r>
              <a:rPr lang="fr-FR" dirty="0"/>
              <a:t> dans un miroir (ex : main).</a:t>
            </a:r>
          </a:p>
          <a:p>
            <a:pPr algn="ctr"/>
            <a:r>
              <a:rPr lang="fr-FR" dirty="0"/>
              <a:t>Les molécules images l’une de l’autre dans un miroir sont appelées </a:t>
            </a:r>
            <a:r>
              <a:rPr lang="fr-FR" b="1" dirty="0"/>
              <a:t>énantiomères</a:t>
            </a:r>
            <a:r>
              <a:rPr lang="fr-FR" dirty="0"/>
              <a:t>.</a:t>
            </a:r>
          </a:p>
        </p:txBody>
      </p:sp>
      <p:grpSp>
        <p:nvGrpSpPr>
          <p:cNvPr id="39" name="Groupe 38">
            <a:extLst>
              <a:ext uri="{FF2B5EF4-FFF2-40B4-BE49-F238E27FC236}">
                <a16:creationId xmlns:a16="http://schemas.microsoft.com/office/drawing/2014/main" id="{4BCF8D83-E009-44FF-8916-78519ACC3170}"/>
              </a:ext>
            </a:extLst>
          </p:cNvPr>
          <p:cNvGrpSpPr/>
          <p:nvPr/>
        </p:nvGrpSpPr>
        <p:grpSpPr>
          <a:xfrm>
            <a:off x="827345" y="3814185"/>
            <a:ext cx="2873375" cy="2286000"/>
            <a:chOff x="1634022" y="3451490"/>
            <a:chExt cx="2873375" cy="2286000"/>
          </a:xfrm>
        </p:grpSpPr>
        <p:pic>
          <p:nvPicPr>
            <p:cNvPr id="40" name="Picture 13" descr="The image “http://web99.arc.nasa.gov/~astrochm/chirality.jpg” cannot be displayed, because it contains errors.">
              <a:extLst>
                <a:ext uri="{FF2B5EF4-FFF2-40B4-BE49-F238E27FC236}">
                  <a16:creationId xmlns:a16="http://schemas.microsoft.com/office/drawing/2014/main" id="{534E44A5-4026-49CA-9A74-FC9CD33F794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634022" y="3617543"/>
              <a:ext cx="2873375" cy="19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Connecteur droit 40">
              <a:extLst>
                <a:ext uri="{FF2B5EF4-FFF2-40B4-BE49-F238E27FC236}">
                  <a16:creationId xmlns:a16="http://schemas.microsoft.com/office/drawing/2014/main" id="{AE084B0C-B001-40B2-B5EF-66FC4A8F67ED}"/>
                </a:ext>
              </a:extLst>
            </p:cNvPr>
            <p:cNvCxnSpPr/>
            <p:nvPr/>
          </p:nvCxnSpPr>
          <p:spPr>
            <a:xfrm>
              <a:off x="3070709" y="3451490"/>
              <a:ext cx="0" cy="2286000"/>
            </a:xfrm>
            <a:prstGeom prst="line">
              <a:avLst/>
            </a:prstGeom>
            <a:ln>
              <a:prstDash val="lgDash"/>
            </a:ln>
          </p:spPr>
          <p:style>
            <a:lnRef idx="1">
              <a:schemeClr val="dk1"/>
            </a:lnRef>
            <a:fillRef idx="0">
              <a:schemeClr val="dk1"/>
            </a:fillRef>
            <a:effectRef idx="0">
              <a:schemeClr val="dk1"/>
            </a:effectRef>
            <a:fontRef idx="minor">
              <a:schemeClr val="tx1"/>
            </a:fontRef>
          </p:style>
        </p:cxnSp>
      </p:grpSp>
      <p:pic>
        <p:nvPicPr>
          <p:cNvPr id="42" name="Image 41">
            <a:extLst>
              <a:ext uri="{FF2B5EF4-FFF2-40B4-BE49-F238E27FC236}">
                <a16:creationId xmlns:a16="http://schemas.microsoft.com/office/drawing/2014/main" id="{8EA6E9DB-F350-4E8A-B725-BAD03F7C5BAD}"/>
              </a:ext>
            </a:extLst>
          </p:cNvPr>
          <p:cNvPicPr>
            <a:picLocks noChangeAspect="1"/>
          </p:cNvPicPr>
          <p:nvPr/>
        </p:nvPicPr>
        <p:blipFill rotWithShape="1">
          <a:blip r:embed="rId9">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40386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2A9030E-B0A0-4E88-B80E-88D3EB1F6CF4}"/>
              </a:ext>
            </a:extLst>
          </p:cNvPr>
          <p:cNvSpPr>
            <a:spLocks noGrp="1"/>
          </p:cNvSpPr>
          <p:nvPr>
            <p:ph type="sldNum" sz="quarter" idx="12"/>
          </p:nvPr>
        </p:nvSpPr>
        <p:spPr>
          <a:xfrm>
            <a:off x="11035377" y="6400111"/>
            <a:ext cx="1052508" cy="365125"/>
          </a:xfrm>
        </p:spPr>
        <p:txBody>
          <a:bodyPr/>
          <a:lstStyle/>
          <a:p>
            <a:fld id="{73407961-E133-4BAC-9B62-1442E2D86DA5}" type="slidenum">
              <a:rPr lang="fr-FR" smtClean="0"/>
              <a:t>3</a:t>
            </a:fld>
            <a:endParaRPr lang="fr-FR"/>
          </a:p>
        </p:txBody>
      </p:sp>
      <p:pic>
        <p:nvPicPr>
          <p:cNvPr id="10" name="Image 17">
            <a:extLst>
              <a:ext uri="{FF2B5EF4-FFF2-40B4-BE49-F238E27FC236}">
                <a16:creationId xmlns:a16="http://schemas.microsoft.com/office/drawing/2014/main" id="{74403BAF-E929-45C9-8862-4B784338EF00}"/>
              </a:ext>
            </a:extLst>
          </p:cNvPr>
          <p:cNvPicPr>
            <a:picLocks noChangeAspect="1"/>
          </p:cNvPicPr>
          <p:nvPr/>
        </p:nvPicPr>
        <p:blipFill>
          <a:blip r:embed="rId2">
            <a:extLst>
              <a:ext uri="{28A0092B-C50C-407E-A947-70E740481C1C}">
                <a14:useLocalDpi xmlns:a14="http://schemas.microsoft.com/office/drawing/2010/main" val="0"/>
              </a:ext>
            </a:extLst>
          </a:blip>
          <a:srcRect t="5333" b="17406"/>
          <a:stretch>
            <a:fillRect/>
          </a:stretch>
        </p:blipFill>
        <p:spPr bwMode="auto">
          <a:xfrm>
            <a:off x="690563" y="2042424"/>
            <a:ext cx="2758808" cy="159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9">
            <a:extLst>
              <a:ext uri="{FF2B5EF4-FFF2-40B4-BE49-F238E27FC236}">
                <a16:creationId xmlns:a16="http://schemas.microsoft.com/office/drawing/2014/main" id="{814C1B21-4832-4537-A0FE-7AAC593553E9}"/>
              </a:ext>
            </a:extLst>
          </p:cNvPr>
          <p:cNvSpPr txBox="1">
            <a:spLocks noChangeArrowheads="1"/>
          </p:cNvSpPr>
          <p:nvPr/>
        </p:nvSpPr>
        <p:spPr bwMode="auto">
          <a:xfrm>
            <a:off x="652324" y="3597620"/>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latin typeface="Arial" panose="020B0604020202020204" pitchFamily="34" charset="0"/>
              </a:rPr>
              <a:t>S-(-)-Limonène</a:t>
            </a:r>
          </a:p>
          <a:p>
            <a:pPr algn="ctr">
              <a:spcBef>
                <a:spcPct val="0"/>
              </a:spcBef>
              <a:buFontTx/>
              <a:buNone/>
            </a:pPr>
            <a:r>
              <a:rPr lang="fr-FR" altLang="fr-FR" sz="1200">
                <a:latin typeface="Arial" panose="020B0604020202020204" pitchFamily="34" charset="0"/>
              </a:rPr>
              <a:t>Odeur de citron</a:t>
            </a:r>
          </a:p>
        </p:txBody>
      </p:sp>
      <p:sp>
        <p:nvSpPr>
          <p:cNvPr id="12" name="ZoneTexte 20">
            <a:extLst>
              <a:ext uri="{FF2B5EF4-FFF2-40B4-BE49-F238E27FC236}">
                <a16:creationId xmlns:a16="http://schemas.microsoft.com/office/drawing/2014/main" id="{6181AFAA-A659-4904-AC85-6C2193AAEEDE}"/>
              </a:ext>
            </a:extLst>
          </p:cNvPr>
          <p:cNvSpPr txBox="1">
            <a:spLocks noChangeArrowheads="1"/>
          </p:cNvSpPr>
          <p:nvPr/>
        </p:nvSpPr>
        <p:spPr bwMode="auto">
          <a:xfrm>
            <a:off x="2191924" y="3597620"/>
            <a:ext cx="1262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latin typeface="Arial" panose="020B0604020202020204" pitchFamily="34" charset="0"/>
              </a:rPr>
              <a:t>R-(+)-Limonène</a:t>
            </a:r>
          </a:p>
          <a:p>
            <a:pPr algn="ctr">
              <a:spcBef>
                <a:spcPct val="0"/>
              </a:spcBef>
              <a:buFontTx/>
              <a:buNone/>
            </a:pPr>
            <a:r>
              <a:rPr lang="fr-FR" altLang="fr-FR" sz="1200">
                <a:latin typeface="Arial" panose="020B0604020202020204" pitchFamily="34" charset="0"/>
              </a:rPr>
              <a:t>Odeur d’orange</a:t>
            </a:r>
          </a:p>
        </p:txBody>
      </p:sp>
      <p:sp>
        <p:nvSpPr>
          <p:cNvPr id="14" name="ZoneTexte 27">
            <a:extLst>
              <a:ext uri="{FF2B5EF4-FFF2-40B4-BE49-F238E27FC236}">
                <a16:creationId xmlns:a16="http://schemas.microsoft.com/office/drawing/2014/main" id="{F69C883B-26BA-4F50-8EB6-816D79B74F6B}"/>
              </a:ext>
            </a:extLst>
          </p:cNvPr>
          <p:cNvSpPr txBox="1">
            <a:spLocks noChangeArrowheads="1"/>
          </p:cNvSpPr>
          <p:nvPr/>
        </p:nvSpPr>
        <p:spPr bwMode="auto">
          <a:xfrm>
            <a:off x="247582" y="4318684"/>
            <a:ext cx="3729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400" dirty="0">
                <a:latin typeface="Arial" panose="020B0604020202020204" pitchFamily="34" charset="0"/>
              </a:rPr>
              <a:t>chaque énantiomère est perçu différemment par les récepteurs chiraux de l’organisme</a:t>
            </a:r>
          </a:p>
        </p:txBody>
      </p:sp>
      <p:sp>
        <p:nvSpPr>
          <p:cNvPr id="21" name="ZoneTexte 30">
            <a:extLst>
              <a:ext uri="{FF2B5EF4-FFF2-40B4-BE49-F238E27FC236}">
                <a16:creationId xmlns:a16="http://schemas.microsoft.com/office/drawing/2014/main" id="{636E1D18-E998-4C29-9913-494CF0ACBDED}"/>
              </a:ext>
            </a:extLst>
          </p:cNvPr>
          <p:cNvSpPr txBox="1">
            <a:spLocks noChangeArrowheads="1"/>
          </p:cNvSpPr>
          <p:nvPr/>
        </p:nvSpPr>
        <p:spPr bwMode="auto">
          <a:xfrm>
            <a:off x="2319132" y="6242771"/>
            <a:ext cx="921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dirty="0">
                <a:latin typeface="Arial" panose="020B0604020202020204" pitchFamily="34" charset="0"/>
              </a:rPr>
              <a:t>Nécessité de comprendre les interactions inter ou </a:t>
            </a:r>
            <a:r>
              <a:rPr lang="fr-FR" altLang="fr-FR" sz="1800" b="1" dirty="0" err="1">
                <a:latin typeface="Arial" panose="020B0604020202020204" pitchFamily="34" charset="0"/>
              </a:rPr>
              <a:t>intra-moléculaires</a:t>
            </a:r>
            <a:r>
              <a:rPr lang="fr-FR" altLang="fr-FR" sz="1800" b="1" dirty="0">
                <a:latin typeface="Arial" panose="020B0604020202020204" pitchFamily="34" charset="0"/>
              </a:rPr>
              <a:t> mises en jeu</a:t>
            </a:r>
          </a:p>
        </p:txBody>
      </p:sp>
      <p:sp>
        <p:nvSpPr>
          <p:cNvPr id="22" name="Flèche droite 33791">
            <a:extLst>
              <a:ext uri="{FF2B5EF4-FFF2-40B4-BE49-F238E27FC236}">
                <a16:creationId xmlns:a16="http://schemas.microsoft.com/office/drawing/2014/main" id="{4E8432AC-4918-4FE3-8334-FDB29465AB68}"/>
              </a:ext>
            </a:extLst>
          </p:cNvPr>
          <p:cNvSpPr/>
          <p:nvPr/>
        </p:nvSpPr>
        <p:spPr>
          <a:xfrm>
            <a:off x="1631136" y="6274561"/>
            <a:ext cx="585787" cy="32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Titre 1">
            <a:extLst>
              <a:ext uri="{FF2B5EF4-FFF2-40B4-BE49-F238E27FC236}">
                <a16:creationId xmlns:a16="http://schemas.microsoft.com/office/drawing/2014/main" id="{D1774E9B-936C-4190-9653-7E2E98F3FA44}"/>
              </a:ext>
            </a:extLst>
          </p:cNvPr>
          <p:cNvSpPr txBox="1">
            <a:spLocks/>
          </p:cNvSpPr>
          <p:nvPr/>
        </p:nvSpPr>
        <p:spPr>
          <a:xfrm>
            <a:off x="0" y="912297"/>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Contexte</a:t>
            </a:r>
          </a:p>
        </p:txBody>
      </p:sp>
      <p:pic>
        <p:nvPicPr>
          <p:cNvPr id="25" name="Image 24">
            <a:extLst>
              <a:ext uri="{FF2B5EF4-FFF2-40B4-BE49-F238E27FC236}">
                <a16:creationId xmlns:a16="http://schemas.microsoft.com/office/drawing/2014/main" id="{0E7DE2CD-D484-418D-B86F-8A1193629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143" y="3620221"/>
            <a:ext cx="2376604" cy="1393554"/>
          </a:xfrm>
          <a:prstGeom prst="rect">
            <a:avLst/>
          </a:prstGeom>
        </p:spPr>
      </p:pic>
      <p:sp>
        <p:nvSpPr>
          <p:cNvPr id="26" name="ZoneTexte 25">
            <a:extLst>
              <a:ext uri="{FF2B5EF4-FFF2-40B4-BE49-F238E27FC236}">
                <a16:creationId xmlns:a16="http://schemas.microsoft.com/office/drawing/2014/main" id="{8B9D244E-0D4E-486A-B018-E5CBCEB611CE}"/>
              </a:ext>
            </a:extLst>
          </p:cNvPr>
          <p:cNvSpPr txBox="1"/>
          <p:nvPr/>
        </p:nvSpPr>
        <p:spPr>
          <a:xfrm>
            <a:off x="4826958" y="1838004"/>
            <a:ext cx="7269690" cy="1200329"/>
          </a:xfrm>
          <a:prstGeom prst="rect">
            <a:avLst/>
          </a:prstGeom>
          <a:noFill/>
        </p:spPr>
        <p:txBody>
          <a:bodyPr wrap="square" rtlCol="0">
            <a:spAutoFit/>
          </a:bodyPr>
          <a:lstStyle/>
          <a:p>
            <a:pPr algn="ctr"/>
            <a:r>
              <a:rPr lang="fr-FR" dirty="0"/>
              <a:t>Deux énantiomères ont les mêmes propriétés physiques et chimiques dans un environnement </a:t>
            </a:r>
            <a:r>
              <a:rPr lang="fr-FR" b="1" dirty="0"/>
              <a:t>achiral</a:t>
            </a:r>
            <a:r>
              <a:rPr lang="fr-FR" dirty="0"/>
              <a:t>,</a:t>
            </a:r>
          </a:p>
          <a:p>
            <a:pPr algn="ctr"/>
            <a:r>
              <a:rPr lang="fr-FR" dirty="0"/>
              <a:t>Mais pas dans un environnement </a:t>
            </a:r>
            <a:r>
              <a:rPr lang="fr-FR" b="1" dirty="0"/>
              <a:t>chiral</a:t>
            </a:r>
            <a:r>
              <a:rPr lang="fr-FR" dirty="0"/>
              <a:t>, comme une lumière polarisée circulairement</a:t>
            </a:r>
          </a:p>
        </p:txBody>
      </p:sp>
      <p:pic>
        <p:nvPicPr>
          <p:cNvPr id="27" name="Image 26">
            <a:extLst>
              <a:ext uri="{FF2B5EF4-FFF2-40B4-BE49-F238E27FC236}">
                <a16:creationId xmlns:a16="http://schemas.microsoft.com/office/drawing/2014/main" id="{3CD2D63E-D502-418A-8D93-ABE87625A9D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75137" y="4882576"/>
            <a:ext cx="2068197" cy="1210471"/>
          </a:xfrm>
          <a:prstGeom prst="rect">
            <a:avLst/>
          </a:prstGeom>
        </p:spPr>
      </p:pic>
      <p:pic>
        <p:nvPicPr>
          <p:cNvPr id="28" name="Image 27">
            <a:extLst>
              <a:ext uri="{FF2B5EF4-FFF2-40B4-BE49-F238E27FC236}">
                <a16:creationId xmlns:a16="http://schemas.microsoft.com/office/drawing/2014/main" id="{C4B0A318-5E4B-48A5-B2C2-45A61FD0DE6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96018" y="3407144"/>
            <a:ext cx="1599440" cy="1597875"/>
          </a:xfrm>
          <a:prstGeom prst="rect">
            <a:avLst/>
          </a:prstGeom>
        </p:spPr>
      </p:pic>
      <p:pic>
        <p:nvPicPr>
          <p:cNvPr id="29" name="Image 28">
            <a:extLst>
              <a:ext uri="{FF2B5EF4-FFF2-40B4-BE49-F238E27FC236}">
                <a16:creationId xmlns:a16="http://schemas.microsoft.com/office/drawing/2014/main" id="{565CD772-97C9-45C5-8FFA-F2A58608F609}"/>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9681" y="3447942"/>
            <a:ext cx="1599440" cy="1599440"/>
          </a:xfrm>
          <a:prstGeom prst="rect">
            <a:avLst/>
          </a:prstGeom>
        </p:spPr>
      </p:pic>
      <p:sp>
        <p:nvSpPr>
          <p:cNvPr id="30" name="ZoneTexte 29">
            <a:extLst>
              <a:ext uri="{FF2B5EF4-FFF2-40B4-BE49-F238E27FC236}">
                <a16:creationId xmlns:a16="http://schemas.microsoft.com/office/drawing/2014/main" id="{EAC28487-839F-41B0-A3C2-F2DD8CD73245}"/>
              </a:ext>
            </a:extLst>
          </p:cNvPr>
          <p:cNvSpPr txBox="1"/>
          <p:nvPr/>
        </p:nvSpPr>
        <p:spPr>
          <a:xfrm>
            <a:off x="8954005" y="4015661"/>
            <a:ext cx="425116" cy="584775"/>
          </a:xfrm>
          <a:prstGeom prst="rect">
            <a:avLst/>
          </a:prstGeom>
          <a:noFill/>
        </p:spPr>
        <p:txBody>
          <a:bodyPr wrap="none" rtlCol="0">
            <a:spAutoFit/>
          </a:bodyPr>
          <a:lstStyle/>
          <a:p>
            <a:r>
              <a:rPr lang="fr-FR" sz="3200" b="1" dirty="0"/>
              <a:t>=</a:t>
            </a:r>
            <a:endParaRPr lang="fr-FR" b="1" dirty="0"/>
          </a:p>
        </p:txBody>
      </p:sp>
      <p:sp>
        <p:nvSpPr>
          <p:cNvPr id="31" name="ZoneTexte 30">
            <a:extLst>
              <a:ext uri="{FF2B5EF4-FFF2-40B4-BE49-F238E27FC236}">
                <a16:creationId xmlns:a16="http://schemas.microsoft.com/office/drawing/2014/main" id="{C5BF36AF-0749-4470-B22D-5035B0D7BD22}"/>
              </a:ext>
            </a:extLst>
          </p:cNvPr>
          <p:cNvSpPr txBox="1"/>
          <p:nvPr/>
        </p:nvSpPr>
        <p:spPr>
          <a:xfrm>
            <a:off x="4507953" y="2887246"/>
            <a:ext cx="2021707" cy="646331"/>
          </a:xfrm>
          <a:prstGeom prst="rect">
            <a:avLst/>
          </a:prstGeom>
          <a:noFill/>
        </p:spPr>
        <p:txBody>
          <a:bodyPr wrap="none" rtlCol="0">
            <a:spAutoFit/>
          </a:bodyPr>
          <a:lstStyle/>
          <a:p>
            <a:pPr algn="ctr"/>
            <a:r>
              <a:rPr lang="fr-FR" dirty="0"/>
              <a:t>Gant </a:t>
            </a:r>
          </a:p>
          <a:p>
            <a:pPr algn="ctr"/>
            <a:r>
              <a:rPr lang="fr-FR" dirty="0"/>
              <a:t>achiral / symétrique</a:t>
            </a:r>
          </a:p>
        </p:txBody>
      </p:sp>
      <p:sp>
        <p:nvSpPr>
          <p:cNvPr id="32" name="ZoneTexte 31">
            <a:extLst>
              <a:ext uri="{FF2B5EF4-FFF2-40B4-BE49-F238E27FC236}">
                <a16:creationId xmlns:a16="http://schemas.microsoft.com/office/drawing/2014/main" id="{C75B2DCC-5636-4301-B4CB-A5AE69028D37}"/>
              </a:ext>
            </a:extLst>
          </p:cNvPr>
          <p:cNvSpPr txBox="1"/>
          <p:nvPr/>
        </p:nvSpPr>
        <p:spPr>
          <a:xfrm>
            <a:off x="7499630" y="2887246"/>
            <a:ext cx="2408032" cy="646331"/>
          </a:xfrm>
          <a:prstGeom prst="rect">
            <a:avLst/>
          </a:prstGeom>
          <a:noFill/>
        </p:spPr>
        <p:txBody>
          <a:bodyPr wrap="none" rtlCol="0">
            <a:spAutoFit/>
          </a:bodyPr>
          <a:lstStyle/>
          <a:p>
            <a:pPr algn="ctr"/>
            <a:r>
              <a:rPr lang="fr-FR" dirty="0"/>
              <a:t>Gant </a:t>
            </a:r>
          </a:p>
          <a:p>
            <a:pPr algn="ctr"/>
            <a:r>
              <a:rPr lang="fr-FR" dirty="0"/>
              <a:t>Chiral / non symétrique</a:t>
            </a:r>
          </a:p>
        </p:txBody>
      </p:sp>
      <p:sp>
        <p:nvSpPr>
          <p:cNvPr id="33" name="ZoneTexte 32">
            <a:extLst>
              <a:ext uri="{FF2B5EF4-FFF2-40B4-BE49-F238E27FC236}">
                <a16:creationId xmlns:a16="http://schemas.microsoft.com/office/drawing/2014/main" id="{8E9A2B96-6D94-44C6-A3DF-DA1BCEBC5B47}"/>
              </a:ext>
            </a:extLst>
          </p:cNvPr>
          <p:cNvSpPr txBox="1"/>
          <p:nvPr/>
        </p:nvSpPr>
        <p:spPr>
          <a:xfrm>
            <a:off x="4722958" y="5244804"/>
            <a:ext cx="968535" cy="646331"/>
          </a:xfrm>
          <a:prstGeom prst="rect">
            <a:avLst/>
          </a:prstGeom>
          <a:noFill/>
        </p:spPr>
        <p:txBody>
          <a:bodyPr wrap="none" rtlCol="0">
            <a:spAutoFit/>
          </a:bodyPr>
          <a:lstStyle/>
          <a:p>
            <a:pPr algn="ctr"/>
            <a:r>
              <a:rPr lang="fr-FR" dirty="0"/>
              <a:t>Mêmes</a:t>
            </a:r>
          </a:p>
          <a:p>
            <a:pPr algn="ctr"/>
            <a:r>
              <a:rPr lang="fr-FR" dirty="0"/>
              <a:t>contacts</a:t>
            </a:r>
          </a:p>
        </p:txBody>
      </p:sp>
      <p:sp>
        <p:nvSpPr>
          <p:cNvPr id="34" name="ZoneTexte 33">
            <a:extLst>
              <a:ext uri="{FF2B5EF4-FFF2-40B4-BE49-F238E27FC236}">
                <a16:creationId xmlns:a16="http://schemas.microsoft.com/office/drawing/2014/main" id="{17096CCA-85AB-4FA2-B244-394F5FCB4A48}"/>
              </a:ext>
            </a:extLst>
          </p:cNvPr>
          <p:cNvSpPr txBox="1"/>
          <p:nvPr/>
        </p:nvSpPr>
        <p:spPr>
          <a:xfrm>
            <a:off x="8781022" y="5119656"/>
            <a:ext cx="1095172" cy="646331"/>
          </a:xfrm>
          <a:prstGeom prst="rect">
            <a:avLst/>
          </a:prstGeom>
          <a:noFill/>
        </p:spPr>
        <p:txBody>
          <a:bodyPr wrap="none" rtlCol="0">
            <a:spAutoFit/>
          </a:bodyPr>
          <a:lstStyle/>
          <a:p>
            <a:pPr algn="ctr"/>
            <a:r>
              <a:rPr lang="fr-FR" dirty="0"/>
              <a:t>Contacts </a:t>
            </a:r>
          </a:p>
          <a:p>
            <a:pPr algn="ctr"/>
            <a:r>
              <a:rPr lang="fr-FR" dirty="0"/>
              <a:t>différents</a:t>
            </a:r>
          </a:p>
        </p:txBody>
      </p:sp>
      <p:sp>
        <p:nvSpPr>
          <p:cNvPr id="35" name="Flèche : courbe vers le bas 34">
            <a:extLst>
              <a:ext uri="{FF2B5EF4-FFF2-40B4-BE49-F238E27FC236}">
                <a16:creationId xmlns:a16="http://schemas.microsoft.com/office/drawing/2014/main" id="{49318600-FB7C-47A3-A4E6-978ECC2CCC3E}"/>
              </a:ext>
            </a:extLst>
          </p:cNvPr>
          <p:cNvSpPr/>
          <p:nvPr/>
        </p:nvSpPr>
        <p:spPr>
          <a:xfrm rot="8238629" flipH="1">
            <a:off x="8085444" y="5094977"/>
            <a:ext cx="776181" cy="3558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 courbe vers le bas 35">
            <a:extLst>
              <a:ext uri="{FF2B5EF4-FFF2-40B4-BE49-F238E27FC236}">
                <a16:creationId xmlns:a16="http://schemas.microsoft.com/office/drawing/2014/main" id="{2C374780-9020-48D7-91EC-F5649CE2BA70}"/>
              </a:ext>
            </a:extLst>
          </p:cNvPr>
          <p:cNvSpPr/>
          <p:nvPr/>
        </p:nvSpPr>
        <p:spPr>
          <a:xfrm rot="13361371">
            <a:off x="5375522" y="5063984"/>
            <a:ext cx="815579" cy="3487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ZoneTexte 36">
            <a:extLst>
              <a:ext uri="{FF2B5EF4-FFF2-40B4-BE49-F238E27FC236}">
                <a16:creationId xmlns:a16="http://schemas.microsoft.com/office/drawing/2014/main" id="{23DD8F00-0589-47AA-8718-2604B753A8E2}"/>
              </a:ext>
            </a:extLst>
          </p:cNvPr>
          <p:cNvSpPr txBox="1"/>
          <p:nvPr/>
        </p:nvSpPr>
        <p:spPr>
          <a:xfrm>
            <a:off x="0" y="5233922"/>
            <a:ext cx="4016375" cy="646331"/>
          </a:xfrm>
          <a:prstGeom prst="rect">
            <a:avLst/>
          </a:prstGeom>
          <a:noFill/>
        </p:spPr>
        <p:txBody>
          <a:bodyPr wrap="square" rtlCol="0">
            <a:spAutoFit/>
          </a:bodyPr>
          <a:lstStyle/>
          <a:p>
            <a:pPr algn="ctr"/>
            <a:r>
              <a:rPr lang="fr-FR" b="1" i="1" dirty="0"/>
              <a:t>Pourquoi cette différence et comment existe-t-elle ?</a:t>
            </a:r>
          </a:p>
        </p:txBody>
      </p:sp>
      <p:pic>
        <p:nvPicPr>
          <p:cNvPr id="38" name="Image 37">
            <a:extLst>
              <a:ext uri="{FF2B5EF4-FFF2-40B4-BE49-F238E27FC236}">
                <a16:creationId xmlns:a16="http://schemas.microsoft.com/office/drawing/2014/main" id="{D8FEBA1E-7C11-459A-B713-0C785B7F7496}"/>
              </a:ext>
            </a:extLst>
          </p:cNvPr>
          <p:cNvPicPr>
            <a:picLocks noChangeAspect="1"/>
          </p:cNvPicPr>
          <p:nvPr/>
        </p:nvPicPr>
        <p:blipFill rotWithShape="1">
          <a:blip r:embed="rId7">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
        <p:nvSpPr>
          <p:cNvPr id="39" name="ZoneTexte 38">
            <a:extLst>
              <a:ext uri="{FF2B5EF4-FFF2-40B4-BE49-F238E27FC236}">
                <a16:creationId xmlns:a16="http://schemas.microsoft.com/office/drawing/2014/main" id="{C3CA3BEA-11E1-4708-A30A-20BD5F740D1D}"/>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40" name="ZoneTexte 39">
            <a:extLst>
              <a:ext uri="{FF2B5EF4-FFF2-40B4-BE49-F238E27FC236}">
                <a16:creationId xmlns:a16="http://schemas.microsoft.com/office/drawing/2014/main" id="{0AEBC72F-A908-486B-A5DC-E3C994681474}"/>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spTree>
    <p:extLst>
      <p:ext uri="{BB962C8B-B14F-4D97-AF65-F5344CB8AC3E}">
        <p14:creationId xmlns:p14="http://schemas.microsoft.com/office/powerpoint/2010/main" val="8648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p:bldP spid="30" grpId="0"/>
      <p:bldP spid="31" grpId="0"/>
      <p:bldP spid="32" grpId="0"/>
      <p:bldP spid="33" grpId="0"/>
      <p:bldP spid="34" grpId="0"/>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Dichroïsme Circulaire de </a:t>
            </a:r>
            <a:r>
              <a:rPr lang="fr-FR" dirty="0" err="1">
                <a:solidFill>
                  <a:schemeClr val="bg1"/>
                </a:solidFill>
              </a:rPr>
              <a:t>PhotoElectrons</a:t>
            </a:r>
            <a:r>
              <a:rPr lang="fr-FR" dirty="0">
                <a:solidFill>
                  <a:schemeClr val="bg1"/>
                </a:solidFill>
              </a:rPr>
              <a:t> (PECD)</a:t>
            </a:r>
          </a:p>
        </p:txBody>
      </p:sp>
      <p:sp>
        <p:nvSpPr>
          <p:cNvPr id="8" name="Rectangle 7"/>
          <p:cNvSpPr/>
          <p:nvPr/>
        </p:nvSpPr>
        <p:spPr>
          <a:xfrm>
            <a:off x="336430" y="1853890"/>
            <a:ext cx="11516264" cy="646331"/>
          </a:xfrm>
          <a:prstGeom prst="rect">
            <a:avLst/>
          </a:prstGeom>
        </p:spPr>
        <p:txBody>
          <a:bodyPr wrap="square">
            <a:spAutoFit/>
          </a:bodyPr>
          <a:lstStyle/>
          <a:p>
            <a:pPr algn="just"/>
            <a:r>
              <a:rPr lang="fr-FR" dirty="0">
                <a:ea typeface="MS Mincho"/>
              </a:rPr>
              <a:t>PECD = </a:t>
            </a:r>
            <a:r>
              <a:rPr lang="fr-FR" b="1" dirty="0">
                <a:ea typeface="MS Mincho"/>
              </a:rPr>
              <a:t>asymétrie avant/arrière </a:t>
            </a:r>
            <a:r>
              <a:rPr lang="fr-FR" dirty="0">
                <a:ea typeface="MS Mincho"/>
              </a:rPr>
              <a:t>dans le sens de la propagation de la lumière de la distribution angulaire de photoélectrons après ionisation d’une molécule chirale par une lumière polarisée circulairement</a:t>
            </a:r>
          </a:p>
        </p:txBody>
      </p:sp>
      <p:sp>
        <p:nvSpPr>
          <p:cNvPr id="31" name="Espace réservé du numéro de diapositive 30"/>
          <p:cNvSpPr>
            <a:spLocks noGrp="1"/>
          </p:cNvSpPr>
          <p:nvPr>
            <p:ph type="sldNum" sz="quarter" idx="12"/>
          </p:nvPr>
        </p:nvSpPr>
        <p:spPr>
          <a:xfrm>
            <a:off x="11089645" y="6450411"/>
            <a:ext cx="1052508" cy="365125"/>
          </a:xfrm>
        </p:spPr>
        <p:txBody>
          <a:bodyPr/>
          <a:lstStyle/>
          <a:p>
            <a:fld id="{73407961-E133-4BAC-9B62-1442E2D86DA5}" type="slidenum">
              <a:rPr lang="fr-FR" smtClean="0"/>
              <a:t>4</a:t>
            </a:fld>
            <a:endParaRPr lang="fr-FR"/>
          </a:p>
        </p:txBody>
      </p:sp>
      <mc:AlternateContent xmlns:mc="http://schemas.openxmlformats.org/markup-compatibility/2006" xmlns:a14="http://schemas.microsoft.com/office/drawing/2010/main">
        <mc:Choice Requires="a14">
          <p:sp>
            <p:nvSpPr>
              <p:cNvPr id="5" name="Rectangle 4"/>
              <p:cNvSpPr/>
              <p:nvPr/>
            </p:nvSpPr>
            <p:spPr>
              <a:xfrm>
                <a:off x="5530122" y="3832983"/>
                <a:ext cx="4638706" cy="887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𝐼</m:t>
                      </m:r>
                      <m:d>
                        <m:dPr>
                          <m:ctrlPr>
                            <a:rPr lang="fr-FR" i="1">
                              <a:latin typeface="Cambria Math" panose="02040503050406030204" pitchFamily="18" charset="0"/>
                            </a:rPr>
                          </m:ctrlPr>
                        </m:dPr>
                        <m:e>
                          <m:r>
                            <a:rPr lang="fr-FR" i="1">
                              <a:latin typeface="Cambria Math" panose="02040503050406030204" pitchFamily="18" charset="0"/>
                            </a:rPr>
                            <m:t>𝜃</m:t>
                          </m:r>
                        </m:e>
                      </m:d>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𝐼</m:t>
                              </m:r>
                            </m:e>
                            <m:sub>
                              <m:r>
                                <a:rPr lang="fr-FR" i="1">
                                  <a:latin typeface="Cambria Math" panose="02040503050406030204" pitchFamily="18" charset="0"/>
                                </a:rPr>
                                <m:t>𝑡𝑜𝑡</m:t>
                              </m:r>
                            </m:sub>
                          </m:sSub>
                        </m:num>
                        <m:den>
                          <m:r>
                            <a:rPr lang="fr-FR" i="1">
                              <a:latin typeface="Cambria Math" panose="02040503050406030204" pitchFamily="18" charset="0"/>
                            </a:rPr>
                            <m:t>4</m:t>
                          </m:r>
                          <m:r>
                            <a:rPr lang="fr-FR" i="1">
                              <a:latin typeface="Cambria Math" panose="02040503050406030204" pitchFamily="18" charset="0"/>
                            </a:rPr>
                            <m:t>𝜋</m:t>
                          </m:r>
                        </m:den>
                      </m:f>
                      <m:d>
                        <m:dPr>
                          <m:ctrlPr>
                            <a:rPr lang="fr-FR" i="1">
                              <a:latin typeface="Cambria Math" panose="02040503050406030204" pitchFamily="18" charset="0"/>
                            </a:rPr>
                          </m:ctrlPr>
                        </m:dPr>
                        <m:e>
                          <m:r>
                            <a:rPr lang="fr-FR" i="1">
                              <a:latin typeface="Cambria Math" panose="02040503050406030204" pitchFamily="18" charset="0"/>
                            </a:rPr>
                            <m:t>1+</m:t>
                          </m:r>
                          <m:sSubSup>
                            <m:sSubSupPr>
                              <m:ctrlPr>
                                <a:rPr lang="fr-FR" i="1">
                                  <a:latin typeface="Cambria Math" panose="02040503050406030204" pitchFamily="18" charset="0"/>
                                </a:rPr>
                              </m:ctrlPr>
                            </m:sSubSupPr>
                            <m:e>
                              <m:r>
                                <a:rPr lang="fr-FR" i="1">
                                  <a:latin typeface="Cambria Math" panose="02040503050406030204" pitchFamily="18" charset="0"/>
                                </a:rPr>
                                <m:t>𝑏</m:t>
                              </m:r>
                            </m:e>
                            <m:sub>
                              <m:r>
                                <a:rPr lang="fr-FR" i="1">
                                  <a:latin typeface="Cambria Math" panose="02040503050406030204" pitchFamily="18" charset="0"/>
                                </a:rPr>
                                <m:t>1</m:t>
                              </m:r>
                            </m:sub>
                            <m:sup/>
                          </m:sSubSup>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1</m:t>
                              </m:r>
                            </m:sub>
                          </m:sSub>
                          <m:r>
                            <a:rPr lang="fr-FR" i="1">
                              <a:latin typeface="Cambria Math" panose="02040503050406030204" pitchFamily="18" charset="0"/>
                            </a:rPr>
                            <m:t>(</m:t>
                          </m:r>
                          <m:func>
                            <m:funcPr>
                              <m:ctrlPr>
                                <a:rPr lang="fr-FR" i="1">
                                  <a:latin typeface="Cambria Math" panose="02040503050406030204" pitchFamily="18" charset="0"/>
                                </a:rPr>
                              </m:ctrlPr>
                            </m:funcPr>
                            <m:fName>
                              <m:r>
                                <m:rPr>
                                  <m:sty m:val="p"/>
                                </m:rPr>
                                <a:rPr lang="fr-FR">
                                  <a:latin typeface="Cambria Math" panose="02040503050406030204" pitchFamily="18" charset="0"/>
                                </a:rPr>
                                <m:t>cos</m:t>
                              </m:r>
                            </m:fName>
                            <m:e>
                              <m:r>
                                <a:rPr lang="fr-FR" i="1">
                                  <a:latin typeface="Cambria Math" panose="02040503050406030204" pitchFamily="18" charset="0"/>
                                </a:rPr>
                                <m:t>𝜃</m:t>
                              </m:r>
                            </m:e>
                          </m:func>
                          <m:r>
                            <a:rPr lang="fr-FR" i="1">
                              <a:latin typeface="Cambria Math" panose="02040503050406030204" pitchFamily="18" charset="0"/>
                            </a:rPr>
                            <m:t>)+</m:t>
                          </m:r>
                          <m:sSub>
                            <m:sSubPr>
                              <m:ctrlPr>
                                <a:rPr lang="fr-FR" i="1">
                                  <a:latin typeface="Cambria Math" panose="02040503050406030204" pitchFamily="18" charset="0"/>
                                </a:rPr>
                              </m:ctrlPr>
                            </m:sSubPr>
                            <m:e>
                              <m:sSubSup>
                                <m:sSubSupPr>
                                  <m:ctrlPr>
                                    <a:rPr lang="fr-FR" i="1">
                                      <a:latin typeface="Cambria Math" panose="02040503050406030204" pitchFamily="18" charset="0"/>
                                    </a:rPr>
                                  </m:ctrlPr>
                                </m:sSubSupPr>
                                <m:e>
                                  <m:r>
                                    <a:rPr lang="fr-FR" i="1">
                                      <a:latin typeface="Cambria Math" panose="02040503050406030204" pitchFamily="18" charset="0"/>
                                    </a:rPr>
                                    <m:t>𝑏</m:t>
                                  </m:r>
                                </m:e>
                                <m:sub>
                                  <m:r>
                                    <a:rPr lang="fr-FR" b="0" i="1" smtClean="0">
                                      <a:latin typeface="Cambria Math" panose="02040503050406030204" pitchFamily="18" charset="0"/>
                                    </a:rPr>
                                    <m:t>2</m:t>
                                  </m:r>
                                </m:sub>
                                <m:sup/>
                              </m:sSubSup>
                              <m:r>
                                <a:rPr lang="fr-FR" i="1">
                                  <a:latin typeface="Cambria Math" panose="02040503050406030204" pitchFamily="18" charset="0"/>
                                </a:rPr>
                                <m:t>𝑃</m:t>
                              </m:r>
                            </m:e>
                            <m:sub>
                              <m:r>
                                <a:rPr lang="fr-FR" i="1">
                                  <a:latin typeface="Cambria Math" panose="02040503050406030204" pitchFamily="18" charset="0"/>
                                </a:rPr>
                                <m:t>2</m:t>
                              </m:r>
                            </m:sub>
                          </m:sSub>
                          <m:r>
                            <a:rPr lang="fr-FR" i="1">
                              <a:latin typeface="Cambria Math" panose="02040503050406030204" pitchFamily="18" charset="0"/>
                            </a:rPr>
                            <m:t>(</m:t>
                          </m:r>
                          <m:func>
                            <m:funcPr>
                              <m:ctrlPr>
                                <a:rPr lang="fr-FR" i="1">
                                  <a:latin typeface="Cambria Math" panose="02040503050406030204" pitchFamily="18" charset="0"/>
                                </a:rPr>
                              </m:ctrlPr>
                            </m:funcPr>
                            <m:fName>
                              <m:r>
                                <m:rPr>
                                  <m:sty m:val="p"/>
                                </m:rPr>
                                <a:rPr lang="fr-FR">
                                  <a:latin typeface="Cambria Math" panose="02040503050406030204" pitchFamily="18" charset="0"/>
                                </a:rPr>
                                <m:t>cos</m:t>
                              </m:r>
                            </m:fName>
                            <m:e>
                              <m:r>
                                <a:rPr lang="fr-FR" i="1">
                                  <a:latin typeface="Cambria Math" panose="02040503050406030204" pitchFamily="18" charset="0"/>
                                </a:rPr>
                                <m:t>𝜃</m:t>
                              </m:r>
                            </m:e>
                          </m:func>
                          <m:r>
                            <a:rPr lang="fr-FR" i="1">
                              <a:latin typeface="Cambria Math" panose="02040503050406030204" pitchFamily="18" charset="0"/>
                            </a:rPr>
                            <m:t>)</m:t>
                          </m:r>
                        </m:e>
                      </m:d>
                    </m:oMath>
                  </m:oMathPara>
                </a14:m>
                <a:endParaRPr lang="fr-FR" dirty="0"/>
              </a:p>
              <a:p>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5530122" y="3832983"/>
                <a:ext cx="4638706" cy="887935"/>
              </a:xfrm>
              <a:prstGeom prst="rect">
                <a:avLst/>
              </a:prstGeom>
              <a:blipFill>
                <a:blip r:embed="rId3"/>
                <a:stretch>
                  <a:fillRect/>
                </a:stretch>
              </a:blipFill>
            </p:spPr>
            <p:txBody>
              <a:bodyPr/>
              <a:lstStyle/>
              <a:p>
                <a:r>
                  <a:rPr lang="fr-FR">
                    <a:noFill/>
                  </a:rPr>
                  <a:t> </a:t>
                </a:r>
              </a:p>
            </p:txBody>
          </p:sp>
        </mc:Fallback>
      </mc:AlternateContent>
      <p:sp>
        <p:nvSpPr>
          <p:cNvPr id="14" name="Rectangle 13"/>
          <p:cNvSpPr/>
          <p:nvPr/>
        </p:nvSpPr>
        <p:spPr>
          <a:xfrm>
            <a:off x="4114800" y="3090932"/>
            <a:ext cx="8027353" cy="646331"/>
          </a:xfrm>
          <a:prstGeom prst="rect">
            <a:avLst/>
          </a:prstGeom>
        </p:spPr>
        <p:txBody>
          <a:bodyPr wrap="square">
            <a:spAutoFit/>
          </a:bodyPr>
          <a:lstStyle/>
          <a:p>
            <a:r>
              <a:rPr lang="fr-FR" dirty="0"/>
              <a:t>Distribution angulaire de photoélectrons éjectés par une moléculaire orientée aléatoirement :</a:t>
            </a:r>
          </a:p>
        </p:txBody>
      </p:sp>
      <p:sp>
        <p:nvSpPr>
          <p:cNvPr id="44" name="Rectangle 43"/>
          <p:cNvSpPr/>
          <p:nvPr/>
        </p:nvSpPr>
        <p:spPr>
          <a:xfrm>
            <a:off x="7152335" y="3898826"/>
            <a:ext cx="1345622" cy="483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p:cNvCxnSpPr/>
          <p:nvPr/>
        </p:nvCxnSpPr>
        <p:spPr>
          <a:xfrm flipV="1">
            <a:off x="7111755" y="4420103"/>
            <a:ext cx="475114" cy="262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5498758" y="4618140"/>
            <a:ext cx="2070126" cy="646331"/>
          </a:xfrm>
          <a:prstGeom prst="rect">
            <a:avLst/>
          </a:prstGeom>
          <a:noFill/>
        </p:spPr>
        <p:txBody>
          <a:bodyPr wrap="square" rtlCol="0">
            <a:spAutoFit/>
          </a:bodyPr>
          <a:lstStyle/>
          <a:p>
            <a:pPr algn="ctr"/>
            <a:r>
              <a:rPr lang="fr-FR" dirty="0"/>
              <a:t>Terme provoquant l’asymétrie</a:t>
            </a:r>
          </a:p>
        </p:txBody>
      </p:sp>
      <p:cxnSp>
        <p:nvCxnSpPr>
          <p:cNvPr id="49" name="Connecteur droit avec flèche 48"/>
          <p:cNvCxnSpPr/>
          <p:nvPr/>
        </p:nvCxnSpPr>
        <p:spPr>
          <a:xfrm flipH="1" flipV="1">
            <a:off x="8974209" y="4420103"/>
            <a:ext cx="586596" cy="406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9307708" y="4621257"/>
            <a:ext cx="2718639" cy="1477328"/>
          </a:xfrm>
          <a:prstGeom prst="rect">
            <a:avLst/>
          </a:prstGeom>
          <a:noFill/>
        </p:spPr>
        <p:txBody>
          <a:bodyPr wrap="square" rtlCol="0">
            <a:spAutoFit/>
          </a:bodyPr>
          <a:lstStyle/>
          <a:p>
            <a:pPr algn="ctr"/>
            <a:r>
              <a:rPr lang="fr-FR" dirty="0"/>
              <a:t>Terme symétrique mais dépend de la symétrie de l’orbitale de départ et du potentiel de diffusion du photoélectron</a:t>
            </a:r>
          </a:p>
        </p:txBody>
      </p:sp>
      <mc:AlternateContent xmlns:mc="http://schemas.openxmlformats.org/markup-compatibility/2006" xmlns:a14="http://schemas.microsoft.com/office/drawing/2010/main">
        <mc:Choice Requires="a14">
          <p:sp>
            <p:nvSpPr>
              <p:cNvPr id="53" name="ZoneTexte 52"/>
              <p:cNvSpPr txBox="1"/>
              <p:nvPr/>
            </p:nvSpPr>
            <p:spPr>
              <a:xfrm>
                <a:off x="3963202" y="5756752"/>
                <a:ext cx="6231121" cy="923330"/>
              </a:xfrm>
              <a:prstGeom prst="rect">
                <a:avLst/>
              </a:prstGeom>
              <a:noFill/>
            </p:spPr>
            <p:txBody>
              <a:bodyPr wrap="square" rtlCol="0">
                <a:spAutoFit/>
              </a:bodyPr>
              <a:lstStyle/>
              <a:p>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𝑏</m:t>
                        </m:r>
                      </m:e>
                      <m:sub>
                        <m:r>
                          <a:rPr lang="fr-FR" b="0" i="1" smtClean="0">
                            <a:latin typeface="Cambria Math" panose="02040503050406030204" pitchFamily="18" charset="0"/>
                          </a:rPr>
                          <m:t>1</m:t>
                        </m:r>
                      </m:sub>
                    </m:sSub>
                    <m:r>
                      <a:rPr lang="fr-FR" b="0" i="1" smtClean="0">
                        <a:latin typeface="Cambria Math" panose="02040503050406030204" pitchFamily="18" charset="0"/>
                      </a:rPr>
                      <m:t>=0</m:t>
                    </m:r>
                  </m:oMath>
                </a14:m>
                <a:r>
                  <a:rPr lang="fr-FR" dirty="0">
                    <a:latin typeface="+mj-lt"/>
                  </a:rPr>
                  <a:t> pour une molécule achirale</a:t>
                </a:r>
              </a:p>
              <a:p>
                <a14:m>
                  <m:oMath xmlns:m="http://schemas.openxmlformats.org/officeDocument/2006/math">
                    <m:sSub>
                      <m:sSubPr>
                        <m:ctrlPr>
                          <a:rPr lang="fr-FR" i="1">
                            <a:latin typeface="Cambria Math" panose="02040503050406030204" pitchFamily="18" charset="0"/>
                          </a:rPr>
                        </m:ctrlPr>
                      </m:sSubPr>
                      <m:e>
                        <m:r>
                          <a:rPr lang="fr-FR" b="0" i="1">
                            <a:latin typeface="Cambria Math" panose="02040503050406030204" pitchFamily="18" charset="0"/>
                          </a:rPr>
                          <m:t>𝑏</m:t>
                        </m:r>
                      </m:e>
                      <m:sub>
                        <m:r>
                          <a:rPr lang="fr-FR" b="0" i="1">
                            <a:latin typeface="Cambria Math" panose="02040503050406030204" pitchFamily="18" charset="0"/>
                          </a:rPr>
                          <m:t>1</m:t>
                        </m:r>
                      </m:sub>
                    </m:sSub>
                    <m:r>
                      <a:rPr lang="fr-FR" b="0" i="1">
                        <a:latin typeface="Cambria Math" panose="02040503050406030204" pitchFamily="18" charset="0"/>
                      </a:rPr>
                      <m:t>=0</m:t>
                    </m:r>
                  </m:oMath>
                </a14:m>
                <a:r>
                  <a:rPr lang="fr-FR" dirty="0">
                    <a:latin typeface="+mj-lt"/>
                  </a:rPr>
                  <a:t> pour une polarisation linéaire</a:t>
                </a:r>
                <a:endParaRPr lang="fr-FR" b="1" dirty="0">
                  <a:latin typeface="+mj-lt"/>
                </a:endParaRPr>
              </a:p>
              <a:p>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𝒃</m:t>
                        </m:r>
                      </m:e>
                      <m:sub>
                        <m:r>
                          <a:rPr lang="fr-FR" b="1" i="1" smtClean="0">
                            <a:latin typeface="Cambria Math" panose="02040503050406030204" pitchFamily="18" charset="0"/>
                          </a:rPr>
                          <m:t>𝟏</m:t>
                        </m:r>
                      </m:sub>
                    </m:sSub>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𝟎</m:t>
                    </m:r>
                  </m:oMath>
                </a14:m>
                <a:r>
                  <a:rPr lang="fr-FR" dirty="0"/>
                  <a:t> pour une molécule chirale ET une polarisation circulaire</a:t>
                </a:r>
              </a:p>
            </p:txBody>
          </p:sp>
        </mc:Choice>
        <mc:Fallback xmlns="">
          <p:sp>
            <p:nvSpPr>
              <p:cNvPr id="53" name="ZoneTexte 52"/>
              <p:cNvSpPr txBox="1">
                <a:spLocks noRot="1" noChangeAspect="1" noMove="1" noResize="1" noEditPoints="1" noAdjustHandles="1" noChangeArrowheads="1" noChangeShapeType="1" noTextEdit="1"/>
              </p:cNvSpPr>
              <p:nvPr/>
            </p:nvSpPr>
            <p:spPr>
              <a:xfrm>
                <a:off x="3963202" y="5756752"/>
                <a:ext cx="6231121" cy="923330"/>
              </a:xfrm>
              <a:prstGeom prst="rect">
                <a:avLst/>
              </a:prstGeom>
              <a:blipFill>
                <a:blip r:embed="rId4"/>
                <a:stretch>
                  <a:fillRect t="-3289" b="-9211"/>
                </a:stretch>
              </a:blipFill>
            </p:spPr>
            <p:txBody>
              <a:bodyPr/>
              <a:lstStyle/>
              <a:p>
                <a:r>
                  <a:rPr lang="fr-FR">
                    <a:noFill/>
                  </a:rPr>
                  <a:t> </a:t>
                </a:r>
              </a:p>
            </p:txBody>
          </p:sp>
        </mc:Fallback>
      </mc:AlternateContent>
      <p:grpSp>
        <p:nvGrpSpPr>
          <p:cNvPr id="2" name="Groupe 1"/>
          <p:cNvGrpSpPr/>
          <p:nvPr/>
        </p:nvGrpSpPr>
        <p:grpSpPr>
          <a:xfrm>
            <a:off x="794925" y="2643297"/>
            <a:ext cx="2913830" cy="4185556"/>
            <a:chOff x="4583381" y="2068321"/>
            <a:chExt cx="2913830" cy="4185556"/>
          </a:xfrm>
        </p:grpSpPr>
        <p:sp>
          <p:nvSpPr>
            <p:cNvPr id="20" name="ZoneTexte 19"/>
            <p:cNvSpPr txBox="1"/>
            <p:nvPr/>
          </p:nvSpPr>
          <p:spPr>
            <a:xfrm>
              <a:off x="4772266" y="5976878"/>
              <a:ext cx="2649893" cy="276999"/>
            </a:xfrm>
            <a:prstGeom prst="rect">
              <a:avLst/>
            </a:prstGeom>
            <a:noFill/>
          </p:spPr>
          <p:txBody>
            <a:bodyPr wrap="square" rtlCol="0">
              <a:spAutoFit/>
            </a:bodyPr>
            <a:lstStyle/>
            <a:p>
              <a:r>
                <a:rPr lang="en-US" sz="1200" i="1" dirty="0"/>
                <a:t>Phys. Chem. Chem. Phys.</a:t>
              </a:r>
              <a:r>
                <a:rPr lang="en-US" sz="1200" dirty="0"/>
                <a:t>, 2014, </a:t>
              </a:r>
              <a:r>
                <a:rPr lang="en-US" sz="1200" b="1" dirty="0"/>
                <a:t>16</a:t>
              </a:r>
              <a:r>
                <a:rPr lang="en-US" sz="1200" dirty="0"/>
                <a:t>, 856</a:t>
              </a:r>
              <a:endParaRPr lang="fr-FR" sz="1200" dirty="0"/>
            </a:p>
          </p:txBody>
        </p:sp>
        <p:pic>
          <p:nvPicPr>
            <p:cNvPr id="21" name="Image 20"/>
            <p:cNvPicPr>
              <a:picLocks noChangeAspect="1"/>
            </p:cNvPicPr>
            <p:nvPr/>
          </p:nvPicPr>
          <p:blipFill rotWithShape="1">
            <a:blip r:embed="rId5"/>
            <a:srcRect t="38138"/>
            <a:stretch/>
          </p:blipFill>
          <p:spPr>
            <a:xfrm>
              <a:off x="4583381" y="3407434"/>
              <a:ext cx="2913830" cy="2428652"/>
            </a:xfrm>
            <a:prstGeom prst="rect">
              <a:avLst/>
            </a:prstGeom>
          </p:spPr>
        </p:pic>
        <p:pic>
          <p:nvPicPr>
            <p:cNvPr id="22" name="Image 21"/>
            <p:cNvPicPr>
              <a:picLocks noChangeAspect="1"/>
            </p:cNvPicPr>
            <p:nvPr/>
          </p:nvPicPr>
          <p:blipFill rotWithShape="1">
            <a:blip r:embed="rId5"/>
            <a:srcRect l="10781" t="6085" r="46884" b="63392"/>
            <a:stretch/>
          </p:blipFill>
          <p:spPr>
            <a:xfrm>
              <a:off x="5477773" y="2068321"/>
              <a:ext cx="1233578" cy="1198321"/>
            </a:xfrm>
            <a:prstGeom prst="rect">
              <a:avLst/>
            </a:prstGeom>
          </p:spPr>
        </p:pic>
      </p:grpSp>
      <p:sp>
        <p:nvSpPr>
          <p:cNvPr id="4" name="Rectangle 3"/>
          <p:cNvSpPr/>
          <p:nvPr/>
        </p:nvSpPr>
        <p:spPr>
          <a:xfrm>
            <a:off x="1547427" y="2542505"/>
            <a:ext cx="283779" cy="29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10230621" y="3725565"/>
                <a:ext cx="2230016" cy="711092"/>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𝑃</m:t>
                          </m:r>
                        </m:e>
                        <m:sub>
                          <m:r>
                            <a:rPr lang="fr-FR" sz="1400" b="0" i="1" smtClean="0">
                              <a:latin typeface="Cambria Math" panose="02040503050406030204" pitchFamily="18" charset="0"/>
                            </a:rPr>
                            <m:t>1</m:t>
                          </m:r>
                        </m:sub>
                      </m:sSub>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𝑥</m:t>
                          </m:r>
                        </m:e>
                      </m:d>
                      <m:r>
                        <a:rPr lang="fr-FR" sz="1400" b="0" i="1" smtClean="0">
                          <a:latin typeface="Cambria Math" panose="02040503050406030204" pitchFamily="18" charset="0"/>
                        </a:rPr>
                        <m:t>=</m:t>
                      </m:r>
                      <m:r>
                        <a:rPr lang="fr-FR" sz="1400" b="0" i="1" smtClean="0">
                          <a:latin typeface="Cambria Math" panose="02040503050406030204" pitchFamily="18" charset="0"/>
                        </a:rPr>
                        <m:t>𝑥</m:t>
                      </m:r>
                    </m:oMath>
                  </m:oMathPara>
                </a14:m>
                <a:endParaRPr lang="fr-FR" sz="1400" b="0" dirty="0"/>
              </a:p>
              <a:p>
                <a:pPr algn="r"/>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𝑃</m:t>
                          </m:r>
                        </m:e>
                        <m:sub>
                          <m:r>
                            <a:rPr lang="fr-FR" sz="1400" b="0" i="1" smtClean="0">
                              <a:latin typeface="Cambria Math" panose="02040503050406030204" pitchFamily="18" charset="0"/>
                            </a:rPr>
                            <m:t>2</m:t>
                          </m:r>
                        </m:sub>
                      </m:sSub>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𝑥</m:t>
                          </m:r>
                        </m:e>
                      </m:d>
                      <m:r>
                        <a:rPr lang="fr-FR" sz="1400" b="0" i="1" smtClean="0">
                          <a:latin typeface="Cambria Math" panose="02040503050406030204" pitchFamily="18" charset="0"/>
                        </a:rPr>
                        <m:t>=</m:t>
                      </m:r>
                      <m:f>
                        <m:fPr>
                          <m:ctrlPr>
                            <a:rPr lang="fr-FR" sz="1400" b="0" i="1" smtClean="0">
                              <a:latin typeface="Cambria Math" panose="02040503050406030204" pitchFamily="18" charset="0"/>
                            </a:rPr>
                          </m:ctrlPr>
                        </m:fPr>
                        <m:num>
                          <m:r>
                            <a:rPr lang="fr-FR" sz="1400" b="0" i="1" smtClean="0">
                              <a:latin typeface="Cambria Math" panose="02040503050406030204" pitchFamily="18" charset="0"/>
                            </a:rPr>
                            <m:t>1</m:t>
                          </m:r>
                        </m:num>
                        <m:den>
                          <m:r>
                            <a:rPr lang="fr-FR" sz="1400" b="0" i="1" smtClean="0">
                              <a:latin typeface="Cambria Math" panose="02040503050406030204" pitchFamily="18" charset="0"/>
                            </a:rPr>
                            <m:t>2</m:t>
                          </m:r>
                        </m:den>
                      </m:f>
                      <m:r>
                        <a:rPr lang="fr-FR" sz="1400" b="0" i="1" smtClean="0">
                          <a:latin typeface="Cambria Math" panose="02040503050406030204" pitchFamily="18" charset="0"/>
                        </a:rPr>
                        <m:t>(3</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𝑥</m:t>
                          </m:r>
                        </m:e>
                        <m:sup>
                          <m:r>
                            <a:rPr lang="fr-FR" sz="1400" b="0" i="1" smtClean="0">
                              <a:latin typeface="Cambria Math" panose="02040503050406030204" pitchFamily="18" charset="0"/>
                            </a:rPr>
                            <m:t>2</m:t>
                          </m:r>
                        </m:sup>
                      </m:sSup>
                      <m:r>
                        <a:rPr lang="fr-FR" sz="1400" b="0" i="1" smtClean="0">
                          <a:latin typeface="Cambria Math" panose="02040503050406030204" pitchFamily="18" charset="0"/>
                        </a:rPr>
                        <m:t>−1)</m:t>
                      </m:r>
                    </m:oMath>
                  </m:oMathPara>
                </a14:m>
                <a:endParaRPr lang="fr-FR" sz="1400" dirty="0"/>
              </a:p>
            </p:txBody>
          </p:sp>
        </mc:Choice>
        <mc:Fallback xmlns="">
          <p:sp>
            <p:nvSpPr>
              <p:cNvPr id="3" name="ZoneTexte 2"/>
              <p:cNvSpPr txBox="1">
                <a:spLocks noRot="1" noChangeAspect="1" noMove="1" noResize="1" noEditPoints="1" noAdjustHandles="1" noChangeArrowheads="1" noChangeShapeType="1" noTextEdit="1"/>
              </p:cNvSpPr>
              <p:nvPr/>
            </p:nvSpPr>
            <p:spPr>
              <a:xfrm>
                <a:off x="10230621" y="3725565"/>
                <a:ext cx="2230016" cy="711092"/>
              </a:xfrm>
              <a:prstGeom prst="rect">
                <a:avLst/>
              </a:prstGeom>
              <a:blipFill>
                <a:blip r:embed="rId6"/>
                <a:stretch>
                  <a:fillRect b="-855"/>
                </a:stretch>
              </a:blipFill>
            </p:spPr>
            <p:txBody>
              <a:bodyPr/>
              <a:lstStyle/>
              <a:p>
                <a:r>
                  <a:rPr lang="fr-FR">
                    <a:noFill/>
                  </a:rPr>
                  <a:t> </a:t>
                </a:r>
              </a:p>
            </p:txBody>
          </p:sp>
        </mc:Fallback>
      </mc:AlternateContent>
      <p:sp>
        <p:nvSpPr>
          <p:cNvPr id="23" name="Rectangle 22"/>
          <p:cNvSpPr/>
          <p:nvPr/>
        </p:nvSpPr>
        <p:spPr>
          <a:xfrm>
            <a:off x="8686802" y="3896727"/>
            <a:ext cx="1345622" cy="483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74CCF390-F9ED-4D4A-B804-0FF58172AF29}"/>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5" name="ZoneTexte 24">
            <a:extLst>
              <a:ext uri="{FF2B5EF4-FFF2-40B4-BE49-F238E27FC236}">
                <a16:creationId xmlns:a16="http://schemas.microsoft.com/office/drawing/2014/main" id="{EBF9CB95-2CE4-42DF-9C13-7193AE8C6C3F}"/>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sp>
        <p:nvSpPr>
          <p:cNvPr id="7" name="ZoneTexte 6">
            <a:extLst>
              <a:ext uri="{FF2B5EF4-FFF2-40B4-BE49-F238E27FC236}">
                <a16:creationId xmlns:a16="http://schemas.microsoft.com/office/drawing/2014/main" id="{1E9B2603-3B0D-4839-B177-35D55A2DEAB5}"/>
              </a:ext>
            </a:extLst>
          </p:cNvPr>
          <p:cNvSpPr txBox="1"/>
          <p:nvPr/>
        </p:nvSpPr>
        <p:spPr>
          <a:xfrm>
            <a:off x="8633141" y="2384591"/>
            <a:ext cx="3558859" cy="461665"/>
          </a:xfrm>
          <a:prstGeom prst="rect">
            <a:avLst/>
          </a:prstGeom>
          <a:noFill/>
        </p:spPr>
        <p:txBody>
          <a:bodyPr wrap="none" rtlCol="0">
            <a:spAutoFit/>
          </a:bodyPr>
          <a:lstStyle/>
          <a:p>
            <a:r>
              <a:rPr lang="en-US" sz="1200" i="1" dirty="0">
                <a:effectLst/>
                <a:latin typeface="Segoe UI" panose="020B0502040204020203" pitchFamily="34" charset="0"/>
                <a:ea typeface="Droid Sans Fallback"/>
              </a:rPr>
              <a:t>Ritchie, et al., Phys. Rev. A </a:t>
            </a:r>
            <a:r>
              <a:rPr lang="en-US" sz="1200" b="1" i="1" dirty="0">
                <a:effectLst/>
                <a:latin typeface="Segoe UI" panose="020B0502040204020203" pitchFamily="34" charset="0"/>
                <a:ea typeface="Droid Sans Fallback"/>
              </a:rPr>
              <a:t>1976</a:t>
            </a:r>
            <a:r>
              <a:rPr lang="en-US" sz="1200" i="1" dirty="0">
                <a:effectLst/>
                <a:latin typeface="Segoe UI" panose="020B0502040204020203" pitchFamily="34" charset="0"/>
                <a:ea typeface="Droid Sans Fallback"/>
              </a:rPr>
              <a:t>, 13 (4), 1411–1415</a:t>
            </a:r>
          </a:p>
          <a:p>
            <a:r>
              <a:rPr lang="en-US" sz="1200" i="1" dirty="0" err="1">
                <a:effectLst/>
                <a:latin typeface="Segoe UI" panose="020B0502040204020203" pitchFamily="34" charset="0"/>
                <a:ea typeface="Droid Sans Fallback"/>
              </a:rPr>
              <a:t>Powis</a:t>
            </a:r>
            <a:r>
              <a:rPr lang="en-US" sz="1200" i="1" dirty="0">
                <a:latin typeface="Segoe UI" panose="020B0502040204020203" pitchFamily="34" charset="0"/>
                <a:ea typeface="Droid Sans Fallback"/>
              </a:rPr>
              <a:t>, </a:t>
            </a:r>
            <a:r>
              <a:rPr lang="en-US" sz="1200" i="1" dirty="0">
                <a:effectLst/>
                <a:latin typeface="Segoe UI" panose="020B0502040204020203" pitchFamily="34" charset="0"/>
                <a:ea typeface="Droid Sans Fallback"/>
              </a:rPr>
              <a:t>J. Phys. Chem. A </a:t>
            </a:r>
            <a:r>
              <a:rPr lang="en-US" sz="1200" b="1" i="1" dirty="0">
                <a:effectLst/>
                <a:latin typeface="Segoe UI" panose="020B0502040204020203" pitchFamily="34" charset="0"/>
                <a:ea typeface="Droid Sans Fallback"/>
              </a:rPr>
              <a:t>2000</a:t>
            </a:r>
            <a:r>
              <a:rPr lang="en-US" sz="1200" i="1" dirty="0">
                <a:effectLst/>
                <a:latin typeface="Segoe UI" panose="020B0502040204020203" pitchFamily="34" charset="0"/>
                <a:ea typeface="Droid Sans Fallback"/>
              </a:rPr>
              <a:t>, 104 (5), 878–882</a:t>
            </a:r>
            <a:endParaRPr lang="fr-FR" sz="1200" i="1" dirty="0"/>
          </a:p>
        </p:txBody>
      </p:sp>
      <p:pic>
        <p:nvPicPr>
          <p:cNvPr id="26" name="Image 25">
            <a:extLst>
              <a:ext uri="{FF2B5EF4-FFF2-40B4-BE49-F238E27FC236}">
                <a16:creationId xmlns:a16="http://schemas.microsoft.com/office/drawing/2014/main" id="{634211B1-324B-43F5-AA70-C6A92DF49687}"/>
              </a:ext>
            </a:extLst>
          </p:cNvPr>
          <p:cNvPicPr>
            <a:picLocks noChangeAspect="1"/>
          </p:cNvPicPr>
          <p:nvPr/>
        </p:nvPicPr>
        <p:blipFill rotWithShape="1">
          <a:blip r:embed="rId7">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13503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par>
                                <p:cTn id="14" presetID="22" presetClass="entr" presetSubtype="8"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par>
                                <p:cTn id="20" presetID="22" presetClass="entr" presetSubtype="8"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par>
                                <p:cTn id="29" presetID="22" presetClass="entr" presetSubtype="8"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44" grpId="0" animBg="1"/>
      <p:bldP spid="46" grpId="0"/>
      <p:bldP spid="50" grpId="0"/>
      <p:bldP spid="53" grpId="0"/>
      <p:bldP spid="4"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926858" y="2353800"/>
            <a:ext cx="2460417" cy="406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718022" y="2405822"/>
            <a:ext cx="2460417" cy="406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a:xfrm>
            <a:off x="11044609" y="6442716"/>
            <a:ext cx="1052508" cy="365125"/>
          </a:xfrm>
        </p:spPr>
        <p:txBody>
          <a:bodyPr/>
          <a:lstStyle/>
          <a:p>
            <a:fld id="{73407961-E133-4BAC-9B62-1442E2D86DA5}" type="slidenum">
              <a:rPr lang="fr-FR" smtClean="0"/>
              <a:t>5</a:t>
            </a:fld>
            <a:endParaRPr lang="fr-FR"/>
          </a:p>
        </p:txBody>
      </p:sp>
      <p:sp>
        <p:nvSpPr>
          <p:cNvPr id="5" name="Titre 1"/>
          <p:cNvSpPr txBox="1">
            <a:spLocks/>
          </p:cNvSpPr>
          <p:nvPr/>
        </p:nvSpPr>
        <p:spPr>
          <a:xfrm>
            <a:off x="0" y="913307"/>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Dichroïsme Circulaire de </a:t>
            </a:r>
            <a:r>
              <a:rPr lang="fr-FR" dirty="0" err="1">
                <a:solidFill>
                  <a:schemeClr val="bg1"/>
                </a:solidFill>
              </a:rPr>
              <a:t>PhotoElectrons</a:t>
            </a:r>
            <a:r>
              <a:rPr lang="fr-FR" dirty="0">
                <a:solidFill>
                  <a:schemeClr val="bg1"/>
                </a:solidFill>
              </a:rPr>
              <a:t> (PECD)</a:t>
            </a:r>
          </a:p>
        </p:txBody>
      </p:sp>
      <p:sp>
        <p:nvSpPr>
          <p:cNvPr id="6" name="ZoneTexte 5"/>
          <p:cNvSpPr txBox="1"/>
          <p:nvPr/>
        </p:nvSpPr>
        <p:spPr>
          <a:xfrm>
            <a:off x="371242" y="4988066"/>
            <a:ext cx="2649893" cy="276999"/>
          </a:xfrm>
          <a:prstGeom prst="rect">
            <a:avLst/>
          </a:prstGeom>
          <a:noFill/>
        </p:spPr>
        <p:txBody>
          <a:bodyPr wrap="square" rtlCol="0">
            <a:spAutoFit/>
          </a:bodyPr>
          <a:lstStyle/>
          <a:p>
            <a:r>
              <a:rPr lang="en-US" sz="1200" i="1" dirty="0"/>
              <a:t>Phys. Chem. Chem. Phys.</a:t>
            </a:r>
            <a:r>
              <a:rPr lang="en-US" sz="1200" dirty="0"/>
              <a:t>, 2014, </a:t>
            </a:r>
            <a:r>
              <a:rPr lang="en-US" sz="1200" b="1" dirty="0"/>
              <a:t>16</a:t>
            </a:r>
            <a:r>
              <a:rPr lang="en-US" sz="1200" dirty="0"/>
              <a:t>, 856</a:t>
            </a:r>
            <a:endParaRPr lang="fr-FR" sz="1200" dirty="0"/>
          </a:p>
        </p:txBody>
      </p:sp>
      <p:grpSp>
        <p:nvGrpSpPr>
          <p:cNvPr id="2" name="Groupe 1"/>
          <p:cNvGrpSpPr/>
          <p:nvPr/>
        </p:nvGrpSpPr>
        <p:grpSpPr>
          <a:xfrm>
            <a:off x="145810" y="3662976"/>
            <a:ext cx="2708671" cy="1159329"/>
            <a:chOff x="39718" y="2985288"/>
            <a:chExt cx="2708671" cy="1159329"/>
          </a:xfrm>
        </p:grpSpPr>
        <p:pic>
          <p:nvPicPr>
            <p:cNvPr id="8" name="Image 7"/>
            <p:cNvPicPr>
              <a:picLocks noChangeAspect="1"/>
            </p:cNvPicPr>
            <p:nvPr/>
          </p:nvPicPr>
          <p:blipFill rotWithShape="1">
            <a:blip r:embed="rId3"/>
            <a:srcRect t="6085" b="63157"/>
            <a:stretch/>
          </p:blipFill>
          <p:spPr>
            <a:xfrm>
              <a:off x="39718" y="3022123"/>
              <a:ext cx="2708671" cy="1122494"/>
            </a:xfrm>
            <a:prstGeom prst="rect">
              <a:avLst/>
            </a:prstGeom>
          </p:spPr>
        </p:pic>
        <p:sp>
          <p:nvSpPr>
            <p:cNvPr id="9" name="Rectangle 8"/>
            <p:cNvSpPr/>
            <p:nvPr/>
          </p:nvSpPr>
          <p:spPr>
            <a:xfrm>
              <a:off x="103398" y="2985288"/>
              <a:ext cx="287380" cy="155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Picture 2" descr="Image of RSCamp_img0"/>
          <p:cNvPicPr/>
          <p:nvPr/>
        </p:nvPicPr>
        <p:blipFill rotWithShape="1">
          <a:blip r:embed="rId4">
            <a:extLst>
              <a:ext uri="{28A0092B-C50C-407E-A947-70E740481C1C}">
                <a14:useLocalDpi xmlns:a14="http://schemas.microsoft.com/office/drawing/2010/main" val="0"/>
              </a:ext>
            </a:extLst>
          </a:blip>
          <a:srcRect l="7749" r="11499"/>
          <a:stretch/>
        </p:blipFill>
        <p:spPr bwMode="auto">
          <a:xfrm>
            <a:off x="7257859" y="3003169"/>
            <a:ext cx="3749004" cy="18567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55388" y="4699083"/>
            <a:ext cx="5484578" cy="630942"/>
          </a:xfrm>
          <a:prstGeom prst="rect">
            <a:avLst/>
          </a:prstGeom>
        </p:spPr>
        <p:txBody>
          <a:bodyPr wrap="none">
            <a:spAutoFit/>
          </a:bodyPr>
          <a:lstStyle/>
          <a:p>
            <a:pPr algn="ctr"/>
            <a:r>
              <a:rPr lang="en-US" sz="1600" i="1" dirty="0"/>
              <a:t>Difference RCP-LCP for pure S-(+) and R-(-) enantiomers of camphor</a:t>
            </a:r>
          </a:p>
          <a:p>
            <a:pPr algn="ctr"/>
            <a:endParaRPr lang="de-DE" sz="700" dirty="0"/>
          </a:p>
          <a:p>
            <a:pPr algn="ctr"/>
            <a:r>
              <a:rPr lang="de-DE" sz="1200" dirty="0"/>
              <a:t>J. Chem. Phys. 119, 8781 (2003)</a:t>
            </a:r>
            <a:endParaRPr lang="fr-FR" sz="1200" i="1" dirty="0"/>
          </a:p>
        </p:txBody>
      </p:sp>
      <mc:AlternateContent xmlns:mc="http://schemas.openxmlformats.org/markup-compatibility/2006" xmlns:a14="http://schemas.microsoft.com/office/drawing/2010/main">
        <mc:Choice Requires="a14">
          <p:sp>
            <p:nvSpPr>
              <p:cNvPr id="14" name="Rectangle 13"/>
              <p:cNvSpPr/>
              <p:nvPr/>
            </p:nvSpPr>
            <p:spPr>
              <a:xfrm>
                <a:off x="1696189" y="2405822"/>
                <a:ext cx="25040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bg1"/>
                              </a:solidFill>
                              <a:latin typeface="Cambria Math" panose="02040503050406030204" pitchFamily="18" charset="0"/>
                            </a:rPr>
                          </m:ctrlPr>
                        </m:sSubPr>
                        <m:e>
                          <m:r>
                            <a:rPr lang="fr-FR" b="1" i="1" smtClean="0">
                              <a:solidFill>
                                <a:schemeClr val="bg1"/>
                              </a:solidFill>
                              <a:latin typeface="Cambria Math" panose="02040503050406030204" pitchFamily="18" charset="0"/>
                            </a:rPr>
                            <m:t>𝒃</m:t>
                          </m:r>
                        </m:e>
                        <m:sub>
                          <m:r>
                            <a:rPr lang="fr-FR" b="1" i="1" smtClean="0">
                              <a:solidFill>
                                <a:schemeClr val="bg1"/>
                              </a:solidFill>
                              <a:latin typeface="Cambria Math" panose="02040503050406030204" pitchFamily="18" charset="0"/>
                            </a:rPr>
                            <m:t>𝟏</m:t>
                          </m:r>
                        </m:sub>
                      </m:sSub>
                      <m:r>
                        <a:rPr lang="fr-FR" b="1" i="1" smtClean="0">
                          <a:solidFill>
                            <a:schemeClr val="bg1"/>
                          </a:solidFill>
                          <a:latin typeface="Cambria Math" panose="02040503050406030204" pitchFamily="18" charset="0"/>
                        </a:rPr>
                        <m:t>(</m:t>
                      </m:r>
                      <m:r>
                        <a:rPr lang="fr-FR" b="1" i="1" smtClean="0">
                          <a:solidFill>
                            <a:schemeClr val="bg1"/>
                          </a:solidFill>
                          <a:latin typeface="Cambria Math" panose="02040503050406030204" pitchFamily="18" charset="0"/>
                        </a:rPr>
                        <m:t>𝑹𝑪𝑷</m:t>
                      </m:r>
                      <m:r>
                        <a:rPr lang="fr-FR" b="1" i="1" smtClean="0">
                          <a:solidFill>
                            <a:schemeClr val="bg1"/>
                          </a:solidFill>
                          <a:latin typeface="Cambria Math" panose="02040503050406030204" pitchFamily="18" charset="0"/>
                        </a:rPr>
                        <m:t>)=−</m:t>
                      </m:r>
                      <m:sSub>
                        <m:sSubPr>
                          <m:ctrlPr>
                            <a:rPr lang="fr-FR" b="1" i="1" smtClean="0">
                              <a:solidFill>
                                <a:schemeClr val="bg1"/>
                              </a:solidFill>
                              <a:latin typeface="Cambria Math" panose="02040503050406030204" pitchFamily="18" charset="0"/>
                            </a:rPr>
                          </m:ctrlPr>
                        </m:sSubPr>
                        <m:e>
                          <m:r>
                            <a:rPr lang="fr-FR" b="1" i="1" smtClean="0">
                              <a:solidFill>
                                <a:schemeClr val="bg1"/>
                              </a:solidFill>
                              <a:latin typeface="Cambria Math" panose="02040503050406030204" pitchFamily="18" charset="0"/>
                            </a:rPr>
                            <m:t>𝒃</m:t>
                          </m:r>
                        </m:e>
                        <m:sub>
                          <m:r>
                            <a:rPr lang="fr-FR" b="1" i="1" smtClean="0">
                              <a:solidFill>
                                <a:schemeClr val="bg1"/>
                              </a:solidFill>
                              <a:latin typeface="Cambria Math" panose="02040503050406030204" pitchFamily="18" charset="0"/>
                            </a:rPr>
                            <m:t>𝟏</m:t>
                          </m:r>
                        </m:sub>
                      </m:sSub>
                      <m:r>
                        <a:rPr lang="fr-FR" b="1" i="1" smtClean="0">
                          <a:solidFill>
                            <a:schemeClr val="bg1"/>
                          </a:solidFill>
                          <a:latin typeface="Cambria Math" panose="02040503050406030204" pitchFamily="18" charset="0"/>
                        </a:rPr>
                        <m:t>(</m:t>
                      </m:r>
                      <m:r>
                        <a:rPr lang="fr-FR" b="1" i="1" smtClean="0">
                          <a:solidFill>
                            <a:schemeClr val="bg1"/>
                          </a:solidFill>
                          <a:latin typeface="Cambria Math" panose="02040503050406030204" pitchFamily="18" charset="0"/>
                        </a:rPr>
                        <m:t>𝑳𝑪𝑷</m:t>
                      </m:r>
                      <m:r>
                        <a:rPr lang="fr-FR" b="1" i="1" smtClean="0">
                          <a:solidFill>
                            <a:schemeClr val="bg1"/>
                          </a:solidFill>
                          <a:latin typeface="Cambria Math" panose="02040503050406030204" pitchFamily="18" charset="0"/>
                        </a:rPr>
                        <m:t>)</m:t>
                      </m:r>
                    </m:oMath>
                  </m:oMathPara>
                </a14:m>
                <a:endParaRPr lang="fr-FR" b="1"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696189" y="2405822"/>
                <a:ext cx="2504083" cy="369332"/>
              </a:xfrm>
              <a:prstGeom prst="rect">
                <a:avLst/>
              </a:prstGeom>
              <a:blipFill>
                <a:blip r:embed="rId5"/>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198708" y="2349737"/>
                <a:ext cx="18989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bg1"/>
                              </a:solidFill>
                              <a:latin typeface="Cambria Math" panose="02040503050406030204" pitchFamily="18" charset="0"/>
                            </a:rPr>
                          </m:ctrlPr>
                        </m:sSubPr>
                        <m:e>
                          <m:r>
                            <a:rPr lang="fr-FR" b="1" i="1" smtClean="0">
                              <a:solidFill>
                                <a:schemeClr val="bg1"/>
                              </a:solidFill>
                              <a:latin typeface="Cambria Math" panose="02040503050406030204" pitchFamily="18" charset="0"/>
                            </a:rPr>
                            <m:t>𝒃</m:t>
                          </m:r>
                        </m:e>
                        <m:sub>
                          <m:r>
                            <a:rPr lang="fr-FR" b="1" i="1" smtClean="0">
                              <a:solidFill>
                                <a:schemeClr val="bg1"/>
                              </a:solidFill>
                              <a:latin typeface="Cambria Math" panose="02040503050406030204" pitchFamily="18" charset="0"/>
                            </a:rPr>
                            <m:t>𝟏</m:t>
                          </m:r>
                        </m:sub>
                      </m:sSub>
                      <m:d>
                        <m:dPr>
                          <m:ctrlPr>
                            <a:rPr lang="fr-FR" b="1" i="1">
                              <a:solidFill>
                                <a:schemeClr val="bg1"/>
                              </a:solidFill>
                              <a:latin typeface="Cambria Math" panose="02040503050406030204" pitchFamily="18" charset="0"/>
                            </a:rPr>
                          </m:ctrlPr>
                        </m:dPr>
                        <m:e>
                          <m:r>
                            <a:rPr lang="fr-FR" b="1" i="1" smtClean="0">
                              <a:solidFill>
                                <a:schemeClr val="bg1"/>
                              </a:solidFill>
                              <a:latin typeface="Cambria Math" panose="02040503050406030204" pitchFamily="18" charset="0"/>
                            </a:rPr>
                            <m:t>𝑺</m:t>
                          </m:r>
                        </m:e>
                      </m:d>
                      <m:r>
                        <a:rPr lang="fr-FR" b="1" i="1">
                          <a:solidFill>
                            <a:schemeClr val="bg1"/>
                          </a:solidFill>
                          <a:latin typeface="Cambria Math" panose="02040503050406030204" pitchFamily="18" charset="0"/>
                        </a:rPr>
                        <m:t>=</m:t>
                      </m:r>
                      <m:r>
                        <a:rPr lang="fr-FR" b="1" i="1" smtClean="0">
                          <a:solidFill>
                            <a:schemeClr val="bg1"/>
                          </a:solidFill>
                          <a:latin typeface="Cambria Math" panose="02040503050406030204" pitchFamily="18" charset="0"/>
                        </a:rPr>
                        <m:t>−</m:t>
                      </m:r>
                      <m:sSub>
                        <m:sSubPr>
                          <m:ctrlPr>
                            <a:rPr lang="fr-FR" b="1" i="1" smtClean="0">
                              <a:solidFill>
                                <a:schemeClr val="bg1"/>
                              </a:solidFill>
                              <a:latin typeface="Cambria Math" panose="02040503050406030204" pitchFamily="18" charset="0"/>
                            </a:rPr>
                          </m:ctrlPr>
                        </m:sSubPr>
                        <m:e>
                          <m:r>
                            <a:rPr lang="fr-FR" b="1" i="1" smtClean="0">
                              <a:solidFill>
                                <a:schemeClr val="bg1"/>
                              </a:solidFill>
                              <a:latin typeface="Cambria Math" panose="02040503050406030204" pitchFamily="18" charset="0"/>
                            </a:rPr>
                            <m:t>𝒃</m:t>
                          </m:r>
                        </m:e>
                        <m:sub>
                          <m:r>
                            <a:rPr lang="fr-FR" b="1" i="1" smtClean="0">
                              <a:solidFill>
                                <a:schemeClr val="bg1"/>
                              </a:solidFill>
                              <a:latin typeface="Cambria Math" panose="02040503050406030204" pitchFamily="18" charset="0"/>
                            </a:rPr>
                            <m:t>𝟏</m:t>
                          </m:r>
                        </m:sub>
                      </m:sSub>
                      <m:r>
                        <a:rPr lang="fr-FR" b="1" i="1">
                          <a:solidFill>
                            <a:schemeClr val="bg1"/>
                          </a:solidFill>
                          <a:latin typeface="Cambria Math" panose="02040503050406030204" pitchFamily="18" charset="0"/>
                        </a:rPr>
                        <m:t>(</m:t>
                      </m:r>
                      <m:r>
                        <a:rPr lang="fr-FR" b="1" i="1" smtClean="0">
                          <a:solidFill>
                            <a:schemeClr val="bg1"/>
                          </a:solidFill>
                          <a:latin typeface="Cambria Math" panose="02040503050406030204" pitchFamily="18" charset="0"/>
                        </a:rPr>
                        <m:t>𝑹</m:t>
                      </m:r>
                      <m:r>
                        <a:rPr lang="fr-FR" b="1" i="1">
                          <a:solidFill>
                            <a:schemeClr val="bg1"/>
                          </a:solidFill>
                          <a:latin typeface="Cambria Math" panose="02040503050406030204" pitchFamily="18" charset="0"/>
                        </a:rPr>
                        <m:t>)</m:t>
                      </m:r>
                    </m:oMath>
                  </m:oMathPara>
                </a14:m>
                <a:endParaRPr lang="fr-FR" b="1"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8198708" y="2349737"/>
                <a:ext cx="1898981" cy="369332"/>
              </a:xfrm>
              <a:prstGeom prst="rect">
                <a:avLst/>
              </a:prstGeom>
              <a:blipFill>
                <a:blip r:embed="rId6"/>
                <a:stretch>
                  <a:fillRect b="-147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2330949" y="5371787"/>
                <a:ext cx="9482681" cy="1200329"/>
              </a:xfrm>
              <a:prstGeom prst="rect">
                <a:avLst/>
              </a:prstGeom>
              <a:noFill/>
            </p:spPr>
            <p:txBody>
              <a:bodyPr wrap="square" rtlCol="0">
                <a:spAutoFit/>
              </a:bodyPr>
              <a:lstStyle/>
              <a:p>
                <a:pPr algn="just"/>
                <a14:m>
                  <m:oMath xmlns:m="http://schemas.openxmlformats.org/officeDocument/2006/math">
                    <m:r>
                      <a:rPr lang="fr-FR" i="1">
                        <a:latin typeface="Cambria Math" panose="02040503050406030204" pitchFamily="18" charset="0"/>
                      </a:rPr>
                      <m:t>𝑃𝐸𝐶𝐷</m:t>
                    </m:r>
                    <m:r>
                      <a:rPr lang="fr-FR" i="1">
                        <a:latin typeface="Cambria Math" panose="02040503050406030204" pitchFamily="18" charset="0"/>
                      </a:rPr>
                      <m:t>=2</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1</m:t>
                        </m:r>
                      </m:sub>
                    </m:sSub>
                  </m:oMath>
                </a14:m>
                <a:r>
                  <a:rPr lang="fr-FR" dirty="0"/>
                  <a:t> :</a:t>
                </a:r>
              </a:p>
              <a:p>
                <a:pPr marL="285750" indent="-285750" algn="just">
                  <a:buFont typeface="Wingdings" panose="05000000000000000000" pitchFamily="2" charset="2"/>
                  <a:buChar char="Ø"/>
                </a:pPr>
                <a:r>
                  <a:rPr lang="fr-FR" dirty="0"/>
                  <a:t>De </a:t>
                </a:r>
                <a:r>
                  <a:rPr lang="fr-FR" dirty="0">
                    <a:latin typeface="Arial" panose="020B0604020202020204" pitchFamily="34" charset="0"/>
                    <a:cs typeface="Arial" panose="020B0604020202020204" pitchFamily="34" charset="0"/>
                  </a:rPr>
                  <a:t>1</a:t>
                </a:r>
                <a:r>
                  <a:rPr lang="fr-FR" dirty="0"/>
                  <a:t> à </a:t>
                </a:r>
                <a:r>
                  <a:rPr lang="fr-FR" b="1" dirty="0"/>
                  <a:t>plusieurs dizaines de % </a:t>
                </a:r>
                <a:r>
                  <a:rPr lang="fr-FR" dirty="0"/>
                  <a:t>(approximation dipolaire électrique permise)</a:t>
                </a:r>
              </a:p>
              <a:p>
                <a:pPr marL="285750" indent="-285750" algn="just">
                  <a:buFont typeface="Wingdings" panose="05000000000000000000" pitchFamily="2" charset="2"/>
                  <a:buChar char="Ø"/>
                </a:pPr>
                <a:r>
                  <a:rPr lang="fr-FR" dirty="0"/>
                  <a:t>Dépend de </a:t>
                </a:r>
                <a:r>
                  <a:rPr lang="fr-FR" b="1" dirty="0"/>
                  <a:t>l’orbitale initiale </a:t>
                </a:r>
                <a:r>
                  <a:rPr lang="fr-FR" dirty="0"/>
                  <a:t>ET de </a:t>
                </a:r>
                <a:r>
                  <a:rPr lang="fr-FR" b="1" dirty="0"/>
                  <a:t>l’état final </a:t>
                </a:r>
                <a:r>
                  <a:rPr lang="fr-FR" dirty="0"/>
                  <a:t>(diffusion du photoélectron dans le potentiel moléculaire du cation)</a:t>
                </a:r>
                <a:endParaRPr lang="fr-FR" b="1" dirty="0"/>
              </a:p>
            </p:txBody>
          </p:sp>
        </mc:Choice>
        <mc:Fallback xmlns="">
          <p:sp>
            <p:nvSpPr>
              <p:cNvPr id="19" name="ZoneTexte 18"/>
              <p:cNvSpPr txBox="1">
                <a:spLocks noRot="1" noChangeAspect="1" noMove="1" noResize="1" noEditPoints="1" noAdjustHandles="1" noChangeArrowheads="1" noChangeShapeType="1" noTextEdit="1"/>
              </p:cNvSpPr>
              <p:nvPr/>
            </p:nvSpPr>
            <p:spPr>
              <a:xfrm>
                <a:off x="2330949" y="5371787"/>
                <a:ext cx="9482681" cy="1200329"/>
              </a:xfrm>
              <a:prstGeom prst="rect">
                <a:avLst/>
              </a:prstGeom>
              <a:blipFill>
                <a:blip r:embed="rId8"/>
                <a:stretch>
                  <a:fillRect l="-386" t="-2538" r="-578" b="-7107"/>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id="{4DD68EEC-36AE-4154-A4E1-31C83A9B267A}"/>
              </a:ext>
            </a:extLst>
          </p:cNvPr>
          <p:cNvSpPr txBox="1"/>
          <p:nvPr/>
        </p:nvSpPr>
        <p:spPr>
          <a:xfrm>
            <a:off x="63680" y="2852365"/>
            <a:ext cx="5919278" cy="307777"/>
          </a:xfrm>
          <a:prstGeom prst="rect">
            <a:avLst/>
          </a:prstGeom>
          <a:noFill/>
        </p:spPr>
        <p:txBody>
          <a:bodyPr wrap="square" rtlCol="0">
            <a:spAutoFit/>
          </a:bodyPr>
          <a:lstStyle/>
          <a:p>
            <a:pPr algn="ctr"/>
            <a:r>
              <a:rPr lang="fr-FR" sz="1400" i="1" dirty="0"/>
              <a:t>RCP = Right </a:t>
            </a:r>
            <a:r>
              <a:rPr lang="fr-FR" sz="1400" i="1" dirty="0" err="1"/>
              <a:t>Circular</a:t>
            </a:r>
            <a:r>
              <a:rPr lang="fr-FR" sz="1400" i="1" dirty="0"/>
              <a:t> </a:t>
            </a:r>
            <a:r>
              <a:rPr lang="fr-FR" sz="1400" i="1" dirty="0" err="1"/>
              <a:t>Polarization</a:t>
            </a:r>
            <a:r>
              <a:rPr lang="fr-FR" sz="1400" i="1" dirty="0"/>
              <a:t>		LCP = </a:t>
            </a:r>
            <a:r>
              <a:rPr lang="fr-FR" sz="1400" i="1" dirty="0" err="1"/>
              <a:t>Left</a:t>
            </a:r>
            <a:r>
              <a:rPr lang="fr-FR" sz="1400" i="1" dirty="0"/>
              <a:t> </a:t>
            </a:r>
            <a:r>
              <a:rPr lang="fr-FR" sz="1400" i="1" dirty="0" err="1"/>
              <a:t>Circular</a:t>
            </a:r>
            <a:r>
              <a:rPr lang="fr-FR" sz="1400" i="1" dirty="0"/>
              <a:t> </a:t>
            </a:r>
            <a:r>
              <a:rPr lang="fr-FR" sz="1400" i="1" dirty="0" err="1"/>
              <a:t>Polarization</a:t>
            </a:r>
            <a:endParaRPr lang="fr-FR" sz="1400" i="1" dirty="0"/>
          </a:p>
        </p:txBody>
      </p:sp>
      <p:sp>
        <p:nvSpPr>
          <p:cNvPr id="29" name="Flèche droite 28"/>
          <p:cNvSpPr/>
          <p:nvPr/>
        </p:nvSpPr>
        <p:spPr>
          <a:xfrm>
            <a:off x="952828" y="5703473"/>
            <a:ext cx="1094634" cy="536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rotWithShape="1">
          <a:blip r:embed="rId3"/>
          <a:srcRect t="36218"/>
          <a:stretch/>
        </p:blipFill>
        <p:spPr>
          <a:xfrm>
            <a:off x="3156700" y="3171375"/>
            <a:ext cx="2498665" cy="2147249"/>
          </a:xfrm>
          <a:prstGeom prst="rect">
            <a:avLst/>
          </a:prstGeom>
        </p:spPr>
      </p:pic>
      <p:sp>
        <p:nvSpPr>
          <p:cNvPr id="21" name="ZoneTexte 20">
            <a:extLst>
              <a:ext uri="{FF2B5EF4-FFF2-40B4-BE49-F238E27FC236}">
                <a16:creationId xmlns:a16="http://schemas.microsoft.com/office/drawing/2014/main" id="{46B06B70-19BC-491B-9C20-165654386835}"/>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4" name="ZoneTexte 23">
            <a:extLst>
              <a:ext uri="{FF2B5EF4-FFF2-40B4-BE49-F238E27FC236}">
                <a16:creationId xmlns:a16="http://schemas.microsoft.com/office/drawing/2014/main" id="{CF05AC42-F578-40F3-A4C8-DA743756B3F0}"/>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25" name="Image 24">
            <a:extLst>
              <a:ext uri="{FF2B5EF4-FFF2-40B4-BE49-F238E27FC236}">
                <a16:creationId xmlns:a16="http://schemas.microsoft.com/office/drawing/2014/main" id="{D6F87F93-51B3-42C5-8C01-3B4B588979AD}"/>
              </a:ext>
            </a:extLst>
          </p:cNvPr>
          <p:cNvPicPr>
            <a:picLocks noChangeAspect="1"/>
          </p:cNvPicPr>
          <p:nvPr/>
        </p:nvPicPr>
        <p:blipFill rotWithShape="1">
          <a:blip r:embed="rId9">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7B08751A-3E8B-4FDC-AFA5-F552ED2232B5}"/>
                  </a:ext>
                </a:extLst>
              </p:cNvPr>
              <p:cNvSpPr/>
              <p:nvPr/>
            </p:nvSpPr>
            <p:spPr>
              <a:xfrm>
                <a:off x="3843935" y="1794314"/>
                <a:ext cx="4638706" cy="887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𝐼</m:t>
                      </m:r>
                      <m:d>
                        <m:dPr>
                          <m:ctrlPr>
                            <a:rPr lang="fr-FR" i="1">
                              <a:latin typeface="Cambria Math" panose="02040503050406030204" pitchFamily="18" charset="0"/>
                            </a:rPr>
                          </m:ctrlPr>
                        </m:dPr>
                        <m:e>
                          <m:r>
                            <a:rPr lang="fr-FR" i="1">
                              <a:latin typeface="Cambria Math" panose="02040503050406030204" pitchFamily="18" charset="0"/>
                            </a:rPr>
                            <m:t>𝜃</m:t>
                          </m:r>
                        </m:e>
                      </m:d>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𝐼</m:t>
                              </m:r>
                            </m:e>
                            <m:sub>
                              <m:r>
                                <a:rPr lang="fr-FR" i="1">
                                  <a:latin typeface="Cambria Math" panose="02040503050406030204" pitchFamily="18" charset="0"/>
                                </a:rPr>
                                <m:t>𝑡𝑜𝑡</m:t>
                              </m:r>
                            </m:sub>
                          </m:sSub>
                        </m:num>
                        <m:den>
                          <m:r>
                            <a:rPr lang="fr-FR" i="1">
                              <a:latin typeface="Cambria Math" panose="02040503050406030204" pitchFamily="18" charset="0"/>
                            </a:rPr>
                            <m:t>4</m:t>
                          </m:r>
                          <m:r>
                            <a:rPr lang="fr-FR" i="1">
                              <a:latin typeface="Cambria Math" panose="02040503050406030204" pitchFamily="18" charset="0"/>
                            </a:rPr>
                            <m:t>𝜋</m:t>
                          </m:r>
                        </m:den>
                      </m:f>
                      <m:d>
                        <m:dPr>
                          <m:ctrlPr>
                            <a:rPr lang="fr-FR" i="1">
                              <a:latin typeface="Cambria Math" panose="02040503050406030204" pitchFamily="18" charset="0"/>
                            </a:rPr>
                          </m:ctrlPr>
                        </m:dPr>
                        <m:e>
                          <m:r>
                            <a:rPr lang="fr-FR" i="1">
                              <a:latin typeface="Cambria Math" panose="02040503050406030204" pitchFamily="18" charset="0"/>
                            </a:rPr>
                            <m:t>1+</m:t>
                          </m:r>
                          <m:sSubSup>
                            <m:sSubSupPr>
                              <m:ctrlPr>
                                <a:rPr lang="fr-FR" i="1">
                                  <a:latin typeface="Cambria Math" panose="02040503050406030204" pitchFamily="18" charset="0"/>
                                </a:rPr>
                              </m:ctrlPr>
                            </m:sSubSupPr>
                            <m:e>
                              <m:r>
                                <a:rPr lang="fr-FR" i="1">
                                  <a:latin typeface="Cambria Math" panose="02040503050406030204" pitchFamily="18" charset="0"/>
                                </a:rPr>
                                <m:t>𝑏</m:t>
                              </m:r>
                            </m:e>
                            <m:sub>
                              <m:r>
                                <a:rPr lang="fr-FR" i="1">
                                  <a:latin typeface="Cambria Math" panose="02040503050406030204" pitchFamily="18" charset="0"/>
                                </a:rPr>
                                <m:t>1</m:t>
                              </m:r>
                            </m:sub>
                            <m:sup/>
                          </m:sSubSup>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1</m:t>
                              </m:r>
                            </m:sub>
                          </m:sSub>
                          <m:r>
                            <a:rPr lang="fr-FR" i="1">
                              <a:latin typeface="Cambria Math" panose="02040503050406030204" pitchFamily="18" charset="0"/>
                            </a:rPr>
                            <m:t>(</m:t>
                          </m:r>
                          <m:func>
                            <m:funcPr>
                              <m:ctrlPr>
                                <a:rPr lang="fr-FR" i="1">
                                  <a:latin typeface="Cambria Math" panose="02040503050406030204" pitchFamily="18" charset="0"/>
                                </a:rPr>
                              </m:ctrlPr>
                            </m:funcPr>
                            <m:fName>
                              <m:r>
                                <m:rPr>
                                  <m:sty m:val="p"/>
                                </m:rPr>
                                <a:rPr lang="fr-FR">
                                  <a:latin typeface="Cambria Math" panose="02040503050406030204" pitchFamily="18" charset="0"/>
                                </a:rPr>
                                <m:t>cos</m:t>
                              </m:r>
                            </m:fName>
                            <m:e>
                              <m:r>
                                <a:rPr lang="fr-FR" i="1">
                                  <a:latin typeface="Cambria Math" panose="02040503050406030204" pitchFamily="18" charset="0"/>
                                </a:rPr>
                                <m:t>𝜃</m:t>
                              </m:r>
                            </m:e>
                          </m:func>
                          <m:r>
                            <a:rPr lang="fr-FR" i="1">
                              <a:latin typeface="Cambria Math" panose="02040503050406030204" pitchFamily="18" charset="0"/>
                            </a:rPr>
                            <m:t>)+</m:t>
                          </m:r>
                          <m:sSub>
                            <m:sSubPr>
                              <m:ctrlPr>
                                <a:rPr lang="fr-FR" i="1">
                                  <a:latin typeface="Cambria Math" panose="02040503050406030204" pitchFamily="18" charset="0"/>
                                </a:rPr>
                              </m:ctrlPr>
                            </m:sSubPr>
                            <m:e>
                              <m:sSubSup>
                                <m:sSubSupPr>
                                  <m:ctrlPr>
                                    <a:rPr lang="fr-FR" i="1">
                                      <a:latin typeface="Cambria Math" panose="02040503050406030204" pitchFamily="18" charset="0"/>
                                    </a:rPr>
                                  </m:ctrlPr>
                                </m:sSubSupPr>
                                <m:e>
                                  <m:r>
                                    <a:rPr lang="fr-FR" i="1">
                                      <a:latin typeface="Cambria Math" panose="02040503050406030204" pitchFamily="18" charset="0"/>
                                    </a:rPr>
                                    <m:t>𝑏</m:t>
                                  </m:r>
                                </m:e>
                                <m:sub>
                                  <m:r>
                                    <a:rPr lang="fr-FR" b="0" i="1" smtClean="0">
                                      <a:latin typeface="Cambria Math" panose="02040503050406030204" pitchFamily="18" charset="0"/>
                                    </a:rPr>
                                    <m:t>2</m:t>
                                  </m:r>
                                </m:sub>
                                <m:sup/>
                              </m:sSubSup>
                              <m:r>
                                <a:rPr lang="fr-FR" i="1">
                                  <a:latin typeface="Cambria Math" panose="02040503050406030204" pitchFamily="18" charset="0"/>
                                </a:rPr>
                                <m:t>𝑃</m:t>
                              </m:r>
                            </m:e>
                            <m:sub>
                              <m:r>
                                <a:rPr lang="fr-FR" i="1">
                                  <a:latin typeface="Cambria Math" panose="02040503050406030204" pitchFamily="18" charset="0"/>
                                </a:rPr>
                                <m:t>2</m:t>
                              </m:r>
                            </m:sub>
                          </m:sSub>
                          <m:r>
                            <a:rPr lang="fr-FR" i="1">
                              <a:latin typeface="Cambria Math" panose="02040503050406030204" pitchFamily="18" charset="0"/>
                            </a:rPr>
                            <m:t>(</m:t>
                          </m:r>
                          <m:func>
                            <m:funcPr>
                              <m:ctrlPr>
                                <a:rPr lang="fr-FR" i="1">
                                  <a:latin typeface="Cambria Math" panose="02040503050406030204" pitchFamily="18" charset="0"/>
                                </a:rPr>
                              </m:ctrlPr>
                            </m:funcPr>
                            <m:fName>
                              <m:r>
                                <m:rPr>
                                  <m:sty m:val="p"/>
                                </m:rPr>
                                <a:rPr lang="fr-FR">
                                  <a:latin typeface="Cambria Math" panose="02040503050406030204" pitchFamily="18" charset="0"/>
                                </a:rPr>
                                <m:t>cos</m:t>
                              </m:r>
                            </m:fName>
                            <m:e>
                              <m:r>
                                <a:rPr lang="fr-FR" i="1">
                                  <a:latin typeface="Cambria Math" panose="02040503050406030204" pitchFamily="18" charset="0"/>
                                </a:rPr>
                                <m:t>𝜃</m:t>
                              </m:r>
                            </m:e>
                          </m:func>
                          <m:r>
                            <a:rPr lang="fr-FR" i="1">
                              <a:latin typeface="Cambria Math" panose="02040503050406030204" pitchFamily="18" charset="0"/>
                            </a:rPr>
                            <m:t>)</m:t>
                          </m:r>
                        </m:e>
                      </m:d>
                    </m:oMath>
                  </m:oMathPara>
                </a14:m>
                <a:endParaRPr lang="fr-FR" dirty="0"/>
              </a:p>
              <a:p>
                <a:endParaRPr lang="fr-FR" dirty="0"/>
              </a:p>
            </p:txBody>
          </p:sp>
        </mc:Choice>
        <mc:Fallback xmlns="">
          <p:sp>
            <p:nvSpPr>
              <p:cNvPr id="28" name="Rectangle 27">
                <a:extLst>
                  <a:ext uri="{FF2B5EF4-FFF2-40B4-BE49-F238E27FC236}">
                    <a16:creationId xmlns:a16="http://schemas.microsoft.com/office/drawing/2014/main" id="{7B08751A-3E8B-4FDC-AFA5-F552ED2232B5}"/>
                  </a:ext>
                </a:extLst>
              </p:cNvPr>
              <p:cNvSpPr>
                <a:spLocks noRot="1" noChangeAspect="1" noMove="1" noResize="1" noEditPoints="1" noAdjustHandles="1" noChangeArrowheads="1" noChangeShapeType="1" noTextEdit="1"/>
              </p:cNvSpPr>
              <p:nvPr/>
            </p:nvSpPr>
            <p:spPr>
              <a:xfrm>
                <a:off x="3843935" y="1794314"/>
                <a:ext cx="4638706" cy="887935"/>
              </a:xfrm>
              <a:prstGeom prst="rect">
                <a:avLst/>
              </a:prstGeom>
              <a:blipFill>
                <a:blip r:embed="rId10"/>
                <a:stretch>
                  <a:fillRect/>
                </a:stretch>
              </a:blipFill>
            </p:spPr>
            <p:txBody>
              <a:bodyPr/>
              <a:lstStyle/>
              <a:p>
                <a:r>
                  <a:rPr lang="fr-FR">
                    <a:noFill/>
                  </a:rPr>
                  <a:t> </a:t>
                </a:r>
              </a:p>
            </p:txBody>
          </p:sp>
        </mc:Fallback>
      </mc:AlternateContent>
      <p:sp>
        <p:nvSpPr>
          <p:cNvPr id="18" name="Rectangle 17"/>
          <p:cNvSpPr/>
          <p:nvPr/>
        </p:nvSpPr>
        <p:spPr>
          <a:xfrm>
            <a:off x="5536095" y="1871045"/>
            <a:ext cx="1232453" cy="483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719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910800"/>
            <a:ext cx="12192000" cy="556896"/>
          </a:xfrm>
        </p:spPr>
        <p:txBody>
          <a:bodyPr>
            <a:noAutofit/>
          </a:bodyPr>
          <a:lstStyle/>
          <a:p>
            <a:pPr algn="ctr"/>
            <a:r>
              <a:rPr lang="fr-FR" sz="4000" cap="none" dirty="0"/>
              <a:t>Dispositif Expérimental</a:t>
            </a:r>
          </a:p>
        </p:txBody>
      </p:sp>
      <p:sp>
        <p:nvSpPr>
          <p:cNvPr id="13" name="Espace réservé du numéro de diapositive 12"/>
          <p:cNvSpPr>
            <a:spLocks noGrp="1"/>
          </p:cNvSpPr>
          <p:nvPr>
            <p:ph type="sldNum" sz="quarter" idx="12"/>
          </p:nvPr>
        </p:nvSpPr>
        <p:spPr>
          <a:xfrm>
            <a:off x="11067183" y="6453094"/>
            <a:ext cx="1052508" cy="365125"/>
          </a:xfrm>
        </p:spPr>
        <p:txBody>
          <a:bodyPr/>
          <a:lstStyle/>
          <a:p>
            <a:fld id="{73407961-E133-4BAC-9B62-1442E2D86DA5}" type="slidenum">
              <a:rPr lang="fr-FR" smtClean="0"/>
              <a:t>6</a:t>
            </a:fld>
            <a:endParaRPr lang="fr-FR" dirty="0"/>
          </a:p>
        </p:txBody>
      </p:sp>
      <p:sp>
        <p:nvSpPr>
          <p:cNvPr id="2" name="ZoneTexte 1"/>
          <p:cNvSpPr txBox="1"/>
          <p:nvPr/>
        </p:nvSpPr>
        <p:spPr>
          <a:xfrm>
            <a:off x="143557" y="5462296"/>
            <a:ext cx="11734166" cy="124649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Molécules en phase gazeuse : isolé de tout environnement</a:t>
            </a:r>
          </a:p>
          <a:p>
            <a:pPr marL="285750" indent="-285750" algn="just">
              <a:buFont typeface="Arial" panose="020B0604020202020204" pitchFamily="34" charset="0"/>
              <a:buChar char="•"/>
            </a:pPr>
            <a:endParaRPr lang="fr-FR" sz="1050" dirty="0"/>
          </a:p>
          <a:p>
            <a:pPr marL="285750" indent="-285750" algn="just">
              <a:buFont typeface="Wingdings" panose="05000000000000000000" pitchFamily="2" charset="2"/>
              <a:buChar char="Ø"/>
            </a:pPr>
            <a:r>
              <a:rPr lang="fr-FR" dirty="0"/>
              <a:t>Expansion supersonique : refroidissement vibrationnel des molécules</a:t>
            </a:r>
          </a:p>
          <a:p>
            <a:pPr marL="285750" indent="-285750" algn="just">
              <a:buFont typeface="Wingdings" panose="05000000000000000000" pitchFamily="2" charset="2"/>
              <a:buChar char="Ø"/>
            </a:pPr>
            <a:endParaRPr lang="fr-FR" sz="1050" dirty="0"/>
          </a:p>
          <a:p>
            <a:pPr marL="285750" indent="-285750" algn="just">
              <a:buFont typeface="Wingdings" panose="05000000000000000000" pitchFamily="2" charset="2"/>
              <a:buChar char="Ø"/>
            </a:pPr>
            <a:r>
              <a:rPr lang="fr-FR" dirty="0"/>
              <a:t>Excitation et ionisation via laser ns : sélectivité en conformères</a:t>
            </a:r>
          </a:p>
        </p:txBody>
      </p:sp>
      <p:sp>
        <p:nvSpPr>
          <p:cNvPr id="7" name="Flèche droite 6"/>
          <p:cNvSpPr/>
          <p:nvPr/>
        </p:nvSpPr>
        <p:spPr>
          <a:xfrm>
            <a:off x="7766563" y="5984709"/>
            <a:ext cx="531845" cy="207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355060" y="5890590"/>
            <a:ext cx="3693383" cy="369332"/>
          </a:xfrm>
          <a:prstGeom prst="rect">
            <a:avLst/>
          </a:prstGeom>
          <a:noFill/>
        </p:spPr>
        <p:txBody>
          <a:bodyPr wrap="none" rtlCol="0">
            <a:spAutoFit/>
          </a:bodyPr>
          <a:lstStyle/>
          <a:p>
            <a:r>
              <a:rPr lang="fr-FR" dirty="0"/>
              <a:t>Spectre PECD sélectif en conformère</a:t>
            </a:r>
          </a:p>
        </p:txBody>
      </p:sp>
      <p:pic>
        <p:nvPicPr>
          <p:cNvPr id="14" name="Image 13">
            <a:extLst>
              <a:ext uri="{FF2B5EF4-FFF2-40B4-BE49-F238E27FC236}">
                <a16:creationId xmlns:a16="http://schemas.microsoft.com/office/drawing/2014/main" id="{B88ADDEB-43A7-4D5F-9C40-4F01FF27089F}"/>
              </a:ext>
            </a:extLst>
          </p:cNvPr>
          <p:cNvPicPr>
            <a:picLocks noChangeAspect="1"/>
          </p:cNvPicPr>
          <p:nvPr/>
        </p:nvPicPr>
        <p:blipFill>
          <a:blip r:embed="rId3"/>
          <a:stretch>
            <a:fillRect/>
          </a:stretch>
        </p:blipFill>
        <p:spPr>
          <a:xfrm>
            <a:off x="266023" y="1857782"/>
            <a:ext cx="6969276" cy="3578010"/>
          </a:xfrm>
          <a:prstGeom prst="rect">
            <a:avLst/>
          </a:prstGeom>
        </p:spPr>
      </p:pic>
      <p:sp>
        <p:nvSpPr>
          <p:cNvPr id="3" name="ZoneTexte 2">
            <a:extLst>
              <a:ext uri="{FF2B5EF4-FFF2-40B4-BE49-F238E27FC236}">
                <a16:creationId xmlns:a16="http://schemas.microsoft.com/office/drawing/2014/main" id="{4A1CB69E-BB15-4093-BBEF-C2F201B1568B}"/>
              </a:ext>
            </a:extLst>
          </p:cNvPr>
          <p:cNvSpPr txBox="1"/>
          <p:nvPr/>
        </p:nvSpPr>
        <p:spPr>
          <a:xfrm>
            <a:off x="8275948" y="1904911"/>
            <a:ext cx="2255746" cy="369332"/>
          </a:xfrm>
          <a:prstGeom prst="rect">
            <a:avLst/>
          </a:prstGeom>
          <a:noFill/>
        </p:spPr>
        <p:txBody>
          <a:bodyPr wrap="none" rtlCol="0">
            <a:spAutoFit/>
          </a:bodyPr>
          <a:lstStyle/>
          <a:p>
            <a:r>
              <a:rPr lang="fr-FR" dirty="0"/>
              <a:t>Principe REMPI-PECD</a:t>
            </a:r>
          </a:p>
        </p:txBody>
      </p:sp>
      <p:cxnSp>
        <p:nvCxnSpPr>
          <p:cNvPr id="9" name="Connecteur droit 8">
            <a:extLst>
              <a:ext uri="{FF2B5EF4-FFF2-40B4-BE49-F238E27FC236}">
                <a16:creationId xmlns:a16="http://schemas.microsoft.com/office/drawing/2014/main" id="{BEBD8931-332D-4AAF-AACB-CFBA15EB23EB}"/>
              </a:ext>
            </a:extLst>
          </p:cNvPr>
          <p:cNvCxnSpPr/>
          <p:nvPr/>
        </p:nvCxnSpPr>
        <p:spPr>
          <a:xfrm>
            <a:off x="8346634" y="4665775"/>
            <a:ext cx="1059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52EE44F-28AB-4916-8A2B-E0A18D40C7D1}"/>
              </a:ext>
            </a:extLst>
          </p:cNvPr>
          <p:cNvCxnSpPr/>
          <p:nvPr/>
        </p:nvCxnSpPr>
        <p:spPr>
          <a:xfrm>
            <a:off x="8284850" y="3623688"/>
            <a:ext cx="1059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E1F46CF1-05AB-47E9-82DF-567B8780B620}"/>
              </a:ext>
            </a:extLst>
          </p:cNvPr>
          <p:cNvCxnSpPr/>
          <p:nvPr/>
        </p:nvCxnSpPr>
        <p:spPr>
          <a:xfrm>
            <a:off x="8223066" y="2812265"/>
            <a:ext cx="1059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51E49C6-C7B4-4C09-A22F-4285345FFD03}"/>
              </a:ext>
            </a:extLst>
          </p:cNvPr>
          <p:cNvCxnSpPr/>
          <p:nvPr/>
        </p:nvCxnSpPr>
        <p:spPr>
          <a:xfrm>
            <a:off x="9720089" y="4554563"/>
            <a:ext cx="1059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CCC5FFB-7531-48B3-9495-07A710542879}"/>
              </a:ext>
            </a:extLst>
          </p:cNvPr>
          <p:cNvCxnSpPr/>
          <p:nvPr/>
        </p:nvCxnSpPr>
        <p:spPr>
          <a:xfrm>
            <a:off x="9660161" y="3656638"/>
            <a:ext cx="1059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12649565-D59D-421C-947F-9D51CE215084}"/>
              </a:ext>
            </a:extLst>
          </p:cNvPr>
          <p:cNvCxnSpPr/>
          <p:nvPr/>
        </p:nvCxnSpPr>
        <p:spPr>
          <a:xfrm>
            <a:off x="9600233" y="2923473"/>
            <a:ext cx="1059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2C40733-9860-44AC-A67D-6884573673B6}"/>
              </a:ext>
            </a:extLst>
          </p:cNvPr>
          <p:cNvCxnSpPr/>
          <p:nvPr/>
        </p:nvCxnSpPr>
        <p:spPr>
          <a:xfrm flipV="1">
            <a:off x="8582626" y="3623688"/>
            <a:ext cx="0" cy="1025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AD66D0A5-FD5F-4237-B300-FA9585EE28DE}"/>
              </a:ext>
            </a:extLst>
          </p:cNvPr>
          <p:cNvCxnSpPr/>
          <p:nvPr/>
        </p:nvCxnSpPr>
        <p:spPr>
          <a:xfrm flipV="1">
            <a:off x="8582626" y="2581603"/>
            <a:ext cx="0" cy="1025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C043FB45-D3FE-4A73-BDBE-502D74E6576F}"/>
              </a:ext>
            </a:extLst>
          </p:cNvPr>
          <p:cNvCxnSpPr>
            <a:cxnSpLocks/>
          </p:cNvCxnSpPr>
          <p:nvPr/>
        </p:nvCxnSpPr>
        <p:spPr>
          <a:xfrm flipV="1">
            <a:off x="9904799" y="3656638"/>
            <a:ext cx="0" cy="8732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E90ECC49-550A-438D-B581-64955EE5AC5D}"/>
              </a:ext>
            </a:extLst>
          </p:cNvPr>
          <p:cNvCxnSpPr>
            <a:cxnSpLocks/>
          </p:cNvCxnSpPr>
          <p:nvPr/>
        </p:nvCxnSpPr>
        <p:spPr>
          <a:xfrm flipV="1">
            <a:off x="9904799" y="2758713"/>
            <a:ext cx="0" cy="8732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4A3C17E7-3942-4A62-949F-FC0B4A9BD945}"/>
              </a:ext>
            </a:extLst>
          </p:cNvPr>
          <p:cNvCxnSpPr/>
          <p:nvPr/>
        </p:nvCxnSpPr>
        <p:spPr>
          <a:xfrm>
            <a:off x="8876522" y="2581603"/>
            <a:ext cx="0" cy="23066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06D5AE5A-E050-407F-8F5F-7C918D10C6E3}"/>
              </a:ext>
            </a:extLst>
          </p:cNvPr>
          <p:cNvCxnSpPr>
            <a:cxnSpLocks/>
          </p:cNvCxnSpPr>
          <p:nvPr/>
        </p:nvCxnSpPr>
        <p:spPr>
          <a:xfrm>
            <a:off x="10191502" y="2758713"/>
            <a:ext cx="0" cy="168883"/>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0DC4A087-B689-4EAF-85A9-72B0ED691963}"/>
              </a:ext>
            </a:extLst>
          </p:cNvPr>
          <p:cNvSpPr txBox="1"/>
          <p:nvPr/>
        </p:nvSpPr>
        <p:spPr>
          <a:xfrm>
            <a:off x="8582034" y="3947336"/>
            <a:ext cx="522900"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A</a:t>
            </a:r>
            <a:endParaRPr lang="fr-FR" baseline="-25000" dirty="0"/>
          </a:p>
        </p:txBody>
      </p:sp>
      <p:sp>
        <p:nvSpPr>
          <p:cNvPr id="28" name="ZoneTexte 27">
            <a:extLst>
              <a:ext uri="{FF2B5EF4-FFF2-40B4-BE49-F238E27FC236}">
                <a16:creationId xmlns:a16="http://schemas.microsoft.com/office/drawing/2014/main" id="{23B952D8-369E-4F07-B763-B23023861658}"/>
              </a:ext>
            </a:extLst>
          </p:cNvPr>
          <p:cNvSpPr txBox="1"/>
          <p:nvPr/>
        </p:nvSpPr>
        <p:spPr>
          <a:xfrm>
            <a:off x="8567536" y="3029156"/>
            <a:ext cx="522900"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A</a:t>
            </a:r>
            <a:endParaRPr lang="fr-FR" baseline="-25000" dirty="0"/>
          </a:p>
        </p:txBody>
      </p:sp>
      <p:sp>
        <p:nvSpPr>
          <p:cNvPr id="29" name="ZoneTexte 28">
            <a:extLst>
              <a:ext uri="{FF2B5EF4-FFF2-40B4-BE49-F238E27FC236}">
                <a16:creationId xmlns:a16="http://schemas.microsoft.com/office/drawing/2014/main" id="{F0C5A3A1-7EAC-44E3-AF1D-2528A8947DFD}"/>
              </a:ext>
            </a:extLst>
          </p:cNvPr>
          <p:cNvSpPr txBox="1"/>
          <p:nvPr/>
        </p:nvSpPr>
        <p:spPr>
          <a:xfrm>
            <a:off x="9881728" y="3921625"/>
            <a:ext cx="522900"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B</a:t>
            </a:r>
            <a:endParaRPr lang="fr-FR" baseline="-25000" dirty="0"/>
          </a:p>
        </p:txBody>
      </p:sp>
      <p:sp>
        <p:nvSpPr>
          <p:cNvPr id="30" name="ZoneTexte 29">
            <a:extLst>
              <a:ext uri="{FF2B5EF4-FFF2-40B4-BE49-F238E27FC236}">
                <a16:creationId xmlns:a16="http://schemas.microsoft.com/office/drawing/2014/main" id="{5EB23453-C0FE-4E09-8050-BFE174F061C0}"/>
              </a:ext>
            </a:extLst>
          </p:cNvPr>
          <p:cNvSpPr txBox="1"/>
          <p:nvPr/>
        </p:nvSpPr>
        <p:spPr>
          <a:xfrm>
            <a:off x="9881728" y="3087694"/>
            <a:ext cx="522900"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B</a:t>
            </a:r>
            <a:endParaRPr lang="fr-FR" baseline="-25000" dirty="0"/>
          </a:p>
        </p:txBody>
      </p:sp>
      <p:sp>
        <p:nvSpPr>
          <p:cNvPr id="31" name="ZoneTexte 30">
            <a:extLst>
              <a:ext uri="{FF2B5EF4-FFF2-40B4-BE49-F238E27FC236}">
                <a16:creationId xmlns:a16="http://schemas.microsoft.com/office/drawing/2014/main" id="{8E0142BF-29C3-4E2C-A82F-781338F71502}"/>
              </a:ext>
            </a:extLst>
          </p:cNvPr>
          <p:cNvSpPr txBox="1"/>
          <p:nvPr/>
        </p:nvSpPr>
        <p:spPr>
          <a:xfrm>
            <a:off x="8978666" y="2361773"/>
            <a:ext cx="660758" cy="369332"/>
          </a:xfrm>
          <a:prstGeom prst="rect">
            <a:avLst/>
          </a:prstGeom>
          <a:noFill/>
        </p:spPr>
        <p:txBody>
          <a:bodyPr wrap="none" rtlCol="0">
            <a:spAutoFit/>
          </a:bodyPr>
          <a:lstStyle/>
          <a:p>
            <a:r>
              <a:rPr lang="fr-FR" dirty="0" err="1">
                <a:solidFill>
                  <a:srgbClr val="FF0000"/>
                </a:solidFill>
              </a:rPr>
              <a:t>Ec</a:t>
            </a:r>
            <a:r>
              <a:rPr lang="fr-FR" baseline="-25000" dirty="0" err="1">
                <a:solidFill>
                  <a:srgbClr val="FF0000"/>
                </a:solidFill>
              </a:rPr>
              <a:t>e</a:t>
            </a:r>
            <a:r>
              <a:rPr lang="fr-FR" baseline="-25000" dirty="0">
                <a:solidFill>
                  <a:srgbClr val="FF0000"/>
                </a:solidFill>
              </a:rPr>
              <a:t>-,A</a:t>
            </a:r>
          </a:p>
        </p:txBody>
      </p:sp>
      <p:sp>
        <p:nvSpPr>
          <p:cNvPr id="32" name="ZoneTexte 31">
            <a:extLst>
              <a:ext uri="{FF2B5EF4-FFF2-40B4-BE49-F238E27FC236}">
                <a16:creationId xmlns:a16="http://schemas.microsoft.com/office/drawing/2014/main" id="{FF411AD7-A06E-47AA-9618-82425F6CF03E}"/>
              </a:ext>
            </a:extLst>
          </p:cNvPr>
          <p:cNvSpPr txBox="1"/>
          <p:nvPr/>
        </p:nvSpPr>
        <p:spPr>
          <a:xfrm>
            <a:off x="10300838" y="2468337"/>
            <a:ext cx="660758" cy="369332"/>
          </a:xfrm>
          <a:prstGeom prst="rect">
            <a:avLst/>
          </a:prstGeom>
          <a:noFill/>
        </p:spPr>
        <p:txBody>
          <a:bodyPr wrap="none" rtlCol="0">
            <a:spAutoFit/>
          </a:bodyPr>
          <a:lstStyle/>
          <a:p>
            <a:r>
              <a:rPr lang="fr-FR" dirty="0" err="1">
                <a:solidFill>
                  <a:srgbClr val="FF0000"/>
                </a:solidFill>
              </a:rPr>
              <a:t>Ec</a:t>
            </a:r>
            <a:r>
              <a:rPr lang="fr-FR" baseline="-25000" dirty="0" err="1">
                <a:solidFill>
                  <a:srgbClr val="FF0000"/>
                </a:solidFill>
              </a:rPr>
              <a:t>e</a:t>
            </a:r>
            <a:r>
              <a:rPr lang="fr-FR" baseline="-25000" dirty="0">
                <a:solidFill>
                  <a:srgbClr val="FF0000"/>
                </a:solidFill>
              </a:rPr>
              <a:t>-,B</a:t>
            </a:r>
          </a:p>
        </p:txBody>
      </p:sp>
      <p:sp>
        <p:nvSpPr>
          <p:cNvPr id="33" name="ZoneTexte 32">
            <a:extLst>
              <a:ext uri="{FF2B5EF4-FFF2-40B4-BE49-F238E27FC236}">
                <a16:creationId xmlns:a16="http://schemas.microsoft.com/office/drawing/2014/main" id="{9B39410F-883A-4BD4-9332-5EDA9BA3B059}"/>
              </a:ext>
            </a:extLst>
          </p:cNvPr>
          <p:cNvSpPr txBox="1"/>
          <p:nvPr/>
        </p:nvSpPr>
        <p:spPr>
          <a:xfrm>
            <a:off x="7998331" y="4468062"/>
            <a:ext cx="42351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a:t>
            </a:r>
            <a:r>
              <a:rPr lang="fr-FR" baseline="-25000" dirty="0">
                <a:latin typeface="Arial" panose="020B0604020202020204" pitchFamily="34" charset="0"/>
                <a:cs typeface="Arial" panose="020B0604020202020204" pitchFamily="34" charset="0"/>
              </a:rPr>
              <a:t>0</a:t>
            </a:r>
            <a:endParaRPr lang="fr-FR"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85F69CBD-CDAE-4781-8483-25D025B0BAE0}"/>
              </a:ext>
            </a:extLst>
          </p:cNvPr>
          <p:cNvSpPr txBox="1"/>
          <p:nvPr/>
        </p:nvSpPr>
        <p:spPr>
          <a:xfrm>
            <a:off x="7943699" y="3429227"/>
            <a:ext cx="42351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a:t>
            </a:r>
            <a:r>
              <a:rPr lang="fr-FR" baseline="-25000" dirty="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id="{0B7C0512-18D9-444B-972C-27BAFD64A1F9}"/>
              </a:ext>
            </a:extLst>
          </p:cNvPr>
          <p:cNvSpPr txBox="1"/>
          <p:nvPr/>
        </p:nvSpPr>
        <p:spPr>
          <a:xfrm>
            <a:off x="7954971" y="2612818"/>
            <a:ext cx="24878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I</a:t>
            </a:r>
          </a:p>
        </p:txBody>
      </p:sp>
      <p:sp>
        <p:nvSpPr>
          <p:cNvPr id="36" name="ZoneTexte 35">
            <a:extLst>
              <a:ext uri="{FF2B5EF4-FFF2-40B4-BE49-F238E27FC236}">
                <a16:creationId xmlns:a16="http://schemas.microsoft.com/office/drawing/2014/main" id="{9F676322-52CE-4A46-81FF-5B28210B0054}"/>
              </a:ext>
            </a:extLst>
          </p:cNvPr>
          <p:cNvSpPr txBox="1"/>
          <p:nvPr/>
        </p:nvSpPr>
        <p:spPr>
          <a:xfrm>
            <a:off x="10745809" y="4355120"/>
            <a:ext cx="42351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a:t>
            </a:r>
            <a:r>
              <a:rPr lang="fr-FR" baseline="-25000" dirty="0">
                <a:latin typeface="Arial" panose="020B0604020202020204" pitchFamily="34" charset="0"/>
                <a:cs typeface="Arial" panose="020B0604020202020204" pitchFamily="34" charset="0"/>
              </a:rPr>
              <a:t>0</a:t>
            </a:r>
            <a:endParaRPr lang="fr-FR" dirty="0">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89CE009D-F8CA-45CC-B14A-E4FF5FEE87CA}"/>
              </a:ext>
            </a:extLst>
          </p:cNvPr>
          <p:cNvSpPr txBox="1"/>
          <p:nvPr/>
        </p:nvSpPr>
        <p:spPr>
          <a:xfrm>
            <a:off x="10691177" y="3464569"/>
            <a:ext cx="42351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a:t>
            </a:r>
            <a:r>
              <a:rPr lang="fr-FR" baseline="-25000" dirty="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7DE87C83-D6C7-4B20-A1BF-2F273D59D0E4}"/>
              </a:ext>
            </a:extLst>
          </p:cNvPr>
          <p:cNvSpPr txBox="1"/>
          <p:nvPr/>
        </p:nvSpPr>
        <p:spPr>
          <a:xfrm>
            <a:off x="10702449" y="2722302"/>
            <a:ext cx="24878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I</a:t>
            </a:r>
          </a:p>
        </p:txBody>
      </p:sp>
      <p:sp>
        <p:nvSpPr>
          <p:cNvPr id="39" name="ZoneTexte 38">
            <a:extLst>
              <a:ext uri="{FF2B5EF4-FFF2-40B4-BE49-F238E27FC236}">
                <a16:creationId xmlns:a16="http://schemas.microsoft.com/office/drawing/2014/main" id="{10534B1A-5C5E-4FD6-8748-D25B13560B4B}"/>
              </a:ext>
            </a:extLst>
          </p:cNvPr>
          <p:cNvSpPr txBox="1"/>
          <p:nvPr/>
        </p:nvSpPr>
        <p:spPr>
          <a:xfrm>
            <a:off x="8262544" y="4698005"/>
            <a:ext cx="1243417" cy="307777"/>
          </a:xfrm>
          <a:prstGeom prst="rect">
            <a:avLst/>
          </a:prstGeom>
          <a:noFill/>
        </p:spPr>
        <p:txBody>
          <a:bodyPr wrap="none" rtlCol="0">
            <a:spAutoFit/>
          </a:bodyPr>
          <a:lstStyle/>
          <a:p>
            <a:r>
              <a:rPr lang="fr-FR" sz="1400" dirty="0"/>
              <a:t>Conformère A</a:t>
            </a:r>
          </a:p>
        </p:txBody>
      </p:sp>
      <p:sp>
        <p:nvSpPr>
          <p:cNvPr id="40" name="ZoneTexte 39">
            <a:extLst>
              <a:ext uri="{FF2B5EF4-FFF2-40B4-BE49-F238E27FC236}">
                <a16:creationId xmlns:a16="http://schemas.microsoft.com/office/drawing/2014/main" id="{8CBA5248-8DCC-42E4-9688-D3B37166C80E}"/>
              </a:ext>
            </a:extLst>
          </p:cNvPr>
          <p:cNvSpPr txBox="1"/>
          <p:nvPr/>
        </p:nvSpPr>
        <p:spPr>
          <a:xfrm>
            <a:off x="9703596" y="4577985"/>
            <a:ext cx="1243417" cy="307777"/>
          </a:xfrm>
          <a:prstGeom prst="rect">
            <a:avLst/>
          </a:prstGeom>
          <a:noFill/>
        </p:spPr>
        <p:txBody>
          <a:bodyPr wrap="none" rtlCol="0">
            <a:spAutoFit/>
          </a:bodyPr>
          <a:lstStyle/>
          <a:p>
            <a:r>
              <a:rPr lang="fr-FR" sz="1400" dirty="0"/>
              <a:t>Conformère B</a:t>
            </a:r>
          </a:p>
        </p:txBody>
      </p:sp>
      <p:sp>
        <p:nvSpPr>
          <p:cNvPr id="41" name="ZoneTexte 40">
            <a:extLst>
              <a:ext uri="{FF2B5EF4-FFF2-40B4-BE49-F238E27FC236}">
                <a16:creationId xmlns:a16="http://schemas.microsoft.com/office/drawing/2014/main" id="{E57F50B8-8FFE-491E-AB9A-14EC458A48C5}"/>
              </a:ext>
            </a:extLst>
          </p:cNvPr>
          <p:cNvSpPr txBox="1"/>
          <p:nvPr/>
        </p:nvSpPr>
        <p:spPr>
          <a:xfrm>
            <a:off x="9104934" y="4996399"/>
            <a:ext cx="1107996" cy="369332"/>
          </a:xfrm>
          <a:prstGeom prst="rect">
            <a:avLst/>
          </a:prstGeom>
          <a:noFill/>
        </p:spPr>
        <p:txBody>
          <a:bodyPr wrap="none" rtlCol="0">
            <a:spAutoFit/>
          </a:bodyPr>
          <a:lstStyle/>
          <a:p>
            <a:r>
              <a:rPr lang="fr-FR" dirty="0" err="1"/>
              <a:t>h</a:t>
            </a:r>
            <a:r>
              <a:rPr lang="fr-FR" dirty="0" err="1">
                <a:sym typeface="Symbol" panose="05050102010706020507" pitchFamily="18" charset="2"/>
              </a:rPr>
              <a:t></a:t>
            </a:r>
            <a:r>
              <a:rPr lang="fr-FR" baseline="-25000" dirty="0" err="1">
                <a:sym typeface="Symbol" panose="05050102010706020507" pitchFamily="18" charset="2"/>
              </a:rPr>
              <a:t>A</a:t>
            </a:r>
            <a:r>
              <a:rPr lang="fr-FR" dirty="0">
                <a:sym typeface="Symbol" panose="05050102010706020507" pitchFamily="18" charset="2"/>
              </a:rPr>
              <a:t> ≠ </a:t>
            </a:r>
            <a:r>
              <a:rPr lang="fr-FR" dirty="0" err="1"/>
              <a:t>h</a:t>
            </a:r>
            <a:r>
              <a:rPr lang="fr-FR" dirty="0" err="1">
                <a:sym typeface="Symbol" panose="05050102010706020507" pitchFamily="18" charset="2"/>
              </a:rPr>
              <a:t></a:t>
            </a:r>
            <a:r>
              <a:rPr lang="fr-FR" baseline="-25000" dirty="0" err="1">
                <a:sym typeface="Symbol" panose="05050102010706020507" pitchFamily="18" charset="2"/>
              </a:rPr>
              <a:t>B</a:t>
            </a:r>
            <a:endParaRPr lang="fr-FR" baseline="-25000" dirty="0"/>
          </a:p>
        </p:txBody>
      </p:sp>
      <p:sp>
        <p:nvSpPr>
          <p:cNvPr id="42" name="ZoneTexte 41">
            <a:extLst>
              <a:ext uri="{FF2B5EF4-FFF2-40B4-BE49-F238E27FC236}">
                <a16:creationId xmlns:a16="http://schemas.microsoft.com/office/drawing/2014/main" id="{0AFFAEA9-2496-460C-845C-B4B8A02444BF}"/>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43" name="ZoneTexte 42">
            <a:extLst>
              <a:ext uri="{FF2B5EF4-FFF2-40B4-BE49-F238E27FC236}">
                <a16:creationId xmlns:a16="http://schemas.microsoft.com/office/drawing/2014/main" id="{E41C5798-951A-4BEF-94FB-29F6BF2C988A}"/>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44" name="Image 43">
            <a:extLst>
              <a:ext uri="{FF2B5EF4-FFF2-40B4-BE49-F238E27FC236}">
                <a16:creationId xmlns:a16="http://schemas.microsoft.com/office/drawing/2014/main" id="{5106A1F2-E946-43F1-97C4-E2187F6079B5}"/>
              </a:ext>
            </a:extLst>
          </p:cNvPr>
          <p:cNvPicPr>
            <a:picLocks noChangeAspect="1"/>
          </p:cNvPicPr>
          <p:nvPr/>
        </p:nvPicPr>
        <p:blipFill rotWithShape="1">
          <a:blip r:embed="rId4">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84495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 66">
            <a:extLst>
              <a:ext uri="{FF2B5EF4-FFF2-40B4-BE49-F238E27FC236}">
                <a16:creationId xmlns:a16="http://schemas.microsoft.com/office/drawing/2014/main" id="{F267A1BA-56F9-4D1A-87A2-733D975B393E}"/>
              </a:ext>
            </a:extLst>
          </p:cNvPr>
          <p:cNvPicPr>
            <a:picLocks noChangeAspect="1"/>
          </p:cNvPicPr>
          <p:nvPr/>
        </p:nvPicPr>
        <p:blipFill>
          <a:blip r:embed="rId3"/>
          <a:stretch>
            <a:fillRect/>
          </a:stretch>
        </p:blipFill>
        <p:spPr>
          <a:xfrm>
            <a:off x="9061166" y="2286090"/>
            <a:ext cx="1916734" cy="1764000"/>
          </a:xfrm>
          <a:prstGeom prst="rect">
            <a:avLst/>
          </a:prstGeom>
        </p:spPr>
      </p:pic>
      <p:sp>
        <p:nvSpPr>
          <p:cNvPr id="7" name="Espace réservé du numéro de diapositive 6"/>
          <p:cNvSpPr>
            <a:spLocks noGrp="1"/>
          </p:cNvSpPr>
          <p:nvPr>
            <p:ph type="sldNum" sz="quarter" idx="12"/>
          </p:nvPr>
        </p:nvSpPr>
        <p:spPr>
          <a:xfrm>
            <a:off x="11073939" y="6438771"/>
            <a:ext cx="1052508" cy="365125"/>
          </a:xfrm>
        </p:spPr>
        <p:txBody>
          <a:bodyPr/>
          <a:lstStyle/>
          <a:p>
            <a:fld id="{73407961-E133-4BAC-9B62-1442E2D86DA5}" type="slidenum">
              <a:rPr lang="fr-FR" smtClean="0"/>
              <a:t>7</a:t>
            </a:fld>
            <a:endParaRPr lang="fr-FR" dirty="0"/>
          </a:p>
        </p:txBody>
      </p:sp>
      <p:sp>
        <p:nvSpPr>
          <p:cNvPr id="43" name="Titre 1"/>
          <p:cNvSpPr txBox="1">
            <a:spLocks/>
          </p:cNvSpPr>
          <p:nvPr/>
        </p:nvSpPr>
        <p:spPr>
          <a:xfrm>
            <a:off x="0" y="910800"/>
            <a:ext cx="12192000" cy="556896"/>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cap="none" dirty="0"/>
              <a:t>VMI : </a:t>
            </a:r>
            <a:r>
              <a:rPr lang="fr-FR" sz="4000" cap="none" dirty="0" err="1"/>
              <a:t>Velocity</a:t>
            </a:r>
            <a:r>
              <a:rPr lang="fr-FR" sz="4000" cap="none" dirty="0"/>
              <a:t> </a:t>
            </a:r>
            <a:r>
              <a:rPr lang="fr-FR" sz="4000" cap="none" dirty="0" err="1"/>
              <a:t>Map</a:t>
            </a:r>
            <a:r>
              <a:rPr lang="fr-FR" sz="4000" cap="none" dirty="0"/>
              <a:t> Imaging</a:t>
            </a:r>
          </a:p>
        </p:txBody>
      </p:sp>
      <p:pic>
        <p:nvPicPr>
          <p:cNvPr id="33" name="Image 32" descr="Une image contenant texte, capture d’écran, cercle, diagramme&#10;&#10;Description générée automatiquement">
            <a:extLst>
              <a:ext uri="{FF2B5EF4-FFF2-40B4-BE49-F238E27FC236}">
                <a16:creationId xmlns:a16="http://schemas.microsoft.com/office/drawing/2014/main" id="{08198CBB-0D82-4DBD-96B0-9BAD3F584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18" y="2462473"/>
            <a:ext cx="7689486" cy="3969059"/>
          </a:xfrm>
          <a:prstGeom prst="rect">
            <a:avLst/>
          </a:prstGeom>
        </p:spPr>
      </p:pic>
      <p:sp>
        <p:nvSpPr>
          <p:cNvPr id="36" name="ZoneTexte 35">
            <a:extLst>
              <a:ext uri="{FF2B5EF4-FFF2-40B4-BE49-F238E27FC236}">
                <a16:creationId xmlns:a16="http://schemas.microsoft.com/office/drawing/2014/main" id="{F6D79FE1-C560-4A3E-B14F-8BAFF5757382}"/>
              </a:ext>
            </a:extLst>
          </p:cNvPr>
          <p:cNvSpPr txBox="1"/>
          <p:nvPr/>
        </p:nvSpPr>
        <p:spPr>
          <a:xfrm>
            <a:off x="2810701" y="1822235"/>
            <a:ext cx="2827857"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MCP</a:t>
            </a:r>
            <a:r>
              <a:rPr kumimoji="0" lang="en-US"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Ecran</a:t>
            </a:r>
            <a:r>
              <a:rPr kumimoji="0" lang="en-US"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Phosphore</a:t>
            </a:r>
            <a:r>
              <a:rPr kumimoji="0" lang="en-US"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CCD camera</a:t>
            </a:r>
            <a:endParaRPr kumimoji="0" lang="en-US"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DDE42406-BD3D-4A9A-B396-559844BC5281}"/>
              </a:ext>
            </a:extLst>
          </p:cNvPr>
          <p:cNvSpPr/>
          <p:nvPr/>
        </p:nvSpPr>
        <p:spPr>
          <a:xfrm>
            <a:off x="2121236" y="6246865"/>
            <a:ext cx="1242959" cy="36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ZoneTexte 45">
            <a:extLst>
              <a:ext uri="{FF2B5EF4-FFF2-40B4-BE49-F238E27FC236}">
                <a16:creationId xmlns:a16="http://schemas.microsoft.com/office/drawing/2014/main" id="{3D893523-E333-4792-AD79-427D84FB80F1}"/>
              </a:ext>
            </a:extLst>
          </p:cNvPr>
          <p:cNvSpPr txBox="1"/>
          <p:nvPr/>
        </p:nvSpPr>
        <p:spPr>
          <a:xfrm>
            <a:off x="0" y="6526897"/>
            <a:ext cx="26341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Figure de A. </a:t>
            </a:r>
            <a:r>
              <a:rPr lang="en-US" sz="1200" dirty="0" err="1">
                <a:latin typeface="Arial" panose="020B0604020202020204" pitchFamily="34" charset="0"/>
                <a:cs typeface="Arial" panose="020B0604020202020204" pitchFamily="34" charset="0"/>
              </a:rPr>
              <a:t>Comby</a:t>
            </a:r>
            <a:endParaRPr lang="en-US" sz="1200"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7E3A9702-8CFA-400B-ADBA-CE1C5DC72171}"/>
              </a:ext>
            </a:extLst>
          </p:cNvPr>
          <p:cNvSpPr/>
          <p:nvPr/>
        </p:nvSpPr>
        <p:spPr>
          <a:xfrm>
            <a:off x="2765188" y="6012487"/>
            <a:ext cx="599007" cy="224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59">
            <a:extLst>
              <a:ext uri="{FF2B5EF4-FFF2-40B4-BE49-F238E27FC236}">
                <a16:creationId xmlns:a16="http://schemas.microsoft.com/office/drawing/2014/main" id="{45E04BBD-F7EC-47BD-9336-4F121A5979EF}"/>
              </a:ext>
            </a:extLst>
          </p:cNvPr>
          <p:cNvSpPr/>
          <p:nvPr/>
        </p:nvSpPr>
        <p:spPr>
          <a:xfrm>
            <a:off x="9966126" y="3147785"/>
            <a:ext cx="108000" cy="1080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1" name="Connecteur droit avec flèche 60">
            <a:extLst>
              <a:ext uri="{FF2B5EF4-FFF2-40B4-BE49-F238E27FC236}">
                <a16:creationId xmlns:a16="http://schemas.microsoft.com/office/drawing/2014/main" id="{3D8B7074-63A3-44C0-86B5-499D5C48FFBC}"/>
              </a:ext>
            </a:extLst>
          </p:cNvPr>
          <p:cNvCxnSpPr>
            <a:cxnSpLocks/>
            <a:stCxn id="62" idx="0"/>
          </p:cNvCxnSpPr>
          <p:nvPr/>
        </p:nvCxnSpPr>
        <p:spPr>
          <a:xfrm flipV="1">
            <a:off x="9222024" y="3298892"/>
            <a:ext cx="720260" cy="155347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2" name="ZoneTexte 61">
            <a:extLst>
              <a:ext uri="{FF2B5EF4-FFF2-40B4-BE49-F238E27FC236}">
                <a16:creationId xmlns:a16="http://schemas.microsoft.com/office/drawing/2014/main" id="{35D611BE-AA88-4559-87E1-4F6C1A58DA0F}"/>
              </a:ext>
            </a:extLst>
          </p:cNvPr>
          <p:cNvSpPr txBox="1"/>
          <p:nvPr/>
        </p:nvSpPr>
        <p:spPr>
          <a:xfrm>
            <a:off x="8411246" y="4852369"/>
            <a:ext cx="1621555" cy="923330"/>
          </a:xfrm>
          <a:prstGeom prst="rect">
            <a:avLst/>
          </a:prstGeom>
          <a:noFill/>
        </p:spPr>
        <p:txBody>
          <a:bodyPr wrap="square" rtlCol="0">
            <a:spAutoFit/>
          </a:bodyPr>
          <a:lstStyle/>
          <a:p>
            <a:r>
              <a:rPr lang="fr-FR" dirty="0"/>
              <a:t>Electron d’énergie cinétique nulle</a:t>
            </a:r>
          </a:p>
        </p:txBody>
      </p:sp>
      <p:sp>
        <p:nvSpPr>
          <p:cNvPr id="63" name="Ellipse 62">
            <a:extLst>
              <a:ext uri="{FF2B5EF4-FFF2-40B4-BE49-F238E27FC236}">
                <a16:creationId xmlns:a16="http://schemas.microsoft.com/office/drawing/2014/main" id="{FAD0A4F4-8664-4AAE-A62B-0D80D62C11EA}"/>
              </a:ext>
            </a:extLst>
          </p:cNvPr>
          <p:cNvSpPr/>
          <p:nvPr/>
        </p:nvSpPr>
        <p:spPr>
          <a:xfrm>
            <a:off x="9195083" y="2382827"/>
            <a:ext cx="1656385" cy="165638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64" name="Connecteur droit avec flèche 63">
            <a:extLst>
              <a:ext uri="{FF2B5EF4-FFF2-40B4-BE49-F238E27FC236}">
                <a16:creationId xmlns:a16="http://schemas.microsoft.com/office/drawing/2014/main" id="{D0ED3A79-FBD8-4A53-A814-071AC5B7E253}"/>
              </a:ext>
            </a:extLst>
          </p:cNvPr>
          <p:cNvCxnSpPr>
            <a:cxnSpLocks/>
          </p:cNvCxnSpPr>
          <p:nvPr/>
        </p:nvCxnSpPr>
        <p:spPr>
          <a:xfrm flipH="1" flipV="1">
            <a:off x="10387233" y="3961762"/>
            <a:ext cx="515351" cy="92043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5" name="ZoneTexte 64">
            <a:extLst>
              <a:ext uri="{FF2B5EF4-FFF2-40B4-BE49-F238E27FC236}">
                <a16:creationId xmlns:a16="http://schemas.microsoft.com/office/drawing/2014/main" id="{A89AC013-592C-4B56-9935-56B00A54C101}"/>
              </a:ext>
            </a:extLst>
          </p:cNvPr>
          <p:cNvSpPr txBox="1"/>
          <p:nvPr/>
        </p:nvSpPr>
        <p:spPr>
          <a:xfrm>
            <a:off x="9988621" y="4881119"/>
            <a:ext cx="1916734" cy="646331"/>
          </a:xfrm>
          <a:prstGeom prst="rect">
            <a:avLst/>
          </a:prstGeom>
          <a:noFill/>
        </p:spPr>
        <p:txBody>
          <a:bodyPr wrap="square" rtlCol="0">
            <a:spAutoFit/>
          </a:bodyPr>
          <a:lstStyle/>
          <a:p>
            <a:r>
              <a:rPr lang="fr-FR" dirty="0"/>
              <a:t>Electron d’énergie cinétique élevée</a:t>
            </a:r>
          </a:p>
        </p:txBody>
      </p:sp>
      <p:sp>
        <p:nvSpPr>
          <p:cNvPr id="17" name="Arc 16">
            <a:extLst>
              <a:ext uri="{FF2B5EF4-FFF2-40B4-BE49-F238E27FC236}">
                <a16:creationId xmlns:a16="http://schemas.microsoft.com/office/drawing/2014/main" id="{24D8AF3D-DE69-41F5-8A01-6768632264B9}"/>
              </a:ext>
            </a:extLst>
          </p:cNvPr>
          <p:cNvSpPr/>
          <p:nvPr/>
        </p:nvSpPr>
        <p:spPr>
          <a:xfrm>
            <a:off x="3900659" y="2107934"/>
            <a:ext cx="5493854" cy="2664091"/>
          </a:xfrm>
          <a:prstGeom prst="arc">
            <a:avLst>
              <a:gd name="adj1" fmla="val 11635258"/>
              <a:gd name="adj2" fmla="val 20575744"/>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3963A496-B496-44A4-9FB0-2D8A55E4AE32}"/>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1" name="ZoneTexte 20">
            <a:extLst>
              <a:ext uri="{FF2B5EF4-FFF2-40B4-BE49-F238E27FC236}">
                <a16:creationId xmlns:a16="http://schemas.microsoft.com/office/drawing/2014/main" id="{101C576A-F89D-49F5-A877-B913D33A0192}"/>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19" name="Image 18">
            <a:extLst>
              <a:ext uri="{FF2B5EF4-FFF2-40B4-BE49-F238E27FC236}">
                <a16:creationId xmlns:a16="http://schemas.microsoft.com/office/drawing/2014/main" id="{3DAB36CD-80D1-4574-9606-CB3525F918D4}"/>
              </a:ext>
            </a:extLst>
          </p:cNvPr>
          <p:cNvPicPr>
            <a:picLocks noChangeAspect="1"/>
          </p:cNvPicPr>
          <p:nvPr/>
        </p:nvPicPr>
        <p:blipFill rotWithShape="1">
          <a:blip r:embed="rId5">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261418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17126" t="26543" r="17432" b="27160"/>
          <a:stretch/>
        </p:blipFill>
        <p:spPr>
          <a:xfrm>
            <a:off x="6336840" y="5356579"/>
            <a:ext cx="2337167" cy="1370563"/>
          </a:xfrm>
          <a:prstGeom prst="rect">
            <a:avLst/>
          </a:prstGeom>
        </p:spPr>
      </p:pic>
      <p:sp>
        <p:nvSpPr>
          <p:cNvPr id="3" name="Espace réservé du contenu 2"/>
          <p:cNvSpPr>
            <a:spLocks noGrp="1"/>
          </p:cNvSpPr>
          <p:nvPr>
            <p:ph idx="1"/>
          </p:nvPr>
        </p:nvSpPr>
        <p:spPr>
          <a:xfrm>
            <a:off x="181463" y="3611546"/>
            <a:ext cx="6303893" cy="1656412"/>
          </a:xfrm>
        </p:spPr>
        <p:txBody>
          <a:bodyPr/>
          <a:lstStyle/>
          <a:p>
            <a:pPr marL="0" indent="0">
              <a:buNone/>
            </a:pPr>
            <a:r>
              <a:rPr lang="fr-FR" dirty="0">
                <a:solidFill>
                  <a:schemeClr val="tx1"/>
                </a:solidFill>
              </a:rPr>
              <a:t>En jet supersonique</a:t>
            </a:r>
          </a:p>
          <a:p>
            <a:r>
              <a:rPr lang="fr-FR" dirty="0">
                <a:solidFill>
                  <a:schemeClr val="tx1"/>
                </a:solidFill>
              </a:rPr>
              <a:t>Dans l’Argon → un seul conformère (</a:t>
            </a:r>
            <a:r>
              <a:rPr lang="fr-FR" dirty="0">
                <a:solidFill>
                  <a:schemeClr val="tx1"/>
                </a:solidFill>
                <a:latin typeface="Times New Roman" panose="02020603050405020304" pitchFamily="18" charset="0"/>
                <a:cs typeface="Times New Roman" panose="02020603050405020304" pitchFamily="18" charset="0"/>
              </a:rPr>
              <a:t>Eq</a:t>
            </a:r>
            <a:r>
              <a:rPr lang="fr-FR" dirty="0">
                <a:solidFill>
                  <a:schemeClr val="tx1"/>
                </a:solidFill>
              </a:rPr>
              <a:t>)</a:t>
            </a:r>
          </a:p>
          <a:p>
            <a:r>
              <a:rPr lang="fr-FR" dirty="0">
                <a:solidFill>
                  <a:schemeClr val="tx1"/>
                </a:solidFill>
              </a:rPr>
              <a:t>Dans l’hélium → deux conformères (</a:t>
            </a:r>
            <a:r>
              <a:rPr lang="fr-FR" dirty="0">
                <a:solidFill>
                  <a:schemeClr val="tx1"/>
                </a:solidFill>
                <a:latin typeface="Times New Roman" panose="02020603050405020304" pitchFamily="18" charset="0"/>
                <a:cs typeface="Times New Roman" panose="02020603050405020304" pitchFamily="18" charset="0"/>
              </a:rPr>
              <a:t>Eq</a:t>
            </a:r>
            <a:r>
              <a:rPr lang="fr-FR" dirty="0">
                <a:solidFill>
                  <a:schemeClr val="tx1"/>
                </a:solidFill>
              </a:rPr>
              <a:t> </a:t>
            </a:r>
            <a:r>
              <a:rPr lang="fr-FR" dirty="0">
                <a:solidFill>
                  <a:schemeClr val="tx1"/>
                </a:solidFill>
                <a:latin typeface="Times New Roman" panose="02020603050405020304" pitchFamily="18" charset="0"/>
                <a:cs typeface="Times New Roman" panose="02020603050405020304" pitchFamily="18" charset="0"/>
              </a:rPr>
              <a:t>et Ax </a:t>
            </a:r>
            <a:r>
              <a:rPr lang="fr-FR" dirty="0">
                <a:solidFill>
                  <a:schemeClr val="tx1"/>
                </a:solidFill>
              </a:rPr>
              <a:t>≈ </a:t>
            </a:r>
            <a:r>
              <a:rPr lang="fr-FR" dirty="0">
                <a:solidFill>
                  <a:schemeClr val="tx1"/>
                </a:solidFill>
                <a:latin typeface="Times New Roman" panose="02020603050405020304" pitchFamily="18" charset="0"/>
                <a:cs typeface="Times New Roman" panose="02020603050405020304" pitchFamily="18" charset="0"/>
              </a:rPr>
              <a:t>2</a:t>
            </a:r>
            <a:r>
              <a:rPr lang="fr-FR" dirty="0">
                <a:solidFill>
                  <a:schemeClr val="tx1"/>
                </a:solidFill>
              </a:rPr>
              <a:t>/</a:t>
            </a:r>
            <a:r>
              <a:rPr lang="fr-FR" dirty="0">
                <a:solidFill>
                  <a:schemeClr val="tx1"/>
                </a:solidFill>
                <a:latin typeface="Times New Roman" panose="02020603050405020304" pitchFamily="18" charset="0"/>
                <a:cs typeface="Times New Roman" panose="02020603050405020304" pitchFamily="18" charset="0"/>
              </a:rPr>
              <a:t>3</a:t>
            </a:r>
            <a:r>
              <a:rPr lang="fr-FR" dirty="0">
                <a:solidFill>
                  <a:schemeClr val="tx1"/>
                </a:solidFill>
              </a:rPr>
              <a:t> et </a:t>
            </a:r>
            <a:r>
              <a:rPr lang="fr-FR" dirty="0">
                <a:solidFill>
                  <a:schemeClr val="tx1"/>
                </a:solidFill>
                <a:latin typeface="Times New Roman" panose="02020603050405020304" pitchFamily="18" charset="0"/>
                <a:cs typeface="Times New Roman" panose="02020603050405020304" pitchFamily="18" charset="0"/>
              </a:rPr>
              <a:t>1</a:t>
            </a:r>
            <a:r>
              <a:rPr lang="fr-FR" dirty="0">
                <a:solidFill>
                  <a:schemeClr val="tx1"/>
                </a:solidFill>
              </a:rPr>
              <a:t>/</a:t>
            </a:r>
            <a:r>
              <a:rPr lang="fr-FR" dirty="0">
                <a:solidFill>
                  <a:schemeClr val="tx1"/>
                </a:solidFill>
                <a:latin typeface="Times New Roman" panose="02020603050405020304" pitchFamily="18" charset="0"/>
                <a:cs typeface="Times New Roman" panose="02020603050405020304" pitchFamily="18" charset="0"/>
              </a:rPr>
              <a:t>3</a:t>
            </a:r>
            <a:r>
              <a:rPr lang="fr-FR" dirty="0">
                <a:solidFill>
                  <a:schemeClr val="tx1"/>
                </a:solidFill>
              </a:rPr>
              <a:t>)</a:t>
            </a:r>
          </a:p>
        </p:txBody>
      </p:sp>
      <p:sp>
        <p:nvSpPr>
          <p:cNvPr id="14" name="Espace réservé du numéro de diapositive 13"/>
          <p:cNvSpPr>
            <a:spLocks noGrp="1"/>
          </p:cNvSpPr>
          <p:nvPr>
            <p:ph type="sldNum" sz="quarter" idx="12"/>
          </p:nvPr>
        </p:nvSpPr>
        <p:spPr>
          <a:xfrm>
            <a:off x="11087690" y="6428069"/>
            <a:ext cx="1052508" cy="365125"/>
          </a:xfrm>
        </p:spPr>
        <p:txBody>
          <a:bodyPr/>
          <a:lstStyle/>
          <a:p>
            <a:fld id="{73407961-E133-4BAC-9B62-1442E2D86DA5}" type="slidenum">
              <a:rPr lang="fr-FR" smtClean="0"/>
              <a:t>8</a:t>
            </a:fld>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687552862"/>
              </p:ext>
            </p:extLst>
          </p:nvPr>
        </p:nvGraphicFramePr>
        <p:xfrm>
          <a:off x="2498790" y="1972378"/>
          <a:ext cx="1331913" cy="1158875"/>
        </p:xfrm>
        <a:graphic>
          <a:graphicData uri="http://schemas.openxmlformats.org/presentationml/2006/ole">
            <mc:AlternateContent xmlns:mc="http://schemas.openxmlformats.org/markup-compatibility/2006">
              <mc:Choice xmlns:v="urn:schemas-microsoft-com:vml" Requires="v">
                <p:oleObj spid="_x0000_s1568" name="CS ChemDraw Drawing" r:id="rId5" imgW="1331797" imgH="1159169" progId="ChemDraw.Document.6.0">
                  <p:embed/>
                </p:oleObj>
              </mc:Choice>
              <mc:Fallback>
                <p:oleObj name="CS ChemDraw Drawing" r:id="rId5" imgW="1331797" imgH="1159169" progId="ChemDraw.Document.6.0">
                  <p:embed/>
                  <p:pic>
                    <p:nvPicPr>
                      <p:cNvPr id="0" name=""/>
                      <p:cNvPicPr/>
                      <p:nvPr/>
                    </p:nvPicPr>
                    <p:blipFill>
                      <a:blip r:embed="rId6"/>
                      <a:stretch>
                        <a:fillRect/>
                      </a:stretch>
                    </p:blipFill>
                    <p:spPr>
                      <a:xfrm>
                        <a:off x="2498790" y="1972378"/>
                        <a:ext cx="1331913" cy="1158875"/>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4048530782"/>
              </p:ext>
            </p:extLst>
          </p:nvPr>
        </p:nvGraphicFramePr>
        <p:xfrm>
          <a:off x="5084066" y="1972378"/>
          <a:ext cx="1330325" cy="1158875"/>
        </p:xfrm>
        <a:graphic>
          <a:graphicData uri="http://schemas.openxmlformats.org/presentationml/2006/ole">
            <mc:AlternateContent xmlns:mc="http://schemas.openxmlformats.org/markup-compatibility/2006">
              <mc:Choice xmlns:v="urn:schemas-microsoft-com:vml" Requires="v">
                <p:oleObj spid="_x0000_s1569" name="CS ChemDraw Drawing" r:id="rId7" imgW="1330004" imgH="1159169" progId="ChemDraw.Document.6.0">
                  <p:embed/>
                </p:oleObj>
              </mc:Choice>
              <mc:Fallback>
                <p:oleObj name="CS ChemDraw Drawing" r:id="rId7" imgW="1330004" imgH="1159169" progId="ChemDraw.Document.6.0">
                  <p:embed/>
                  <p:pic>
                    <p:nvPicPr>
                      <p:cNvPr id="0" name=""/>
                      <p:cNvPicPr/>
                      <p:nvPr/>
                    </p:nvPicPr>
                    <p:blipFill>
                      <a:blip r:embed="rId8"/>
                      <a:stretch>
                        <a:fillRect/>
                      </a:stretch>
                    </p:blipFill>
                    <p:spPr>
                      <a:xfrm>
                        <a:off x="5084066" y="1972378"/>
                        <a:ext cx="1330325" cy="1158875"/>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1126476375"/>
              </p:ext>
            </p:extLst>
          </p:nvPr>
        </p:nvGraphicFramePr>
        <p:xfrm>
          <a:off x="7667754" y="1972378"/>
          <a:ext cx="1331913" cy="1158875"/>
        </p:xfrm>
        <a:graphic>
          <a:graphicData uri="http://schemas.openxmlformats.org/presentationml/2006/ole">
            <mc:AlternateContent xmlns:mc="http://schemas.openxmlformats.org/markup-compatibility/2006">
              <mc:Choice xmlns:v="urn:schemas-microsoft-com:vml" Requires="v">
                <p:oleObj spid="_x0000_s1570" name="CS ChemDraw Drawing" r:id="rId9" imgW="1331438" imgH="1159528" progId="ChemDraw.Document.6.0">
                  <p:embed/>
                </p:oleObj>
              </mc:Choice>
              <mc:Fallback>
                <p:oleObj name="CS ChemDraw Drawing" r:id="rId9" imgW="1331438" imgH="1159528" progId="ChemDraw.Document.6.0">
                  <p:embed/>
                  <p:pic>
                    <p:nvPicPr>
                      <p:cNvPr id="0" name=""/>
                      <p:cNvPicPr/>
                      <p:nvPr/>
                    </p:nvPicPr>
                    <p:blipFill>
                      <a:blip r:embed="rId10"/>
                      <a:stretch>
                        <a:fillRect/>
                      </a:stretch>
                    </p:blipFill>
                    <p:spPr>
                      <a:xfrm>
                        <a:off x="7667754" y="1972378"/>
                        <a:ext cx="1331913" cy="1158875"/>
                      </a:xfrm>
                      <a:prstGeom prst="rect">
                        <a:avLst/>
                      </a:prstGeom>
                    </p:spPr>
                  </p:pic>
                </p:oleObj>
              </mc:Fallback>
            </mc:AlternateContent>
          </a:graphicData>
        </a:graphic>
      </p:graphicFrame>
      <p:sp>
        <p:nvSpPr>
          <p:cNvPr id="9" name="ZoneTexte 8"/>
          <p:cNvSpPr txBox="1"/>
          <p:nvPr/>
        </p:nvSpPr>
        <p:spPr>
          <a:xfrm>
            <a:off x="4648215" y="3153270"/>
            <a:ext cx="2202025" cy="369332"/>
          </a:xfrm>
          <a:prstGeom prst="rect">
            <a:avLst/>
          </a:prstGeom>
          <a:noFill/>
        </p:spPr>
        <p:txBody>
          <a:bodyPr wrap="square" rtlCol="0">
            <a:spAutoFit/>
          </a:bodyPr>
          <a:lstStyle/>
          <a:p>
            <a:pPr algn="ctr"/>
            <a:r>
              <a:rPr lang="fr-FR" dirty="0"/>
              <a:t>(S)-</a:t>
            </a:r>
            <a:r>
              <a:rPr lang="fr-FR" dirty="0">
                <a:latin typeface="Times New Roman" panose="02020603050405020304" pitchFamily="18" charset="0"/>
                <a:cs typeface="Times New Roman" panose="02020603050405020304" pitchFamily="18" charset="0"/>
              </a:rPr>
              <a:t>1</a:t>
            </a:r>
            <a:r>
              <a:rPr lang="fr-FR" dirty="0"/>
              <a:t>-indanol</a:t>
            </a:r>
          </a:p>
        </p:txBody>
      </p:sp>
      <p:sp>
        <p:nvSpPr>
          <p:cNvPr id="10" name="ZoneTexte 9"/>
          <p:cNvSpPr txBox="1"/>
          <p:nvPr/>
        </p:nvSpPr>
        <p:spPr>
          <a:xfrm>
            <a:off x="7232697" y="3153389"/>
            <a:ext cx="2202025" cy="369332"/>
          </a:xfrm>
          <a:prstGeom prst="rect">
            <a:avLst/>
          </a:prstGeom>
          <a:noFill/>
        </p:spPr>
        <p:txBody>
          <a:bodyPr wrap="square" rtlCol="0">
            <a:spAutoFit/>
          </a:bodyPr>
          <a:lstStyle/>
          <a:p>
            <a:pPr algn="ctr"/>
            <a:r>
              <a:rPr lang="fr-FR" dirty="0"/>
              <a:t>(R)-</a:t>
            </a:r>
            <a:r>
              <a:rPr lang="fr-FR" dirty="0">
                <a:latin typeface="Times New Roman" panose="02020603050405020304" pitchFamily="18" charset="0"/>
                <a:cs typeface="Times New Roman" panose="02020603050405020304" pitchFamily="18" charset="0"/>
              </a:rPr>
              <a:t>1</a:t>
            </a:r>
            <a:r>
              <a:rPr lang="fr-FR" dirty="0"/>
              <a:t>-indanol</a:t>
            </a:r>
          </a:p>
        </p:txBody>
      </p:sp>
      <p:sp>
        <p:nvSpPr>
          <p:cNvPr id="12" name="Titre 1"/>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Molécule étudiée : </a:t>
            </a:r>
            <a:r>
              <a:rPr lang="fr-FR" dirty="0">
                <a:solidFill>
                  <a:schemeClr val="bg1"/>
                </a:solidFill>
                <a:latin typeface="Times New Roman" panose="02020603050405020304" pitchFamily="18" charset="0"/>
                <a:cs typeface="Times New Roman" panose="02020603050405020304" pitchFamily="18" charset="0"/>
              </a:rPr>
              <a:t>1</a:t>
            </a:r>
            <a:r>
              <a:rPr lang="fr-FR" dirty="0">
                <a:solidFill>
                  <a:schemeClr val="bg1"/>
                </a:solidFill>
              </a:rPr>
              <a:t>-indanol</a:t>
            </a:r>
          </a:p>
        </p:txBody>
      </p:sp>
      <p:pic>
        <p:nvPicPr>
          <p:cNvPr id="16" name="Image 15"/>
          <p:cNvPicPr>
            <a:picLocks noChangeAspect="1"/>
          </p:cNvPicPr>
          <p:nvPr/>
        </p:nvPicPr>
        <p:blipFill rotWithShape="1">
          <a:blip r:embed="rId11" cstate="print">
            <a:extLst>
              <a:ext uri="{28A0092B-C50C-407E-A947-70E740481C1C}">
                <a14:useLocalDpi xmlns:a14="http://schemas.microsoft.com/office/drawing/2010/main" val="0"/>
              </a:ext>
            </a:extLst>
          </a:blip>
          <a:srcRect l="18555" t="26790" r="17126" b="29876"/>
          <a:stretch/>
        </p:blipFill>
        <p:spPr>
          <a:xfrm>
            <a:off x="9534126" y="5416196"/>
            <a:ext cx="2240921" cy="1251327"/>
          </a:xfrm>
          <a:prstGeom prst="rect">
            <a:avLst/>
          </a:prstGeom>
        </p:spPr>
      </p:pic>
      <p:sp>
        <p:nvSpPr>
          <p:cNvPr id="17" name="ZoneTexte 16"/>
          <p:cNvSpPr txBox="1"/>
          <p:nvPr/>
        </p:nvSpPr>
        <p:spPr>
          <a:xfrm>
            <a:off x="6587239" y="5041289"/>
            <a:ext cx="1749283"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Conformère Eq</a:t>
            </a:r>
            <a:endParaRPr lang="fr-FR" baseline="-25000" dirty="0"/>
          </a:p>
        </p:txBody>
      </p:sp>
      <p:pic>
        <p:nvPicPr>
          <p:cNvPr id="11" name="Image 10"/>
          <p:cNvPicPr>
            <a:picLocks noChangeAspect="1"/>
          </p:cNvPicPr>
          <p:nvPr/>
        </p:nvPicPr>
        <p:blipFill rotWithShape="1">
          <a:blip r:embed="rId12" cstate="print">
            <a:extLst>
              <a:ext uri="{28A0092B-C50C-407E-A947-70E740481C1C}">
                <a14:useLocalDpi xmlns:a14="http://schemas.microsoft.com/office/drawing/2010/main" val="0"/>
              </a:ext>
            </a:extLst>
          </a:blip>
          <a:srcRect l="4445" t="29722" r="4445" b="33750"/>
          <a:stretch/>
        </p:blipFill>
        <p:spPr>
          <a:xfrm>
            <a:off x="6245423" y="3736195"/>
            <a:ext cx="2520000" cy="1347097"/>
          </a:xfrm>
          <a:prstGeom prst="rect">
            <a:avLst/>
          </a:prstGeom>
        </p:spPr>
      </p:pic>
      <p:pic>
        <p:nvPicPr>
          <p:cNvPr id="13" name="Image 12"/>
          <p:cNvPicPr>
            <a:picLocks noChangeAspect="1"/>
          </p:cNvPicPr>
          <p:nvPr/>
        </p:nvPicPr>
        <p:blipFill rotWithShape="1">
          <a:blip r:embed="rId13" cstate="print">
            <a:extLst>
              <a:ext uri="{28A0092B-C50C-407E-A947-70E740481C1C}">
                <a14:useLocalDpi xmlns:a14="http://schemas.microsoft.com/office/drawing/2010/main" val="0"/>
              </a:ext>
            </a:extLst>
          </a:blip>
          <a:srcRect l="3889" t="22639" b="36389"/>
          <a:stretch/>
        </p:blipFill>
        <p:spPr>
          <a:xfrm>
            <a:off x="9394587" y="3693561"/>
            <a:ext cx="2520000" cy="1432363"/>
          </a:xfrm>
          <a:prstGeom prst="rect">
            <a:avLst/>
          </a:prstGeom>
        </p:spPr>
      </p:pic>
      <p:sp>
        <p:nvSpPr>
          <p:cNvPr id="2" name="Arc 1"/>
          <p:cNvSpPr/>
          <p:nvPr/>
        </p:nvSpPr>
        <p:spPr>
          <a:xfrm rot="16200000">
            <a:off x="3605651" y="2418180"/>
            <a:ext cx="450104" cy="551878"/>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Arc 18"/>
          <p:cNvSpPr/>
          <p:nvPr/>
        </p:nvSpPr>
        <p:spPr>
          <a:xfrm rot="7825502">
            <a:off x="3464354" y="2391203"/>
            <a:ext cx="450104" cy="551878"/>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p:cNvSpPr txBox="1"/>
          <p:nvPr/>
        </p:nvSpPr>
        <p:spPr>
          <a:xfrm>
            <a:off x="349255" y="6197237"/>
            <a:ext cx="4549317" cy="461665"/>
          </a:xfrm>
          <a:prstGeom prst="rect">
            <a:avLst/>
          </a:prstGeom>
          <a:noFill/>
        </p:spPr>
        <p:txBody>
          <a:bodyPr wrap="square" rtlCol="0">
            <a:spAutoFit/>
          </a:bodyPr>
          <a:lstStyle/>
          <a:p>
            <a:r>
              <a:rPr lang="en-US" sz="1200" dirty="0"/>
              <a:t>Le </a:t>
            </a:r>
            <a:r>
              <a:rPr lang="en-US" sz="1200" dirty="0" err="1"/>
              <a:t>Barbu</a:t>
            </a:r>
            <a:r>
              <a:rPr lang="en-US" sz="1200" dirty="0"/>
              <a:t>-Debus et al. </a:t>
            </a:r>
            <a:r>
              <a:rPr lang="en-US" sz="1200" i="1" dirty="0"/>
              <a:t>J. Chem. Chem. Phys.</a:t>
            </a:r>
            <a:r>
              <a:rPr lang="en-US" sz="1200" dirty="0"/>
              <a:t>, 2006, </a:t>
            </a:r>
            <a:r>
              <a:rPr lang="en-US" sz="1200" b="1" dirty="0"/>
              <a:t>125 (17)</a:t>
            </a:r>
            <a:r>
              <a:rPr lang="en-US" sz="1200" dirty="0"/>
              <a:t>, 174305</a:t>
            </a:r>
          </a:p>
          <a:p>
            <a:r>
              <a:rPr lang="en-US" sz="1200" dirty="0" err="1"/>
              <a:t>Bouchet</a:t>
            </a:r>
            <a:r>
              <a:rPr lang="en-US" sz="1200" dirty="0"/>
              <a:t> et al.</a:t>
            </a:r>
            <a:r>
              <a:rPr lang="en-US" sz="1200" i="1" dirty="0"/>
              <a:t> J. Mol. </a:t>
            </a:r>
            <a:r>
              <a:rPr lang="en-US" sz="1200" i="1" dirty="0" err="1"/>
              <a:t>Struct</a:t>
            </a:r>
            <a:r>
              <a:rPr lang="en-US" sz="1200" i="1" dirty="0"/>
              <a:t>.</a:t>
            </a:r>
            <a:r>
              <a:rPr lang="en-US" sz="1200" dirty="0"/>
              <a:t>, 2014, </a:t>
            </a:r>
            <a:r>
              <a:rPr lang="en-US" sz="1200" b="1" dirty="0"/>
              <a:t>1076</a:t>
            </a:r>
            <a:r>
              <a:rPr lang="en-US" sz="1200" dirty="0"/>
              <a:t>, 344</a:t>
            </a:r>
            <a:endParaRPr lang="fr-FR" sz="1200" dirty="0"/>
          </a:p>
        </p:txBody>
      </p:sp>
      <p:sp>
        <p:nvSpPr>
          <p:cNvPr id="21" name="ZoneTexte 20">
            <a:extLst>
              <a:ext uri="{FF2B5EF4-FFF2-40B4-BE49-F238E27FC236}">
                <a16:creationId xmlns:a16="http://schemas.microsoft.com/office/drawing/2014/main" id="{888B4C11-2239-4E92-B776-576B8D32CD94}"/>
              </a:ext>
            </a:extLst>
          </p:cNvPr>
          <p:cNvSpPr txBox="1"/>
          <p:nvPr/>
        </p:nvSpPr>
        <p:spPr>
          <a:xfrm>
            <a:off x="9833955" y="5041289"/>
            <a:ext cx="1749283"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Conformère Ax</a:t>
            </a:r>
            <a:endParaRPr lang="fr-FR" baseline="-25000" dirty="0"/>
          </a:p>
        </p:txBody>
      </p:sp>
      <p:sp>
        <p:nvSpPr>
          <p:cNvPr id="22" name="ZoneTexte 21">
            <a:extLst>
              <a:ext uri="{FF2B5EF4-FFF2-40B4-BE49-F238E27FC236}">
                <a16:creationId xmlns:a16="http://schemas.microsoft.com/office/drawing/2014/main" id="{BC967BCD-3A34-4ED7-879A-7E80BCD8663C}"/>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3" name="ZoneTexte 22">
            <a:extLst>
              <a:ext uri="{FF2B5EF4-FFF2-40B4-BE49-F238E27FC236}">
                <a16:creationId xmlns:a16="http://schemas.microsoft.com/office/drawing/2014/main" id="{6BB5F37D-718F-4B56-B8BA-49C3EF345FEB}"/>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pic>
        <p:nvPicPr>
          <p:cNvPr id="24" name="Image 23">
            <a:extLst>
              <a:ext uri="{FF2B5EF4-FFF2-40B4-BE49-F238E27FC236}">
                <a16:creationId xmlns:a16="http://schemas.microsoft.com/office/drawing/2014/main" id="{65CF306F-FB72-4008-BA26-FC384E2331A2}"/>
              </a:ext>
            </a:extLst>
          </p:cNvPr>
          <p:cNvPicPr>
            <a:picLocks noChangeAspect="1"/>
          </p:cNvPicPr>
          <p:nvPr/>
        </p:nvPicPr>
        <p:blipFill rotWithShape="1">
          <a:blip r:embed="rId14">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27099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4685308-0BC2-4136-8EF6-3B0D49FA433A}"/>
              </a:ext>
            </a:extLst>
          </p:cNvPr>
          <p:cNvPicPr>
            <a:picLocks noChangeAspect="1"/>
          </p:cNvPicPr>
          <p:nvPr/>
        </p:nvPicPr>
        <p:blipFill>
          <a:blip r:embed="rId3"/>
          <a:stretch>
            <a:fillRect/>
          </a:stretch>
        </p:blipFill>
        <p:spPr>
          <a:xfrm>
            <a:off x="1777175" y="2508740"/>
            <a:ext cx="4140000" cy="2737644"/>
          </a:xfrm>
          <a:prstGeom prst="rect">
            <a:avLst/>
          </a:prstGeom>
        </p:spPr>
      </p:pic>
      <p:pic>
        <p:nvPicPr>
          <p:cNvPr id="6" name="Image 5">
            <a:extLst>
              <a:ext uri="{FF2B5EF4-FFF2-40B4-BE49-F238E27FC236}">
                <a16:creationId xmlns:a16="http://schemas.microsoft.com/office/drawing/2014/main" id="{AE977B3D-5F84-471D-85DF-4A314370B396}"/>
              </a:ext>
            </a:extLst>
          </p:cNvPr>
          <p:cNvPicPr preferRelativeResize="0">
            <a:picLocks/>
          </p:cNvPicPr>
          <p:nvPr/>
        </p:nvPicPr>
        <p:blipFill>
          <a:blip r:embed="rId4"/>
          <a:stretch>
            <a:fillRect/>
          </a:stretch>
        </p:blipFill>
        <p:spPr>
          <a:xfrm>
            <a:off x="1903531" y="2508471"/>
            <a:ext cx="4140000" cy="2736000"/>
          </a:xfrm>
          <a:prstGeom prst="rect">
            <a:avLst/>
          </a:prstGeom>
        </p:spPr>
      </p:pic>
      <p:sp>
        <p:nvSpPr>
          <p:cNvPr id="14" name="Titre 1"/>
          <p:cNvSpPr txBox="1">
            <a:spLocks/>
          </p:cNvSpPr>
          <p:nvPr/>
        </p:nvSpPr>
        <p:spPr>
          <a:xfrm>
            <a:off x="0" y="910800"/>
            <a:ext cx="12192000" cy="5568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PES &amp; PECD sélectif en conformère : </a:t>
            </a:r>
            <a:r>
              <a:rPr lang="fr-FR" dirty="0">
                <a:solidFill>
                  <a:schemeClr val="bg1"/>
                </a:solidFill>
                <a:latin typeface="Arial" panose="020B0604020202020204" pitchFamily="34" charset="0"/>
                <a:cs typeface="Arial" panose="020B0604020202020204" pitchFamily="34" charset="0"/>
              </a:rPr>
              <a:t>1</a:t>
            </a:r>
            <a:r>
              <a:rPr lang="fr-FR" dirty="0">
                <a:solidFill>
                  <a:schemeClr val="bg1"/>
                </a:solidFill>
              </a:rPr>
              <a:t>-indanol</a:t>
            </a:r>
          </a:p>
        </p:txBody>
      </p:sp>
      <p:cxnSp>
        <p:nvCxnSpPr>
          <p:cNvPr id="8" name="Connecteur droit 7">
            <a:extLst>
              <a:ext uri="{FF2B5EF4-FFF2-40B4-BE49-F238E27FC236}">
                <a16:creationId xmlns:a16="http://schemas.microsoft.com/office/drawing/2014/main" id="{CB5ABFED-0717-4D19-8575-36A847FB3564}"/>
              </a:ext>
            </a:extLst>
          </p:cNvPr>
          <p:cNvCxnSpPr/>
          <p:nvPr/>
        </p:nvCxnSpPr>
        <p:spPr>
          <a:xfrm>
            <a:off x="2225615" y="3883479"/>
            <a:ext cx="31141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Flèche droite 1">
            <a:extLst>
              <a:ext uri="{FF2B5EF4-FFF2-40B4-BE49-F238E27FC236}">
                <a16:creationId xmlns:a16="http://schemas.microsoft.com/office/drawing/2014/main" id="{CC407609-DB9A-47B4-B434-4DA5731B85C7}"/>
              </a:ext>
            </a:extLst>
          </p:cNvPr>
          <p:cNvSpPr/>
          <p:nvPr/>
        </p:nvSpPr>
        <p:spPr>
          <a:xfrm>
            <a:off x="3090974" y="5614984"/>
            <a:ext cx="506643" cy="27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BA654AE-E4DF-4AE6-91D2-429EBF277B15}"/>
              </a:ext>
            </a:extLst>
          </p:cNvPr>
          <p:cNvSpPr txBox="1"/>
          <p:nvPr/>
        </p:nvSpPr>
        <p:spPr>
          <a:xfrm>
            <a:off x="3597617" y="5586876"/>
            <a:ext cx="8041497" cy="369332"/>
          </a:xfrm>
          <a:prstGeom prst="rect">
            <a:avLst/>
          </a:prstGeom>
          <a:noFill/>
        </p:spPr>
        <p:txBody>
          <a:bodyPr wrap="none" rtlCol="0">
            <a:spAutoFit/>
          </a:bodyPr>
          <a:lstStyle/>
          <a:p>
            <a:r>
              <a:rPr lang="fr-FR" dirty="0"/>
              <a:t>PES non sensible à de faibles changements de conformation, seuil ionisation différent</a:t>
            </a:r>
          </a:p>
        </p:txBody>
      </p:sp>
      <p:pic>
        <p:nvPicPr>
          <p:cNvPr id="30" name="Image 29">
            <a:extLst>
              <a:ext uri="{FF2B5EF4-FFF2-40B4-BE49-F238E27FC236}">
                <a16:creationId xmlns:a16="http://schemas.microsoft.com/office/drawing/2014/main" id="{F3927822-336C-4AD4-839E-5B799AEF253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8742" t="-4088" r="998" b="4088"/>
          <a:stretch/>
        </p:blipFill>
        <p:spPr>
          <a:xfrm>
            <a:off x="2491331" y="5437948"/>
            <a:ext cx="570161" cy="556896"/>
          </a:xfrm>
          <a:prstGeom prst="rect">
            <a:avLst/>
          </a:prstGeom>
        </p:spPr>
      </p:pic>
      <p:sp>
        <p:nvSpPr>
          <p:cNvPr id="31" name="ZoneTexte 30">
            <a:extLst>
              <a:ext uri="{FF2B5EF4-FFF2-40B4-BE49-F238E27FC236}">
                <a16:creationId xmlns:a16="http://schemas.microsoft.com/office/drawing/2014/main" id="{9566AB2A-7F39-49E0-8AA4-2C8BEF09E0F3}"/>
              </a:ext>
            </a:extLst>
          </p:cNvPr>
          <p:cNvSpPr txBox="1"/>
          <p:nvPr/>
        </p:nvSpPr>
        <p:spPr>
          <a:xfrm>
            <a:off x="321916" y="2407336"/>
            <a:ext cx="1772520" cy="923330"/>
          </a:xfrm>
          <a:prstGeom prst="rect">
            <a:avLst/>
          </a:prstGeom>
          <a:noFill/>
        </p:spPr>
        <p:txBody>
          <a:bodyPr wrap="square" rtlCol="0">
            <a:spAutoFit/>
          </a:bodyPr>
          <a:lstStyle/>
          <a:p>
            <a:r>
              <a:rPr lang="fr-FR" dirty="0"/>
              <a:t>Densité électronique sur le HOMO</a:t>
            </a:r>
          </a:p>
        </p:txBody>
      </p:sp>
      <p:sp>
        <p:nvSpPr>
          <p:cNvPr id="32" name="ZoneTexte 31">
            <a:extLst>
              <a:ext uri="{FF2B5EF4-FFF2-40B4-BE49-F238E27FC236}">
                <a16:creationId xmlns:a16="http://schemas.microsoft.com/office/drawing/2014/main" id="{92DA07E9-38FD-4BC0-9BC2-DB7D53CB636E}"/>
              </a:ext>
            </a:extLst>
          </p:cNvPr>
          <p:cNvSpPr txBox="1"/>
          <p:nvPr/>
        </p:nvSpPr>
        <p:spPr>
          <a:xfrm>
            <a:off x="10168610" y="2407336"/>
            <a:ext cx="1772520" cy="923330"/>
          </a:xfrm>
          <a:prstGeom prst="rect">
            <a:avLst/>
          </a:prstGeom>
          <a:noFill/>
        </p:spPr>
        <p:txBody>
          <a:bodyPr wrap="square" rtlCol="0">
            <a:spAutoFit/>
          </a:bodyPr>
          <a:lstStyle/>
          <a:p>
            <a:pPr algn="r"/>
            <a:r>
              <a:rPr lang="fr-FR" dirty="0"/>
              <a:t>Densité électronique sur le HOMO</a:t>
            </a:r>
          </a:p>
        </p:txBody>
      </p:sp>
      <p:pic>
        <p:nvPicPr>
          <p:cNvPr id="33" name="Image 32">
            <a:extLst>
              <a:ext uri="{FF2B5EF4-FFF2-40B4-BE49-F238E27FC236}">
                <a16:creationId xmlns:a16="http://schemas.microsoft.com/office/drawing/2014/main" id="{81AF16AD-B58B-4A63-B075-47289826674B}"/>
              </a:ext>
            </a:extLst>
          </p:cNvPr>
          <p:cNvPicPr>
            <a:picLocks noChangeAspect="1"/>
          </p:cNvPicPr>
          <p:nvPr/>
        </p:nvPicPr>
        <p:blipFill>
          <a:blip r:embed="rId6"/>
          <a:stretch>
            <a:fillRect/>
          </a:stretch>
        </p:blipFill>
        <p:spPr>
          <a:xfrm>
            <a:off x="239066" y="3330666"/>
            <a:ext cx="1433808" cy="1098376"/>
          </a:xfrm>
          <a:prstGeom prst="rect">
            <a:avLst/>
          </a:prstGeom>
        </p:spPr>
      </p:pic>
      <p:pic>
        <p:nvPicPr>
          <p:cNvPr id="34" name="Image 33">
            <a:extLst>
              <a:ext uri="{FF2B5EF4-FFF2-40B4-BE49-F238E27FC236}">
                <a16:creationId xmlns:a16="http://schemas.microsoft.com/office/drawing/2014/main" id="{18E6F353-40D5-4539-A114-79FA91BB72B8}"/>
              </a:ext>
            </a:extLst>
          </p:cNvPr>
          <p:cNvPicPr>
            <a:picLocks noChangeAspect="1"/>
          </p:cNvPicPr>
          <p:nvPr/>
        </p:nvPicPr>
        <p:blipFill>
          <a:blip r:embed="rId7"/>
          <a:stretch>
            <a:fillRect/>
          </a:stretch>
        </p:blipFill>
        <p:spPr>
          <a:xfrm>
            <a:off x="10518490" y="3330666"/>
            <a:ext cx="1351594" cy="1121396"/>
          </a:xfrm>
          <a:prstGeom prst="rect">
            <a:avLst/>
          </a:prstGeom>
        </p:spPr>
      </p:pic>
      <p:sp>
        <p:nvSpPr>
          <p:cNvPr id="35" name="ZoneTexte 34">
            <a:extLst>
              <a:ext uri="{FF2B5EF4-FFF2-40B4-BE49-F238E27FC236}">
                <a16:creationId xmlns:a16="http://schemas.microsoft.com/office/drawing/2014/main" id="{7880C169-D0F5-4F82-AD33-0CA119C37A8A}"/>
              </a:ext>
            </a:extLst>
          </p:cNvPr>
          <p:cNvSpPr txBox="1"/>
          <p:nvPr/>
        </p:nvSpPr>
        <p:spPr>
          <a:xfrm>
            <a:off x="4017931" y="6491965"/>
            <a:ext cx="4156138" cy="307777"/>
          </a:xfrm>
          <a:prstGeom prst="rect">
            <a:avLst/>
          </a:prstGeom>
          <a:noFill/>
        </p:spPr>
        <p:txBody>
          <a:bodyPr wrap="none" rtlCol="0">
            <a:spAutoFit/>
          </a:bodyPr>
          <a:lstStyle/>
          <a:p>
            <a:pPr algn="ctr"/>
            <a:r>
              <a:rPr lang="fr-FR" sz="1400" i="1" dirty="0" err="1"/>
              <a:t>Angew</a:t>
            </a:r>
            <a:r>
              <a:rPr lang="fr-FR" sz="1400" i="1" dirty="0"/>
              <a:t>. </a:t>
            </a:r>
            <a:r>
              <a:rPr lang="fr-FR" sz="1400" i="1" dirty="0" err="1"/>
              <a:t>Chem</a:t>
            </a:r>
            <a:r>
              <a:rPr lang="fr-FR" sz="1400" i="1" dirty="0"/>
              <a:t>. Int. Ed. 2024, e202401423, E. Rouquet et al.</a:t>
            </a:r>
          </a:p>
        </p:txBody>
      </p:sp>
      <p:sp>
        <p:nvSpPr>
          <p:cNvPr id="23" name="ZoneTexte 22">
            <a:extLst>
              <a:ext uri="{FF2B5EF4-FFF2-40B4-BE49-F238E27FC236}">
                <a16:creationId xmlns:a16="http://schemas.microsoft.com/office/drawing/2014/main" id="{1306152F-2464-465C-93E0-CA58A2878EF1}"/>
              </a:ext>
            </a:extLst>
          </p:cNvPr>
          <p:cNvSpPr txBox="1"/>
          <p:nvPr/>
        </p:nvSpPr>
        <p:spPr>
          <a:xfrm>
            <a:off x="2856788" y="1941068"/>
            <a:ext cx="1851789" cy="369332"/>
          </a:xfrm>
          <a:prstGeom prst="rect">
            <a:avLst/>
          </a:prstGeom>
          <a:noFill/>
        </p:spPr>
        <p:txBody>
          <a:bodyPr wrap="none" rtlCol="0">
            <a:spAutoFit/>
          </a:bodyPr>
          <a:lstStyle/>
          <a:p>
            <a:r>
              <a:rPr lang="en-US" b="1" dirty="0" err="1">
                <a:solidFill>
                  <a:srgbClr val="002060"/>
                </a:solidFill>
                <a:latin typeface="Arial" panose="020B0604020202020204" pitchFamily="34" charset="0"/>
                <a:cs typeface="Arial" panose="020B0604020202020204" pitchFamily="34" charset="0"/>
              </a:rPr>
              <a:t>Conformère</a:t>
            </a:r>
            <a:r>
              <a:rPr lang="en-US" b="1" dirty="0">
                <a:solidFill>
                  <a:srgbClr val="002060"/>
                </a:solidFill>
                <a:latin typeface="Arial" panose="020B0604020202020204" pitchFamily="34" charset="0"/>
                <a:cs typeface="Arial" panose="020B0604020202020204" pitchFamily="34" charset="0"/>
              </a:rPr>
              <a:t> Eq</a:t>
            </a:r>
            <a:endParaRPr lang="en-US" b="1" dirty="0">
              <a:solidFill>
                <a:srgbClr val="002060"/>
              </a:solidFill>
            </a:endParaRPr>
          </a:p>
        </p:txBody>
      </p:sp>
      <p:sp>
        <p:nvSpPr>
          <p:cNvPr id="24" name="ZoneTexte 23">
            <a:extLst>
              <a:ext uri="{FF2B5EF4-FFF2-40B4-BE49-F238E27FC236}">
                <a16:creationId xmlns:a16="http://schemas.microsoft.com/office/drawing/2014/main" id="{AB81A5D5-4C63-457D-A923-6B9D1E24220F}"/>
              </a:ext>
            </a:extLst>
          </p:cNvPr>
          <p:cNvSpPr txBox="1"/>
          <p:nvPr/>
        </p:nvSpPr>
        <p:spPr>
          <a:xfrm>
            <a:off x="7105991" y="1941068"/>
            <a:ext cx="1843197" cy="369332"/>
          </a:xfrm>
          <a:prstGeom prst="rect">
            <a:avLst/>
          </a:prstGeom>
          <a:noFill/>
        </p:spPr>
        <p:txBody>
          <a:bodyPr wrap="none" rtlCol="0">
            <a:spAutoFit/>
          </a:bodyPr>
          <a:lstStyle/>
          <a:p>
            <a:r>
              <a:rPr lang="en-US" b="1" dirty="0" err="1">
                <a:solidFill>
                  <a:srgbClr val="002060"/>
                </a:solidFill>
                <a:latin typeface="Arial" panose="020B0604020202020204" pitchFamily="34" charset="0"/>
                <a:cs typeface="Arial" panose="020B0604020202020204" pitchFamily="34" charset="0"/>
              </a:rPr>
              <a:t>Conformère</a:t>
            </a:r>
            <a:r>
              <a:rPr lang="en-US" b="1" dirty="0">
                <a:solidFill>
                  <a:srgbClr val="002060"/>
                </a:solidFill>
                <a:latin typeface="Arial" panose="020B0604020202020204" pitchFamily="34" charset="0"/>
                <a:cs typeface="Arial" panose="020B0604020202020204" pitchFamily="34" charset="0"/>
              </a:rPr>
              <a:t> Ax</a:t>
            </a:r>
            <a:endParaRPr lang="en-US" b="1" dirty="0">
              <a:solidFill>
                <a:srgbClr val="002060"/>
              </a:solidFill>
            </a:endParaRPr>
          </a:p>
        </p:txBody>
      </p:sp>
      <p:sp>
        <p:nvSpPr>
          <p:cNvPr id="25" name="ZoneTexte 24">
            <a:extLst>
              <a:ext uri="{FF2B5EF4-FFF2-40B4-BE49-F238E27FC236}">
                <a16:creationId xmlns:a16="http://schemas.microsoft.com/office/drawing/2014/main" id="{0FC0592E-F538-4D2E-8133-2C67D0BBB5D9}"/>
              </a:ext>
            </a:extLst>
          </p:cNvPr>
          <p:cNvSpPr txBox="1"/>
          <p:nvPr/>
        </p:nvSpPr>
        <p:spPr>
          <a:xfrm>
            <a:off x="442131" y="70339"/>
            <a:ext cx="1591077" cy="369332"/>
          </a:xfrm>
          <a:prstGeom prst="rect">
            <a:avLst/>
          </a:prstGeom>
          <a:noFill/>
        </p:spPr>
        <p:txBody>
          <a:bodyPr wrap="none" rtlCol="0">
            <a:spAutoFit/>
          </a:bodyPr>
          <a:lstStyle/>
          <a:p>
            <a:r>
              <a:rPr lang="fr-FR" dirty="0" err="1">
                <a:solidFill>
                  <a:schemeClr val="bg1">
                    <a:lumMod val="65000"/>
                  </a:schemeClr>
                </a:solidFill>
              </a:rPr>
              <a:t>Valéria</a:t>
            </a:r>
            <a:r>
              <a:rPr lang="fr-FR" dirty="0">
                <a:solidFill>
                  <a:schemeClr val="bg1">
                    <a:lumMod val="65000"/>
                  </a:schemeClr>
                </a:solidFill>
              </a:rPr>
              <a:t> LEPERE</a:t>
            </a:r>
          </a:p>
        </p:txBody>
      </p:sp>
      <p:sp>
        <p:nvSpPr>
          <p:cNvPr id="26" name="ZoneTexte 25">
            <a:extLst>
              <a:ext uri="{FF2B5EF4-FFF2-40B4-BE49-F238E27FC236}">
                <a16:creationId xmlns:a16="http://schemas.microsoft.com/office/drawing/2014/main" id="{C7A2914B-66AD-4F9E-BDC2-C674BF82E1AF}"/>
              </a:ext>
            </a:extLst>
          </p:cNvPr>
          <p:cNvSpPr txBox="1"/>
          <p:nvPr/>
        </p:nvSpPr>
        <p:spPr>
          <a:xfrm>
            <a:off x="6304957" y="70339"/>
            <a:ext cx="5430910" cy="369332"/>
          </a:xfrm>
          <a:prstGeom prst="rect">
            <a:avLst/>
          </a:prstGeom>
          <a:noFill/>
        </p:spPr>
        <p:txBody>
          <a:bodyPr wrap="none" rtlCol="0">
            <a:spAutoFit/>
          </a:bodyPr>
          <a:lstStyle/>
          <a:p>
            <a:pPr algn="r"/>
            <a:r>
              <a:rPr lang="fr-FR" dirty="0">
                <a:solidFill>
                  <a:schemeClr val="bg1">
                    <a:lumMod val="65000"/>
                  </a:schemeClr>
                </a:solidFill>
              </a:rPr>
              <a:t>Journées de Spectroscopie Moléculaire 2025 - Grenoble</a:t>
            </a:r>
          </a:p>
        </p:txBody>
      </p:sp>
      <p:sp>
        <p:nvSpPr>
          <p:cNvPr id="18" name="Espace réservé du numéro de diapositive 13">
            <a:extLst>
              <a:ext uri="{FF2B5EF4-FFF2-40B4-BE49-F238E27FC236}">
                <a16:creationId xmlns:a16="http://schemas.microsoft.com/office/drawing/2014/main" id="{9AF26DA5-E5F6-44A7-87FE-97B7EE11C7E5}"/>
              </a:ext>
            </a:extLst>
          </p:cNvPr>
          <p:cNvSpPr>
            <a:spLocks noGrp="1"/>
          </p:cNvSpPr>
          <p:nvPr>
            <p:ph type="sldNum" sz="quarter" idx="12"/>
          </p:nvPr>
        </p:nvSpPr>
        <p:spPr>
          <a:xfrm>
            <a:off x="11087690" y="6428069"/>
            <a:ext cx="1052508" cy="365125"/>
          </a:xfrm>
        </p:spPr>
        <p:txBody>
          <a:bodyPr/>
          <a:lstStyle/>
          <a:p>
            <a:fld id="{73407961-E133-4BAC-9B62-1442E2D86DA5}" type="slidenum">
              <a:rPr lang="fr-FR" smtClean="0"/>
              <a:t>9</a:t>
            </a:fld>
            <a:endParaRPr lang="fr-FR" dirty="0"/>
          </a:p>
        </p:txBody>
      </p:sp>
      <p:pic>
        <p:nvPicPr>
          <p:cNvPr id="19" name="Image 18">
            <a:extLst>
              <a:ext uri="{FF2B5EF4-FFF2-40B4-BE49-F238E27FC236}">
                <a16:creationId xmlns:a16="http://schemas.microsoft.com/office/drawing/2014/main" id="{8959370A-2742-477B-942C-C32DFEF81FDA}"/>
              </a:ext>
            </a:extLst>
          </p:cNvPr>
          <p:cNvPicPr>
            <a:picLocks noChangeAspect="1"/>
          </p:cNvPicPr>
          <p:nvPr/>
        </p:nvPicPr>
        <p:blipFill rotWithShape="1">
          <a:blip r:embed="rId8">
            <a:extLst>
              <a:ext uri="{28A0092B-C50C-407E-A947-70E740481C1C}">
                <a14:useLocalDpi xmlns:a14="http://schemas.microsoft.com/office/drawing/2010/main" val="0"/>
              </a:ext>
            </a:extLst>
          </a:blip>
          <a:srcRect l="28966" t="32766" b="28379"/>
          <a:stretch/>
        </p:blipFill>
        <p:spPr>
          <a:xfrm>
            <a:off x="2290226" y="20172"/>
            <a:ext cx="3805773" cy="429025"/>
          </a:xfrm>
          <a:prstGeom prst="rect">
            <a:avLst/>
          </a:prstGeom>
        </p:spPr>
      </p:pic>
    </p:spTree>
    <p:extLst>
      <p:ext uri="{BB962C8B-B14F-4D97-AF65-F5344CB8AC3E}">
        <p14:creationId xmlns:p14="http://schemas.microsoft.com/office/powerpoint/2010/main" val="35993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79167E-6 -0.00278 L 0.35782 -0.0007 " pathEditMode="relative" rAng="0" ptsTypes="AA">
                                      <p:cBhvr>
                                        <p:cTn id="10" dur="2000" fill="hold"/>
                                        <p:tgtEl>
                                          <p:spTgt spid="13"/>
                                        </p:tgtEl>
                                        <p:attrNameLst>
                                          <p:attrName>ppt_x</p:attrName>
                                          <p:attrName>ppt_y</p:attrName>
                                        </p:attrNameLst>
                                      </p:cBhvr>
                                      <p:rCtr x="178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11705</TotalTime>
  <Words>2233</Words>
  <Application>Microsoft Office PowerPoint</Application>
  <PresentationFormat>Grand écran</PresentationFormat>
  <Paragraphs>277</Paragraphs>
  <Slides>14</Slides>
  <Notes>12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5" baseType="lpstr">
      <vt:lpstr>Arial</vt:lpstr>
      <vt:lpstr>Calibri</vt:lpstr>
      <vt:lpstr>Calibri Light</vt:lpstr>
      <vt:lpstr>Cambria Math</vt:lpstr>
      <vt:lpstr>Gill Sans MT</vt:lpstr>
      <vt:lpstr>Segoe UI</vt:lpstr>
      <vt:lpstr>Times New Roman</vt:lpstr>
      <vt:lpstr>Wingdings</vt:lpstr>
      <vt:lpstr>Wingdings 2</vt:lpstr>
      <vt:lpstr>Dividende</vt:lpstr>
      <vt:lpstr>CS ChemDraw Drawing</vt:lpstr>
      <vt:lpstr> Mesure de dichroïsme circulaire de photoélectrons (PECD) résolue en conformère grâce à la spectroscopie REMPI-ns </vt:lpstr>
      <vt:lpstr>Présentation PowerPoint</vt:lpstr>
      <vt:lpstr>Présentation PowerPoint</vt:lpstr>
      <vt:lpstr>Présentation PowerPoint</vt:lpstr>
      <vt:lpstr>Présentation PowerPoint</vt:lpstr>
      <vt:lpstr>Dispositif Expérimental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jennifer.dupont</dc:creator>
  <cp:lastModifiedBy>valeria.lepere</cp:lastModifiedBy>
  <cp:revision>317</cp:revision>
  <cp:lastPrinted>2022-06-08T08:14:27Z</cp:lastPrinted>
  <dcterms:created xsi:type="dcterms:W3CDTF">2021-03-24T09:35:41Z</dcterms:created>
  <dcterms:modified xsi:type="dcterms:W3CDTF">2025-03-11T14:59:47Z</dcterms:modified>
</cp:coreProperties>
</file>