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04" r:id="rId2"/>
    <p:sldId id="1105" r:id="rId3"/>
    <p:sldId id="1124" r:id="rId4"/>
    <p:sldId id="1118" r:id="rId5"/>
    <p:sldId id="1129" r:id="rId6"/>
    <p:sldId id="1121" r:id="rId7"/>
    <p:sldId id="1130" r:id="rId8"/>
    <p:sldId id="1133" r:id="rId9"/>
    <p:sldId id="1134" r:id="rId10"/>
    <p:sldId id="1132" r:id="rId11"/>
    <p:sldId id="1114" r:id="rId12"/>
    <p:sldId id="269" r:id="rId13"/>
    <p:sldId id="113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251B"/>
    <a:srgbClr val="009E47"/>
    <a:srgbClr val="CE5724"/>
    <a:srgbClr val="0072BD"/>
    <a:srgbClr val="007AB4"/>
    <a:srgbClr val="000000"/>
    <a:srgbClr val="959595"/>
    <a:srgbClr val="A66742"/>
    <a:srgbClr val="FFFFCC"/>
    <a:srgbClr val="FFD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F5C17-CC3B-40B1-AE5E-4F7D0761239D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EAF3C-A9F3-4D79-AD38-7EBC808C7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4D8A0-82DA-4531-B0B3-5CA8ED2D7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1C1116-31CC-4C7B-B528-C9709EF30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4F515E-6EC4-4E06-A806-4F88A89FD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C007-0B10-4064-8678-C364F7867ED0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A998A-5332-45D4-80C5-5A56F94F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E1096A-B9A1-4535-9719-24B6E62E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D8663-0573-4A01-9B65-C00AFAC0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BC50A5-657E-436E-8F2C-1479CF0A4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8DF9D-2041-44D2-8F26-15F7A420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033D9-323E-41DF-9782-C3F0837CCB42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9394C-AEEE-49DF-97BC-285D4FC46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E2038-F810-4533-986B-FC747624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ADBA3D-7F8B-49DF-A28A-FC87882B6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3E5101-A7F1-4019-80DB-5ECB08A8A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526B2-8DA2-4E03-A045-C27AB80F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F52-1B15-44E3-963B-886994DEBB55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375B00-0FEF-49AE-89B2-8E98FD35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51F9A-C98A-4C8D-A3BA-D75CE351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04ABFF-E7B0-4232-A585-2D64BBF0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2AA34-72A5-4FAC-A0D9-7BD3EE405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B14749-6C5B-493E-9AEB-D633CCF9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8542-935D-499F-90B6-865359A41793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21691-3FFC-4A32-BF4A-AA3C514D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280E0-F296-4EE1-9682-11B97FA4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AA9CD-A8D1-422C-BF21-7D4B7549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54E50-C7BC-43E2-B4C0-9D4A108B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E3AF1-DEAE-48E7-B3A2-C75E4202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796-0B69-4689-BEFB-56444798CF53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DB814-2748-493B-84E5-AEC1FE0A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C2EE32-74C0-4D8B-9363-5D7ECDA8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1A327-06E2-487D-BF1D-10DE4004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E1EBF5-63BA-4F38-BCCD-0642E9293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0AE559-E118-4A97-978D-E3F13945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D4023-7934-4594-BBB7-11F7A3E5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E4EC-41C6-45EC-8F30-62D74C7CBAF5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3032F7-06DD-4BDA-A23F-6EF91DFE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31D0D3-CD93-473B-A078-0F7853F7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3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5B225-28F5-48FB-B362-9EAFCB948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AF16B2-13BA-4C22-B97E-B9B2A78A0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834323-A6E3-416F-BC6E-AA175C840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26667C-A82E-4B57-9504-652862B32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338205-384A-4561-A600-99DFA4D00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390EFF-C12E-45BE-B644-C176DE81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61EE-8279-4AD6-B5A6-5B5E9CCCB642}" type="datetime1">
              <a:rPr lang="en-US" smtClean="0"/>
              <a:t>3/10/2025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FA54FE-BA17-417F-A264-70CD18F4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1CFEF5-D8A7-4EDE-A46F-03CC5A25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1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35159-89AE-46C9-94E6-88A7D122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E6BD6E-6571-4CFF-9466-DF92D7A0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1386-CB38-4257-96E2-6FF64AD6ECDD}" type="datetime1">
              <a:rPr lang="en-US" smtClean="0"/>
              <a:t>3/10/2025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3AE5F1-D164-43EE-9D51-ACD75F5B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C811CD-D0D9-4E89-9DF7-4C76C88A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6C1496-3A81-4520-914F-D55C1E82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FFAE-07C0-4C4E-8CDE-8A1974ED9017}" type="datetime1">
              <a:rPr lang="en-US" smtClean="0"/>
              <a:t>3/10/2025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E249DF-EC51-4064-9AB6-9E0E74E4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6902F0-B967-48FC-8E9C-976A9874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2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61BC9-A506-4BF7-BF56-D60A62E8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8E1BAB-D418-42C1-8A2F-30DCA91D3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B2F32-FDBA-401E-BA06-3A014EF22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6BA502-8286-4CC4-858D-B9193205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D188-3125-4F3B-9DF5-6F61E62D887F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1C6584-B5CB-45CA-AB32-DA08008E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789CF7-6B91-4A6F-AD13-E8EF51AE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5959D-6E67-4F35-9900-DA0C46B9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17B4F8-0D7E-4486-AFBD-1DF2AACE4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0FB890-ACC1-407D-83A7-EA94DDAD5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D37E9E-3387-49CC-8103-FE3A7CA8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6080-1EE8-47E7-AD14-BDB613B568BA}" type="datetime1">
              <a:rPr lang="en-US" smtClean="0"/>
              <a:t>3/10/2025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C66B1A-2B78-44B4-A3C6-CDEC6775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F5AE5-25DE-453A-92BF-C5EAAF71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231AD4-D9CE-41A7-B146-AC2C4114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2A0350-A29F-4B5D-8C45-B2BD67398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D6348-5AD6-4533-A866-F50884FFA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0DBA-563F-4B6E-861F-2118D6CF4BF9}" type="datetime1">
              <a:rPr lang="en-US" smtClean="0"/>
              <a:t>3/10/2025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EE8C0-A080-48EC-959D-BD97E717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63DFF-D4FB-4F63-B4AC-23B4C67CA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E762A-BD8E-4695-B7D1-98EDBCF1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9.tif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11" Type="http://schemas.openxmlformats.org/officeDocument/2006/relationships/image" Target="../media/image46.sv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jpg"/><Relationship Id="rId9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11" Type="http://schemas.openxmlformats.org/officeDocument/2006/relationships/image" Target="../media/image3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EB6129-34F3-4476-BFC2-2ACAE0F4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" y="4391411"/>
            <a:ext cx="11064240" cy="868195"/>
          </a:xfrm>
        </p:spPr>
        <p:txBody>
          <a:bodyPr>
            <a:normAutofit lnSpcReduction="10000"/>
          </a:bodyPr>
          <a:lstStyle/>
          <a:p>
            <a:r>
              <a:rPr lang="en-US" sz="1800" u="sng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Romain </a:t>
            </a:r>
            <a:r>
              <a:rPr lang="en-US" sz="1800" u="sng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Dubroeucq</a:t>
            </a:r>
            <a:r>
              <a:rPr lang="en-US" sz="1800" baseline="300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n-US" sz="18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Dominik </a:t>
            </a:r>
            <a:r>
              <a:rPr lang="en-US" sz="1800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Charczun</a:t>
            </a:r>
            <a:r>
              <a:rPr lang="en-US" sz="1800" baseline="300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US" sz="18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Piotr </a:t>
            </a:r>
            <a:r>
              <a:rPr lang="en-US" sz="1800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Masłowski</a:t>
            </a:r>
            <a:r>
              <a:rPr lang="en-US" sz="1800" baseline="300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en-US" sz="18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Lucile Rutkowski</a:t>
            </a:r>
            <a:r>
              <a:rPr lang="en-US" sz="1800" baseline="300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r>
              <a:rPr lang="fr-FR" sz="1200" i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Univ Rennes, CNRS, IPR (Institut de Physique de Rennes)-UMR 6251, F-35000 Rennes, France</a:t>
            </a:r>
          </a:p>
          <a:p>
            <a:r>
              <a:rPr lang="fr-FR" sz="1200" i="1" baseline="30000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sz="1200" i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Institute of Physics, Faculty of Physics, Astronomy and Informatics, Nicolaus Copernicus University, </a:t>
            </a:r>
            <a:r>
              <a:rPr lang="en-US" sz="1200" i="1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Grudziadzka</a:t>
            </a:r>
            <a:r>
              <a:rPr lang="en-US" sz="1200" i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5, 87-100 Torun, Poland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22BC47-F68A-4EC4-91D8-57B7F9625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573" y="5964028"/>
            <a:ext cx="1508760" cy="6156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585E11-D3A5-4AE0-948D-EBFEBB992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35" y="5837778"/>
            <a:ext cx="868195" cy="8681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1BA6EB-B23E-47B8-B13C-E0D467389F7E}"/>
              </a:ext>
            </a:extLst>
          </p:cNvPr>
          <p:cNvSpPr/>
          <p:nvPr/>
        </p:nvSpPr>
        <p:spPr>
          <a:xfrm>
            <a:off x="0" y="0"/>
            <a:ext cx="12192000" cy="1158242"/>
          </a:xfrm>
          <a:prstGeom prst="rect">
            <a:avLst/>
          </a:prstGeom>
          <a:solidFill>
            <a:srgbClr val="007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A8B618D-B8E4-46E8-81F8-F2A8FB662A6E}"/>
              </a:ext>
            </a:extLst>
          </p:cNvPr>
          <p:cNvSpPr/>
          <p:nvPr/>
        </p:nvSpPr>
        <p:spPr>
          <a:xfrm>
            <a:off x="698348" y="132363"/>
            <a:ext cx="1980000" cy="19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1BE1A3-29DA-4FA5-BC6E-5898B7CAD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31" y="644747"/>
            <a:ext cx="1581915" cy="11582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F6986B-73B7-4BBA-B73E-870670C21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1715477"/>
            <a:ext cx="12170664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Fourier transform </a:t>
            </a:r>
            <a:b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cavity ring-down spectroscopy using an optical frequency comb source</a:t>
            </a:r>
          </a:p>
        </p:txBody>
      </p:sp>
      <p:pic>
        <p:nvPicPr>
          <p:cNvPr id="11" name="Image 17">
            <a:extLst>
              <a:ext uri="{FF2B5EF4-FFF2-40B4-BE49-F238E27FC236}">
                <a16:creationId xmlns:a16="http://schemas.microsoft.com/office/drawing/2014/main" id="{5F8EEFE6-33F5-4DBE-9622-87CF827B0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30" y="5608025"/>
            <a:ext cx="3158712" cy="13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65" y="0"/>
            <a:ext cx="1032566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</a:t>
            </a:r>
            <a:r>
              <a:rPr lang="en-US" b="1" dirty="0">
                <a:solidFill>
                  <a:srgbClr val="007AB4"/>
                </a:solidFill>
                <a:latin typeface="Century Gothic" panose="020B0502020202020204" pitchFamily="34" charset="0"/>
              </a:rPr>
              <a:t> Voigt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65E7F778-6D74-4CBD-9213-08F39088A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852F0-300C-44E7-A68D-C0755C99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10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11CAFB-81E0-4A30-9BB8-B5179CDC86EA}"/>
              </a:ext>
            </a:extLst>
          </p:cNvPr>
          <p:cNvGrpSpPr/>
          <p:nvPr/>
        </p:nvGrpSpPr>
        <p:grpSpPr>
          <a:xfrm>
            <a:off x="4256301" y="1259552"/>
            <a:ext cx="7275299" cy="5137410"/>
            <a:chOff x="4256301" y="1259552"/>
            <a:chExt cx="7275299" cy="513741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D48A22A6-C42F-46BA-933A-9D26BFE2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6301" y="1259552"/>
              <a:ext cx="7275299" cy="513741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A38FFD-37AC-4C9F-89E3-D73FB17F22D2}"/>
                </a:ext>
              </a:extLst>
            </p:cNvPr>
            <p:cNvSpPr/>
            <p:nvPr/>
          </p:nvSpPr>
          <p:spPr>
            <a:xfrm>
              <a:off x="9946640" y="1732392"/>
              <a:ext cx="1471392" cy="680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pic>
          <p:nvPicPr>
            <p:cNvPr id="15" name="Image 3">
              <a:extLst>
                <a:ext uri="{FF2B5EF4-FFF2-40B4-BE49-F238E27FC236}">
                  <a16:creationId xmlns:a16="http://schemas.microsoft.com/office/drawing/2014/main" id="{DB9065D3-8894-4EDA-81D1-0E75E80F0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0909" t="10227" b="85068"/>
            <a:stretch/>
          </p:blipFill>
          <p:spPr>
            <a:xfrm>
              <a:off x="8334843" y="1962375"/>
              <a:ext cx="2923991" cy="252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53A4534-E6FB-4EC7-9507-FE4C26C20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8284" t="11871" b="83653"/>
            <a:stretch/>
          </p:blipFill>
          <p:spPr>
            <a:xfrm>
              <a:off x="8329763" y="1732392"/>
              <a:ext cx="1579880" cy="229983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44B4E-8583-4384-8044-F451AF98E945}"/>
              </a:ext>
            </a:extLst>
          </p:cNvPr>
          <p:cNvSpPr/>
          <p:nvPr/>
        </p:nvSpPr>
        <p:spPr>
          <a:xfrm>
            <a:off x="4082" y="6617470"/>
            <a:ext cx="680874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F9A96423-0C44-4AA4-9BD7-B8284296D677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14">
            <a:extLst>
              <a:ext uri="{FF2B5EF4-FFF2-40B4-BE49-F238E27FC236}">
                <a16:creationId xmlns:a16="http://schemas.microsoft.com/office/drawing/2014/main" id="{C19AA412-501A-4A2D-988E-6AEA28FA5398}"/>
              </a:ext>
            </a:extLst>
          </p:cNvPr>
          <p:cNvSpPr txBox="1"/>
          <p:nvPr/>
        </p:nvSpPr>
        <p:spPr>
          <a:xfrm>
            <a:off x="129442" y="2226622"/>
            <a:ext cx="4283231" cy="4164560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profile investigation:</a:t>
            </a:r>
          </a:p>
          <a:p>
            <a:pPr>
              <a:lnSpc>
                <a:spcPct val="114000"/>
              </a:lnSpc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Voigt Profile: 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intensity from HITRAN 2020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 the first order collisional broadening coefficient, concentration and temperature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[CO] = 244.8(21) ppm ; T= 295.2(15) K</a:t>
            </a:r>
          </a:p>
          <a:p>
            <a:pPr>
              <a:lnSpc>
                <a:spcPct val="114000"/>
              </a:lnSpc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Hartman-Tran Profile: 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intensity from HITRAN 2020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Collisional broadening parameters from </a:t>
            </a:r>
            <a:r>
              <a:rPr lang="en-US" sz="16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Kowzan</a:t>
            </a:r>
            <a:r>
              <a:rPr lang="en-US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al., </a:t>
            </a:r>
            <a:r>
              <a:rPr lang="fr-FR" sz="16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JQSRT</a:t>
            </a:r>
            <a:r>
              <a:rPr lang="fr-FR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fr-FR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191</a:t>
            </a:r>
            <a:r>
              <a:rPr lang="fr-FR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46 (2017).</a:t>
            </a:r>
            <a:endParaRPr lang="en-US" sz="1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 CO concentration and temperature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[CO] = 242.8(15) ppm ; T = 292.6(9) K</a:t>
            </a:r>
          </a:p>
        </p:txBody>
      </p:sp>
    </p:spTree>
    <p:extLst>
      <p:ext uri="{BB962C8B-B14F-4D97-AF65-F5344CB8AC3E}">
        <p14:creationId xmlns:p14="http://schemas.microsoft.com/office/powerpoint/2010/main" val="19682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6" y="8614"/>
            <a:ext cx="1051286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  <a:r>
              <a:rPr lang="en-US" sz="5400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FT-CRDS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F9630FD-3C46-4FFB-AAF6-972005B6BEAF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7499A01-C86D-4CA8-BE8F-9E12ECB56944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E244758-C252-4C5A-811A-966F53903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B1E08F7E-3F6A-4EE3-847C-261E5EF78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261" y="5176053"/>
            <a:ext cx="668300" cy="668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281A7D-F8BD-4875-9894-ED14DAF46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6" y="4743272"/>
            <a:ext cx="1072093" cy="1109125"/>
          </a:xfrm>
          <a:prstGeom prst="rect">
            <a:avLst/>
          </a:prstGeom>
        </p:spPr>
      </p:pic>
      <p:pic>
        <p:nvPicPr>
          <p:cNvPr id="13" name="Picture 2" descr="Rennes Ville et Métropole | LinkedIn">
            <a:extLst>
              <a:ext uri="{FF2B5EF4-FFF2-40B4-BE49-F238E27FC236}">
                <a16:creationId xmlns:a16="http://schemas.microsoft.com/office/drawing/2014/main" id="{65CE3BB4-BEAF-4DAB-82C0-235BFA31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95" y="5177048"/>
            <a:ext cx="667305" cy="6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14">
            <a:extLst>
              <a:ext uri="{FF2B5EF4-FFF2-40B4-BE49-F238E27FC236}">
                <a16:creationId xmlns:a16="http://schemas.microsoft.com/office/drawing/2014/main" id="{B5CAF7FB-8593-4B2D-AF8A-685C2154A183}"/>
              </a:ext>
            </a:extLst>
          </p:cNvPr>
          <p:cNvSpPr txBox="1"/>
          <p:nvPr/>
        </p:nvSpPr>
        <p:spPr>
          <a:xfrm>
            <a:off x="7871056" y="4698834"/>
            <a:ext cx="2379957" cy="419111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r>
              <a:rPr lang="en-US" sz="2000" b="1" dirty="0">
                <a:solidFill>
                  <a:srgbClr val="007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 pitchFamily="34" charset="0"/>
              </a:rPr>
              <a:t>Funding sources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C1FB44F-7D50-4868-802B-8530A13AF8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4" t="10315" r="29830" b="10567"/>
          <a:stretch/>
        </p:blipFill>
        <p:spPr>
          <a:xfrm>
            <a:off x="9575315" y="5136270"/>
            <a:ext cx="751761" cy="74786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7DDB5B1-386E-4270-AA8D-8B1C44769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50" y="1426145"/>
            <a:ext cx="3158712" cy="13277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1677902-7311-4146-808E-2E4FEF77C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9"/>
          <a:stretch/>
        </p:blipFill>
        <p:spPr>
          <a:xfrm>
            <a:off x="8597096" y="2459660"/>
            <a:ext cx="947910" cy="109188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9DF311D-75BC-448D-A760-077689F5D7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6423"/>
          <a:stretch/>
        </p:blipFill>
        <p:spPr>
          <a:xfrm>
            <a:off x="10419529" y="2459660"/>
            <a:ext cx="947910" cy="109188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884C66A-0495-46D5-A0E9-236043107BC1}"/>
              </a:ext>
            </a:extLst>
          </p:cNvPr>
          <p:cNvSpPr txBox="1"/>
          <p:nvPr/>
        </p:nvSpPr>
        <p:spPr>
          <a:xfrm>
            <a:off x="8091739" y="3630573"/>
            <a:ext cx="368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Piotr Masłowski &amp; Dominik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Charczun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114">
            <a:extLst>
              <a:ext uri="{FF2B5EF4-FFF2-40B4-BE49-F238E27FC236}">
                <a16:creationId xmlns:a16="http://schemas.microsoft.com/office/drawing/2014/main" id="{870B5841-C3CD-4107-9F9B-3B81619900E6}"/>
              </a:ext>
            </a:extLst>
          </p:cNvPr>
          <p:cNvSpPr txBox="1"/>
          <p:nvPr/>
        </p:nvSpPr>
        <p:spPr>
          <a:xfrm>
            <a:off x="1468038" y="1259592"/>
            <a:ext cx="5795434" cy="4425336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Parallel acquisition of multiple ring-down 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Time-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resolved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FTS to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detect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cavity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decays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SNR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FTS balancing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Compatible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20’000 finesse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cavity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Spectrum calibration-free in absorption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Absorption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sensitivity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1.1 × 10</a:t>
            </a:r>
            <a:r>
              <a:rPr lang="fr-FR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-9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</a:t>
            </a:r>
            <a:r>
              <a:rPr lang="fr-FR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FoM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9.6 × 10</a:t>
            </a:r>
            <a:r>
              <a:rPr lang="fr-FR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-10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</a:t>
            </a:r>
            <a:r>
              <a:rPr lang="fr-FR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Hz</a:t>
            </a:r>
            <a:r>
              <a:rPr lang="fr-FR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-1/2 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spectral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Precision</a:t>
            </a:r>
            <a:r>
              <a:rPr lang="fr-FR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spectroscopy</a:t>
            </a:r>
            <a:r>
              <a:rPr lang="fr-FR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CO in Ar :</a:t>
            </a:r>
          </a:p>
          <a:p>
            <a:pPr>
              <a:lnSpc>
                <a:spcPct val="114000"/>
              </a:lnSpc>
            </a:pPr>
            <a:endParaRPr lang="fr-FR" sz="8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precision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absorption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retrieval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profiles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beyond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Voigt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0D6428C-66ED-46A7-9500-EFF9EA5455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2212E-88B5-453E-8F99-66F6871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11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F59B24-5A25-448F-8BF3-02B25B9EC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3837" y="5593757"/>
            <a:ext cx="1675072" cy="8774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CF2B7E-B47A-4303-8929-8EF4DAC8F958}"/>
              </a:ext>
            </a:extLst>
          </p:cNvPr>
          <p:cNvSpPr txBox="1"/>
          <p:nvPr/>
        </p:nvSpPr>
        <p:spPr>
          <a:xfrm>
            <a:off x="1588649" y="5723060"/>
            <a:ext cx="3907886" cy="636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Poster session : DCS for </a:t>
            </a:r>
            <a:r>
              <a:rPr lang="fr-F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greenhouse</a:t>
            </a:r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gases</a:t>
            </a:r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remote</a:t>
            </a:r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sensing</a:t>
            </a:r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62B7AF2C-5731-4DA7-B372-688B2F17B32B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9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17">
            <a:extLst>
              <a:ext uri="{FF2B5EF4-FFF2-40B4-BE49-F238E27FC236}">
                <a16:creationId xmlns:a16="http://schemas.microsoft.com/office/drawing/2014/main" id="{BB64EA77-A7A8-4996-A84B-09911765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23" y="1774356"/>
            <a:ext cx="5897912" cy="315535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3718EB1-AD79-4A25-AF90-12828F1C45BF}"/>
              </a:ext>
            </a:extLst>
          </p:cNvPr>
          <p:cNvSpPr txBox="1"/>
          <p:nvPr/>
        </p:nvSpPr>
        <p:spPr>
          <a:xfrm>
            <a:off x="6832870" y="5399067"/>
            <a:ext cx="42608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Open Sans "/>
              </a:rPr>
              <a:t>Balancing mechanism 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Open Sans "/>
              </a:rPr>
              <a:t>Photodiodes difference correction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Open Sans "/>
              </a:rPr>
              <a:t>Substraction</a:t>
            </a:r>
            <a:r>
              <a:rPr lang="en-US" sz="1400" dirty="0">
                <a:latin typeface="Open Sans "/>
              </a:rPr>
              <a:t> of the two interferograms</a:t>
            </a:r>
          </a:p>
          <a:p>
            <a:endParaRPr lang="en-US" sz="1400" dirty="0">
              <a:latin typeface="Open Sans "/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75567D0B-361E-4FD1-BFDC-CE2DB1623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35" t="2881" r="7773"/>
          <a:stretch/>
        </p:blipFill>
        <p:spPr>
          <a:xfrm>
            <a:off x="1105609" y="1177137"/>
            <a:ext cx="3864998" cy="2842144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356C30AD-132E-4D1C-9DA8-914CF1DF39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235" t="2881" r="7773"/>
          <a:stretch/>
        </p:blipFill>
        <p:spPr>
          <a:xfrm>
            <a:off x="1105609" y="3978605"/>
            <a:ext cx="3864998" cy="2842144"/>
          </a:xfrm>
          <a:prstGeom prst="rect">
            <a:avLst/>
          </a:prstGeom>
        </p:spPr>
      </p:pic>
      <p:sp>
        <p:nvSpPr>
          <p:cNvPr id="27" name="Flèche : double flèche verticale 26">
            <a:extLst>
              <a:ext uri="{FF2B5EF4-FFF2-40B4-BE49-F238E27FC236}">
                <a16:creationId xmlns:a16="http://schemas.microsoft.com/office/drawing/2014/main" id="{6DA139A9-D22B-4AE4-8F7D-5A1666EBEF65}"/>
              </a:ext>
            </a:extLst>
          </p:cNvPr>
          <p:cNvSpPr/>
          <p:nvPr/>
        </p:nvSpPr>
        <p:spPr>
          <a:xfrm>
            <a:off x="4722407" y="2295223"/>
            <a:ext cx="150920" cy="288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10C0896-F7A5-436F-AD0F-2693AC6443F8}"/>
              </a:ext>
            </a:extLst>
          </p:cNvPr>
          <p:cNvSpPr txBox="1"/>
          <p:nvPr/>
        </p:nvSpPr>
        <p:spPr>
          <a:xfrm>
            <a:off x="4873327" y="2340079"/>
            <a:ext cx="152383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Open Sans ExtraBold"/>
                <a:ea typeface="Open Sans ExtraBold"/>
                <a:cs typeface="Open Sans ExtraBold"/>
              </a:rPr>
              <a:t>Gain difference </a:t>
            </a:r>
            <a:endParaRPr lang="en-US" sz="160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F417939-930F-4017-82A9-1CBC16372B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2621" t="5712" r="8962" b="10090"/>
          <a:stretch/>
        </p:blipFill>
        <p:spPr>
          <a:xfrm>
            <a:off x="2594217" y="1879431"/>
            <a:ext cx="2095865" cy="1127278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2C002717-98DF-403F-9B9C-9941FB43CE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7489" y="2052569"/>
            <a:ext cx="5445843" cy="362829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8116EB62-2C98-4FC7-8FBF-0ED0C258D0BB}"/>
              </a:ext>
            </a:extLst>
          </p:cNvPr>
          <p:cNvSpPr txBox="1"/>
          <p:nvPr/>
        </p:nvSpPr>
        <p:spPr>
          <a:xfrm>
            <a:off x="4032420" y="3259723"/>
            <a:ext cx="104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SNR ×33</a:t>
            </a:r>
            <a:endParaRPr lang="en-US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21F1DE-1B66-488A-8D80-593C4A3C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E7A3E-9D14-4FB6-9AD4-29C78A4E4303}" type="slidenum">
              <a:rPr lang="fr-FR" smtClean="0"/>
              <a:t>12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DD7646-EEDB-432E-A44A-78081F4B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65" y="0"/>
            <a:ext cx="1032566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Balancing procedure</a:t>
            </a:r>
            <a:endParaRPr lang="en-US" b="1" dirty="0">
              <a:solidFill>
                <a:srgbClr val="007AB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6">
            <a:extLst>
              <a:ext uri="{FF2B5EF4-FFF2-40B4-BE49-F238E27FC236}">
                <a16:creationId xmlns:a16="http://schemas.microsoft.com/office/drawing/2014/main" id="{07C984FF-E9CA-4E85-8B3D-DFB808BBD458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25" name="Ellipse 10">
              <a:extLst>
                <a:ext uri="{FF2B5EF4-FFF2-40B4-BE49-F238E27FC236}">
                  <a16:creationId xmlns:a16="http://schemas.microsoft.com/office/drawing/2014/main" id="{2EABE616-60D5-420E-AC35-215C54B8B5BC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Image 12">
              <a:extLst>
                <a:ext uri="{FF2B5EF4-FFF2-40B4-BE49-F238E27FC236}">
                  <a16:creationId xmlns:a16="http://schemas.microsoft.com/office/drawing/2014/main" id="{8BD36AEC-B513-47DA-B31C-722C3E784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pic>
        <p:nvPicPr>
          <p:cNvPr id="31" name="Image 16">
            <a:extLst>
              <a:ext uri="{FF2B5EF4-FFF2-40B4-BE49-F238E27FC236}">
                <a16:creationId xmlns:a16="http://schemas.microsoft.com/office/drawing/2014/main" id="{BBB4C89B-FFFC-4693-BD85-89FA9C803D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32" name="Sous-titre 2">
            <a:extLst>
              <a:ext uri="{FF2B5EF4-FFF2-40B4-BE49-F238E27FC236}">
                <a16:creationId xmlns:a16="http://schemas.microsoft.com/office/drawing/2014/main" id="{48EF0897-F7F6-4281-A950-6524B2D1EAB3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3BC040A-DB5D-44CF-9CA1-3A7E2FFEAEFB}"/>
              </a:ext>
            </a:extLst>
          </p:cNvPr>
          <p:cNvSpPr/>
          <p:nvPr/>
        </p:nvSpPr>
        <p:spPr>
          <a:xfrm>
            <a:off x="6048612" y="3808151"/>
            <a:ext cx="838994" cy="714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>
              <a:solidFill>
                <a:schemeClr val="tx1"/>
              </a:solidFill>
            </a:endParaRPr>
          </a:p>
        </p:txBody>
      </p:sp>
      <p:sp>
        <p:nvSpPr>
          <p:cNvPr id="58" name="Oval 81">
            <a:extLst>
              <a:ext uri="{FF2B5EF4-FFF2-40B4-BE49-F238E27FC236}">
                <a16:creationId xmlns:a16="http://schemas.microsoft.com/office/drawing/2014/main" id="{5EEE13B3-28F0-4C8E-A4C3-E4ABEF771813}"/>
              </a:ext>
            </a:extLst>
          </p:cNvPr>
          <p:cNvSpPr/>
          <p:nvPr/>
        </p:nvSpPr>
        <p:spPr>
          <a:xfrm rot="10800000">
            <a:off x="6715221" y="3875859"/>
            <a:ext cx="176788" cy="2116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0072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>
              <a:ln>
                <a:noFill/>
              </a:ln>
              <a:solidFill>
                <a:srgbClr val="0072B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Isosceles Triangle 83">
            <a:extLst>
              <a:ext uri="{FF2B5EF4-FFF2-40B4-BE49-F238E27FC236}">
                <a16:creationId xmlns:a16="http://schemas.microsoft.com/office/drawing/2014/main" id="{11CCF909-0A57-4CDF-B19F-DC0BFB649D03}"/>
              </a:ext>
            </a:extLst>
          </p:cNvPr>
          <p:cNvSpPr/>
          <p:nvPr/>
        </p:nvSpPr>
        <p:spPr>
          <a:xfrm rot="16200000">
            <a:off x="6738402" y="3943496"/>
            <a:ext cx="128872" cy="76385"/>
          </a:xfrm>
          <a:prstGeom prst="triangle">
            <a:avLst/>
          </a:prstGeom>
          <a:solidFill>
            <a:srgbClr val="0072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>
              <a:ln>
                <a:noFill/>
              </a:ln>
              <a:solidFill>
                <a:srgbClr val="0072B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84">
            <a:extLst>
              <a:ext uri="{FF2B5EF4-FFF2-40B4-BE49-F238E27FC236}">
                <a16:creationId xmlns:a16="http://schemas.microsoft.com/office/drawing/2014/main" id="{7F4B3B4F-A1A0-40EC-8652-A74AE9DF5DE5}"/>
              </a:ext>
            </a:extLst>
          </p:cNvPr>
          <p:cNvCxnSpPr>
            <a:cxnSpLocks/>
          </p:cNvCxnSpPr>
          <p:nvPr/>
        </p:nvCxnSpPr>
        <p:spPr>
          <a:xfrm rot="10800000">
            <a:off x="6771333" y="3917253"/>
            <a:ext cx="0" cy="128872"/>
          </a:xfrm>
          <a:prstGeom prst="line">
            <a:avLst/>
          </a:prstGeom>
          <a:noFill/>
          <a:ln w="12700" cap="flat" cmpd="sng" algn="ctr">
            <a:solidFill>
              <a:srgbClr val="0072BD"/>
            </a:solidFill>
            <a:prstDash val="solid"/>
          </a:ln>
          <a:effectLst/>
        </p:spPr>
      </p:cxnSp>
      <p:sp>
        <p:nvSpPr>
          <p:cNvPr id="61" name="Oval 81">
            <a:extLst>
              <a:ext uri="{FF2B5EF4-FFF2-40B4-BE49-F238E27FC236}">
                <a16:creationId xmlns:a16="http://schemas.microsoft.com/office/drawing/2014/main" id="{6CFCB8BE-4173-49F1-B87E-B465E6A8067E}"/>
              </a:ext>
            </a:extLst>
          </p:cNvPr>
          <p:cNvSpPr/>
          <p:nvPr/>
        </p:nvSpPr>
        <p:spPr>
          <a:xfrm rot="10800000">
            <a:off x="6722218" y="4194410"/>
            <a:ext cx="176788" cy="21165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CE572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Isosceles Triangle 83">
            <a:extLst>
              <a:ext uri="{FF2B5EF4-FFF2-40B4-BE49-F238E27FC236}">
                <a16:creationId xmlns:a16="http://schemas.microsoft.com/office/drawing/2014/main" id="{A523B986-2E18-4922-A50E-369F53A55295}"/>
              </a:ext>
            </a:extLst>
          </p:cNvPr>
          <p:cNvSpPr/>
          <p:nvPr/>
        </p:nvSpPr>
        <p:spPr>
          <a:xfrm rot="16200000">
            <a:off x="6745399" y="4262047"/>
            <a:ext cx="128872" cy="76385"/>
          </a:xfrm>
          <a:prstGeom prst="triangle">
            <a:avLst/>
          </a:prstGeom>
          <a:solidFill>
            <a:srgbClr val="CE572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3" name="Straight Connector 84">
            <a:extLst>
              <a:ext uri="{FF2B5EF4-FFF2-40B4-BE49-F238E27FC236}">
                <a16:creationId xmlns:a16="http://schemas.microsoft.com/office/drawing/2014/main" id="{D6465252-31BC-42DC-BA41-7EF406161525}"/>
              </a:ext>
            </a:extLst>
          </p:cNvPr>
          <p:cNvCxnSpPr>
            <a:cxnSpLocks/>
          </p:cNvCxnSpPr>
          <p:nvPr/>
        </p:nvCxnSpPr>
        <p:spPr>
          <a:xfrm rot="10800000">
            <a:off x="6778330" y="4235803"/>
            <a:ext cx="0" cy="128872"/>
          </a:xfrm>
          <a:prstGeom prst="line">
            <a:avLst/>
          </a:prstGeom>
          <a:noFill/>
          <a:ln w="12700" cap="flat" cmpd="sng" algn="ctr">
            <a:solidFill>
              <a:srgbClr val="CE5724"/>
            </a:solidFill>
            <a:prstDash val="solid"/>
          </a:ln>
          <a:effectLst/>
        </p:spPr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D218DEC-36BA-4835-80A1-178218ECF7B8}"/>
              </a:ext>
            </a:extLst>
          </p:cNvPr>
          <p:cNvSpPr/>
          <p:nvPr/>
        </p:nvSpPr>
        <p:spPr>
          <a:xfrm>
            <a:off x="6351835" y="2875666"/>
            <a:ext cx="838994" cy="714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2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41611C-366B-4DBA-9BF5-8F88438A81E8}"/>
              </a:ext>
            </a:extLst>
          </p:cNvPr>
          <p:cNvSpPr/>
          <p:nvPr/>
        </p:nvSpPr>
        <p:spPr>
          <a:xfrm>
            <a:off x="6057189" y="4164268"/>
            <a:ext cx="817808" cy="25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E57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CH2</a:t>
            </a:r>
            <a:endParaRPr lang="LID4096" sz="1600" dirty="0">
              <a:solidFill>
                <a:srgbClr val="CE5724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8600E4-128B-4D8E-8ACA-8538715D80BE}"/>
              </a:ext>
            </a:extLst>
          </p:cNvPr>
          <p:cNvSpPr/>
          <p:nvPr/>
        </p:nvSpPr>
        <p:spPr>
          <a:xfrm>
            <a:off x="6057189" y="3849229"/>
            <a:ext cx="817808" cy="25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2B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CH1</a:t>
            </a:r>
            <a:endParaRPr lang="LID4096" sz="1600" dirty="0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B3E9-58C5-4454-A609-6FF656D9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13</a:t>
            </a:fld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E18324E-DEE9-4BC0-9FB4-6E08554D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65" y="0"/>
            <a:ext cx="1032566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Balanced interferogram</a:t>
            </a:r>
            <a:endParaRPr lang="en-US" b="1" dirty="0">
              <a:solidFill>
                <a:srgbClr val="007AB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6">
            <a:extLst>
              <a:ext uri="{FF2B5EF4-FFF2-40B4-BE49-F238E27FC236}">
                <a16:creationId xmlns:a16="http://schemas.microsoft.com/office/drawing/2014/main" id="{4A2EB481-99E3-4723-8E2F-D95CCB67A9E6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551AED24-7805-4A55-9C15-8DBB092FBED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Image 12">
              <a:extLst>
                <a:ext uri="{FF2B5EF4-FFF2-40B4-BE49-F238E27FC236}">
                  <a16:creationId xmlns:a16="http://schemas.microsoft.com/office/drawing/2014/main" id="{FEE2B955-8901-4C60-9049-17D829CD5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pic>
        <p:nvPicPr>
          <p:cNvPr id="13" name="Image 16">
            <a:extLst>
              <a:ext uri="{FF2B5EF4-FFF2-40B4-BE49-F238E27FC236}">
                <a16:creationId xmlns:a16="http://schemas.microsoft.com/office/drawing/2014/main" id="{A609DA7F-B21F-49FD-A004-4829C5E48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pic>
        <p:nvPicPr>
          <p:cNvPr id="14" name="Image 25">
            <a:extLst>
              <a:ext uri="{FF2B5EF4-FFF2-40B4-BE49-F238E27FC236}">
                <a16:creationId xmlns:a16="http://schemas.microsoft.com/office/drawing/2014/main" id="{EA08BB02-BE68-4EC2-9F5B-4D424CEC7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282" y="1329932"/>
            <a:ext cx="8659433" cy="4906060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1B190193-3C44-4884-85B3-DADFEBC5E82E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00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14" y="0"/>
            <a:ext cx="938697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Cavity ring-down spectroscopy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85CCB35-4867-4C4A-96C9-E514E27B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8" y="1351899"/>
            <a:ext cx="6892636" cy="1908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CRDS based on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diode lasers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sensitivity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Calibration free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 and robust absorption spectrometer</a:t>
            </a:r>
          </a:p>
          <a:p>
            <a:pPr marL="457200" lvl="1" indent="0">
              <a:buNone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Multiplexed CRDS?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C2F670-8553-45B7-B5B5-9242B3F93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156" y="3806183"/>
            <a:ext cx="3497995" cy="219207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D9AD472-C188-4150-8291-7CCEF6E84F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9" t="2009" r="20261" b="43740"/>
          <a:stretch/>
        </p:blipFill>
        <p:spPr>
          <a:xfrm>
            <a:off x="-7121" y="3613108"/>
            <a:ext cx="3678337" cy="19080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202A0DF-6788-443A-A98E-614CB98DC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89" r="24221"/>
          <a:stretch/>
        </p:blipFill>
        <p:spPr>
          <a:xfrm>
            <a:off x="5888993" y="1158146"/>
            <a:ext cx="5347856" cy="133686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ECE2695-47D1-40F4-86F5-54B1AA558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511" y="4941326"/>
            <a:ext cx="2731107" cy="15764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D7254EA-299F-4733-A619-BF220380C2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501" r="8711" b="40036"/>
          <a:stretch/>
        </p:blipFill>
        <p:spPr>
          <a:xfrm>
            <a:off x="4100779" y="5001392"/>
            <a:ext cx="3163620" cy="1412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D35FF-034E-461F-BB13-E0E8BFEEDA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0493" y="3827681"/>
            <a:ext cx="4219726" cy="11952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AEBE2C-0C72-41EB-96D8-CA78018D2A41}"/>
              </a:ext>
            </a:extLst>
          </p:cNvPr>
          <p:cNvSpPr txBox="1"/>
          <p:nvPr/>
        </p:nvSpPr>
        <p:spPr>
          <a:xfrm>
            <a:off x="5164600" y="3384290"/>
            <a:ext cx="1080000" cy="307777"/>
          </a:xfrm>
          <a:prstGeom prst="rect">
            <a:avLst/>
          </a:prstGeom>
          <a:noFill/>
          <a:ln w="28575">
            <a:solidFill>
              <a:srgbClr val="009E47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09E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D04BA4-7EEF-43EE-B736-6B441063A4D6}"/>
              </a:ext>
            </a:extLst>
          </p:cNvPr>
          <p:cNvSpPr txBox="1"/>
          <p:nvPr/>
        </p:nvSpPr>
        <p:spPr>
          <a:xfrm>
            <a:off x="9057143" y="3384290"/>
            <a:ext cx="1080000" cy="30777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63500">
              <a:srgbClr val="FF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425733-47F2-42F2-B354-AB4E28C909F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18"/>
          <a:stretch/>
        </p:blipFill>
        <p:spPr>
          <a:xfrm>
            <a:off x="7599895" y="4330036"/>
            <a:ext cx="4079619" cy="15313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80C1A7-73EF-49CE-B617-DF2BE3E4A2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9816" y="5365914"/>
            <a:ext cx="4219726" cy="11038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AD6069-B292-4D8F-BC62-942199766FF2}"/>
              </a:ext>
            </a:extLst>
          </p:cNvPr>
          <p:cNvSpPr txBox="1"/>
          <p:nvPr/>
        </p:nvSpPr>
        <p:spPr>
          <a:xfrm>
            <a:off x="1003608" y="3384290"/>
            <a:ext cx="1358592" cy="30777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1996-2006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FAB2143-BD6C-4688-9124-EA5C80F5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2</a:t>
            </a:fld>
            <a:endParaRPr lang="en-US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B699F5E6-FD70-4733-8C4F-BA04E4A0071F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9739EB6-E894-4A8F-BBA2-AD2EDB818708}"/>
              </a:ext>
            </a:extLst>
          </p:cNvPr>
          <p:cNvSpPr/>
          <p:nvPr/>
        </p:nvSpPr>
        <p:spPr>
          <a:xfrm>
            <a:off x="5547" y="6458160"/>
            <a:ext cx="68087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R.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Dubroeucq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 and L. Rutkowski,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Opt. Express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30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(8), 13594 (2022)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Lucile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Image 273">
            <a:extLst>
              <a:ext uri="{FF2B5EF4-FFF2-40B4-BE49-F238E27FC236}">
                <a16:creationId xmlns:a16="http://schemas.microsoft.com/office/drawing/2014/main" id="{0AF426F0-48FD-4490-8801-DE1CE471E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93" t="26995" r="22614" b="31156"/>
          <a:stretch/>
        </p:blipFill>
        <p:spPr>
          <a:xfrm>
            <a:off x="3603392" y="4130654"/>
            <a:ext cx="5133515" cy="1961442"/>
          </a:xfrm>
          <a:prstGeom prst="rect">
            <a:avLst/>
          </a:prstGeom>
        </p:spPr>
      </p:pic>
      <p:cxnSp>
        <p:nvCxnSpPr>
          <p:cNvPr id="275" name="Connecteur droit 274">
            <a:extLst>
              <a:ext uri="{FF2B5EF4-FFF2-40B4-BE49-F238E27FC236}">
                <a16:creationId xmlns:a16="http://schemas.microsoft.com/office/drawing/2014/main" id="{A2967518-5B8E-472B-A33D-FFD66F658F3C}"/>
              </a:ext>
            </a:extLst>
          </p:cNvPr>
          <p:cNvCxnSpPr/>
          <p:nvPr/>
        </p:nvCxnSpPr>
        <p:spPr>
          <a:xfrm>
            <a:off x="3710697" y="4252205"/>
            <a:ext cx="0" cy="8499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Connecteur droit 275">
            <a:extLst>
              <a:ext uri="{FF2B5EF4-FFF2-40B4-BE49-F238E27FC236}">
                <a16:creationId xmlns:a16="http://schemas.microsoft.com/office/drawing/2014/main" id="{5D03AF8D-319B-4773-84B1-7184E26F6390}"/>
              </a:ext>
            </a:extLst>
          </p:cNvPr>
          <p:cNvCxnSpPr/>
          <p:nvPr/>
        </p:nvCxnSpPr>
        <p:spPr>
          <a:xfrm>
            <a:off x="3710697" y="5185405"/>
            <a:ext cx="0" cy="8499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ZoneTexte 276">
            <a:extLst>
              <a:ext uri="{FF2B5EF4-FFF2-40B4-BE49-F238E27FC236}">
                <a16:creationId xmlns:a16="http://schemas.microsoft.com/office/drawing/2014/main" id="{6DD70710-9479-4963-AC6E-22995CA3ED2B}"/>
              </a:ext>
            </a:extLst>
          </p:cNvPr>
          <p:cNvSpPr txBox="1"/>
          <p:nvPr/>
        </p:nvSpPr>
        <p:spPr>
          <a:xfrm rot="16200000">
            <a:off x="3214992" y="4570492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72178EC5-C7AA-4CB4-9FAD-BCE8A9ACA5AC}"/>
              </a:ext>
            </a:extLst>
          </p:cNvPr>
          <p:cNvSpPr txBox="1"/>
          <p:nvPr/>
        </p:nvSpPr>
        <p:spPr>
          <a:xfrm rot="16200000">
            <a:off x="3304757" y="5427541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Ref.</a:t>
            </a:r>
          </a:p>
        </p:txBody>
      </p:sp>
      <p:sp>
        <p:nvSpPr>
          <p:cNvPr id="279" name="ZoneTexte 278">
            <a:extLst>
              <a:ext uri="{FF2B5EF4-FFF2-40B4-BE49-F238E27FC236}">
                <a16:creationId xmlns:a16="http://schemas.microsoft.com/office/drawing/2014/main" id="{2E50415F-7ED4-4C35-921F-ACBC0872747C}"/>
              </a:ext>
            </a:extLst>
          </p:cNvPr>
          <p:cNvSpPr txBox="1"/>
          <p:nvPr/>
        </p:nvSpPr>
        <p:spPr>
          <a:xfrm rot="16200000">
            <a:off x="2441856" y="4946890"/>
            <a:ext cx="1443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Interferograms</a:t>
            </a:r>
          </a:p>
        </p:txBody>
      </p:sp>
      <p:cxnSp>
        <p:nvCxnSpPr>
          <p:cNvPr id="280" name="Connecteur droit 279">
            <a:extLst>
              <a:ext uri="{FF2B5EF4-FFF2-40B4-BE49-F238E27FC236}">
                <a16:creationId xmlns:a16="http://schemas.microsoft.com/office/drawing/2014/main" id="{15B77967-61A8-434B-88A4-07432BA5CF1C}"/>
              </a:ext>
            </a:extLst>
          </p:cNvPr>
          <p:cNvCxnSpPr/>
          <p:nvPr/>
        </p:nvCxnSpPr>
        <p:spPr>
          <a:xfrm>
            <a:off x="3875960" y="4402130"/>
            <a:ext cx="0" cy="10711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necteur droit 280">
            <a:extLst>
              <a:ext uri="{FF2B5EF4-FFF2-40B4-BE49-F238E27FC236}">
                <a16:creationId xmlns:a16="http://schemas.microsoft.com/office/drawing/2014/main" id="{2E2C7565-F943-4EEB-A56D-497E5E92E55B}"/>
              </a:ext>
            </a:extLst>
          </p:cNvPr>
          <p:cNvCxnSpPr>
            <a:cxnSpLocks/>
          </p:cNvCxnSpPr>
          <p:nvPr/>
        </p:nvCxnSpPr>
        <p:spPr>
          <a:xfrm flipH="1">
            <a:off x="3708298" y="5383941"/>
            <a:ext cx="49914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ZoneTexte 281">
            <a:extLst>
              <a:ext uri="{FF2B5EF4-FFF2-40B4-BE49-F238E27FC236}">
                <a16:creationId xmlns:a16="http://schemas.microsoft.com/office/drawing/2014/main" id="{D72B9370-49D8-409C-A0E5-291F63658339}"/>
              </a:ext>
            </a:extLst>
          </p:cNvPr>
          <p:cNvSpPr txBox="1"/>
          <p:nvPr/>
        </p:nvSpPr>
        <p:spPr>
          <a:xfrm>
            <a:off x="7383901" y="5409978"/>
            <a:ext cx="1246752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DDG threshold</a:t>
            </a:r>
          </a:p>
        </p:txBody>
      </p:sp>
      <p:cxnSp>
        <p:nvCxnSpPr>
          <p:cNvPr id="283" name="Connecteur droit avec flèche 282">
            <a:extLst>
              <a:ext uri="{FF2B5EF4-FFF2-40B4-BE49-F238E27FC236}">
                <a16:creationId xmlns:a16="http://schemas.microsoft.com/office/drawing/2014/main" id="{5282C085-F725-4843-83B1-3C798E9CD9C6}"/>
              </a:ext>
            </a:extLst>
          </p:cNvPr>
          <p:cNvCxnSpPr/>
          <p:nvPr/>
        </p:nvCxnSpPr>
        <p:spPr>
          <a:xfrm>
            <a:off x="5048921" y="6186793"/>
            <a:ext cx="29814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ZoneTexte 283">
            <a:extLst>
              <a:ext uri="{FF2B5EF4-FFF2-40B4-BE49-F238E27FC236}">
                <a16:creationId xmlns:a16="http://schemas.microsoft.com/office/drawing/2014/main" id="{2E271026-1979-4182-AE01-22A2454D6E6B}"/>
              </a:ext>
            </a:extLst>
          </p:cNvPr>
          <p:cNvSpPr txBox="1"/>
          <p:nvPr/>
        </p:nvSpPr>
        <p:spPr>
          <a:xfrm>
            <a:off x="5264049" y="6141847"/>
            <a:ext cx="20966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Optical path difference</a:t>
            </a:r>
          </a:p>
        </p:txBody>
      </p:sp>
      <p:cxnSp>
        <p:nvCxnSpPr>
          <p:cNvPr id="285" name="Connecteur droit 284">
            <a:extLst>
              <a:ext uri="{FF2B5EF4-FFF2-40B4-BE49-F238E27FC236}">
                <a16:creationId xmlns:a16="http://schemas.microsoft.com/office/drawing/2014/main" id="{F2A2FBF5-48C2-4B37-A596-501F823CB858}"/>
              </a:ext>
            </a:extLst>
          </p:cNvPr>
          <p:cNvCxnSpPr/>
          <p:nvPr/>
        </p:nvCxnSpPr>
        <p:spPr>
          <a:xfrm>
            <a:off x="4501864" y="4402132"/>
            <a:ext cx="0" cy="107119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Groupe 287">
            <a:extLst>
              <a:ext uri="{FF2B5EF4-FFF2-40B4-BE49-F238E27FC236}">
                <a16:creationId xmlns:a16="http://schemas.microsoft.com/office/drawing/2014/main" id="{C56340A7-5377-48B5-AAC9-66426E6C7020}"/>
              </a:ext>
            </a:extLst>
          </p:cNvPr>
          <p:cNvGrpSpPr/>
          <p:nvPr/>
        </p:nvGrpSpPr>
        <p:grpSpPr>
          <a:xfrm>
            <a:off x="3867521" y="4242936"/>
            <a:ext cx="4547385" cy="956149"/>
            <a:chOff x="2849210" y="4540956"/>
            <a:chExt cx="4547385" cy="956149"/>
          </a:xfrm>
        </p:grpSpPr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7AED12ED-BC56-40DC-B172-8F2D44E54BAA}"/>
                </a:ext>
              </a:extLst>
            </p:cNvPr>
            <p:cNvSpPr/>
            <p:nvPr/>
          </p:nvSpPr>
          <p:spPr>
            <a:xfrm>
              <a:off x="2849210" y="4563910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964DA24D-FC67-4735-98D1-A748F72EFEDD}"/>
                </a:ext>
              </a:extLst>
            </p:cNvPr>
            <p:cNvSpPr/>
            <p:nvPr/>
          </p:nvSpPr>
          <p:spPr>
            <a:xfrm>
              <a:off x="3473901" y="4550225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BD9CCF8F-6DF8-4C6B-BD2D-01C4E78D5C87}"/>
                </a:ext>
              </a:extLst>
            </p:cNvPr>
            <p:cNvSpPr/>
            <p:nvPr/>
          </p:nvSpPr>
          <p:spPr>
            <a:xfrm>
              <a:off x="4096902" y="4550225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691ACD42-7BC5-4099-AF99-83E795E4FA41}"/>
                </a:ext>
              </a:extLst>
            </p:cNvPr>
            <p:cNvSpPr/>
            <p:nvPr/>
          </p:nvSpPr>
          <p:spPr>
            <a:xfrm>
              <a:off x="4730172" y="4540957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2816767B-9AD3-42F2-9667-EB60D12AC9BD}"/>
                </a:ext>
              </a:extLst>
            </p:cNvPr>
            <p:cNvSpPr/>
            <p:nvPr/>
          </p:nvSpPr>
          <p:spPr>
            <a:xfrm>
              <a:off x="5349405" y="4547651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5B693A5-274F-44E9-8977-DAA64AE6B36C}"/>
                </a:ext>
              </a:extLst>
            </p:cNvPr>
            <p:cNvSpPr/>
            <p:nvPr/>
          </p:nvSpPr>
          <p:spPr>
            <a:xfrm>
              <a:off x="5973612" y="4552265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0ED233A9-CD6D-4B3B-88BB-EC2E02BBC3A4}"/>
                </a:ext>
              </a:extLst>
            </p:cNvPr>
            <p:cNvSpPr/>
            <p:nvPr/>
          </p:nvSpPr>
          <p:spPr>
            <a:xfrm>
              <a:off x="6596613" y="4559186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FE01130C-0487-4FFA-BCCE-E01A3D74D16A}"/>
                </a:ext>
              </a:extLst>
            </p:cNvPr>
            <p:cNvSpPr/>
            <p:nvPr/>
          </p:nvSpPr>
          <p:spPr>
            <a:xfrm>
              <a:off x="7224661" y="4540956"/>
              <a:ext cx="171934" cy="93319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itre 1">
            <a:extLst>
              <a:ext uri="{FF2B5EF4-FFF2-40B4-BE49-F238E27FC236}">
                <a16:creationId xmlns:a16="http://schemas.microsoft.com/office/drawing/2014/main" id="{50BE1ED8-DC6E-4EF5-B244-D90768769F67}"/>
              </a:ext>
            </a:extLst>
          </p:cNvPr>
          <p:cNvSpPr txBox="1">
            <a:spLocks/>
          </p:cNvSpPr>
          <p:nvPr/>
        </p:nvSpPr>
        <p:spPr>
          <a:xfrm>
            <a:off x="933000" y="5166"/>
            <a:ext cx="10325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 principle</a:t>
            </a:r>
          </a:p>
        </p:txBody>
      </p:sp>
      <p:cxnSp>
        <p:nvCxnSpPr>
          <p:cNvPr id="264" name="Straight Connector 289">
            <a:extLst>
              <a:ext uri="{FF2B5EF4-FFF2-40B4-BE49-F238E27FC236}">
                <a16:creationId xmlns:a16="http://schemas.microsoft.com/office/drawing/2014/main" id="{B76A6E61-B2E8-4DBE-833C-8CAD74FD6BAF}"/>
              </a:ext>
            </a:extLst>
          </p:cNvPr>
          <p:cNvCxnSpPr>
            <a:cxnSpLocks/>
            <a:stCxn id="369" idx="1"/>
            <a:endCxn id="330" idx="3"/>
          </p:cNvCxnSpPr>
          <p:nvPr/>
        </p:nvCxnSpPr>
        <p:spPr bwMode="auto">
          <a:xfrm flipH="1">
            <a:off x="2436977" y="2753909"/>
            <a:ext cx="2861923" cy="11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miter lim="800000"/>
            <a:headEnd/>
            <a:tailEnd type="none" w="med" len="med"/>
          </a:ln>
          <a:effectLst/>
        </p:spPr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6AB19854-F393-44A4-9797-8FB8CECD19A7}"/>
              </a:ext>
            </a:extLst>
          </p:cNvPr>
          <p:cNvSpPr/>
          <p:nvPr/>
        </p:nvSpPr>
        <p:spPr>
          <a:xfrm>
            <a:off x="4109620" y="2578877"/>
            <a:ext cx="97912" cy="3432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ZoneTexte 473">
            <a:extLst>
              <a:ext uri="{FF2B5EF4-FFF2-40B4-BE49-F238E27FC236}">
                <a16:creationId xmlns:a16="http://schemas.microsoft.com/office/drawing/2014/main" id="{28483B5D-63C8-460A-8EFF-F99BD887E27D}"/>
              </a:ext>
            </a:extLst>
          </p:cNvPr>
          <p:cNvSpPr txBox="1"/>
          <p:nvPr/>
        </p:nvSpPr>
        <p:spPr>
          <a:xfrm>
            <a:off x="2693919" y="2333481"/>
            <a:ext cx="1587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      )</a:t>
            </a:r>
          </a:p>
        </p:txBody>
      </p:sp>
      <p:cxnSp>
        <p:nvCxnSpPr>
          <p:cNvPr id="267" name="Straight Connector 289">
            <a:extLst>
              <a:ext uri="{FF2B5EF4-FFF2-40B4-BE49-F238E27FC236}">
                <a16:creationId xmlns:a16="http://schemas.microsoft.com/office/drawing/2014/main" id="{D5DECDB6-9114-4918-B7CD-F941CEA98F29}"/>
              </a:ext>
            </a:extLst>
          </p:cNvPr>
          <p:cNvCxnSpPr>
            <a:cxnSpLocks/>
            <a:endCxn id="330" idx="3"/>
          </p:cNvCxnSpPr>
          <p:nvPr/>
        </p:nvCxnSpPr>
        <p:spPr bwMode="auto">
          <a:xfrm flipH="1" flipV="1">
            <a:off x="2436977" y="2753920"/>
            <a:ext cx="216000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olid"/>
            <a:miter lim="800000"/>
            <a:headEnd/>
            <a:tailEnd type="none" w="med" len="med"/>
          </a:ln>
          <a:effectLst/>
        </p:spPr>
      </p:cxnSp>
      <p:cxnSp>
        <p:nvCxnSpPr>
          <p:cNvPr id="268" name="Straight Connector 289">
            <a:extLst>
              <a:ext uri="{FF2B5EF4-FFF2-40B4-BE49-F238E27FC236}">
                <a16:creationId xmlns:a16="http://schemas.microsoft.com/office/drawing/2014/main" id="{83F968EB-6827-41F0-AB93-B516924F2056}"/>
              </a:ext>
            </a:extLst>
          </p:cNvPr>
          <p:cNvCxnSpPr>
            <a:cxnSpLocks/>
            <a:stCxn id="330" idx="1"/>
            <a:endCxn id="272" idx="3"/>
          </p:cNvCxnSpPr>
          <p:nvPr/>
        </p:nvCxnSpPr>
        <p:spPr bwMode="auto">
          <a:xfrm flipH="1" flipV="1">
            <a:off x="1736798" y="2752559"/>
            <a:ext cx="282838" cy="1361"/>
          </a:xfrm>
          <a:prstGeom prst="line">
            <a:avLst/>
          </a:prstGeom>
          <a:noFill/>
          <a:ln w="25400">
            <a:solidFill>
              <a:schemeClr val="bg2"/>
            </a:solidFill>
            <a:prstDash val="solid"/>
            <a:miter lim="800000"/>
            <a:headEnd/>
            <a:tailEnd type="none" w="med" len="med"/>
          </a:ln>
          <a:effectLst/>
        </p:spPr>
      </p:cxnSp>
      <p:grpSp>
        <p:nvGrpSpPr>
          <p:cNvPr id="269" name="Groupe 2">
            <a:extLst>
              <a:ext uri="{FF2B5EF4-FFF2-40B4-BE49-F238E27FC236}">
                <a16:creationId xmlns:a16="http://schemas.microsoft.com/office/drawing/2014/main" id="{27A5B20D-8FA2-40A4-A993-55F6875E1F9B}"/>
              </a:ext>
            </a:extLst>
          </p:cNvPr>
          <p:cNvGrpSpPr/>
          <p:nvPr/>
        </p:nvGrpSpPr>
        <p:grpSpPr>
          <a:xfrm>
            <a:off x="126445" y="2215044"/>
            <a:ext cx="1755058" cy="1163196"/>
            <a:chOff x="2369325" y="1206398"/>
            <a:chExt cx="1755058" cy="1163196"/>
          </a:xfrm>
        </p:grpSpPr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72F0ECBC-D6CB-4892-8596-D54261F6D0CA}"/>
                </a:ext>
              </a:extLst>
            </p:cNvPr>
            <p:cNvSpPr/>
            <p:nvPr/>
          </p:nvSpPr>
          <p:spPr>
            <a:xfrm>
              <a:off x="2369325" y="1220045"/>
              <a:ext cx="1755058" cy="440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Optical frequency comb</a:t>
              </a:r>
            </a:p>
          </p:txBody>
        </p:sp>
        <p:grpSp>
          <p:nvGrpSpPr>
            <p:cNvPr id="271" name="Groupe 440">
              <a:extLst>
                <a:ext uri="{FF2B5EF4-FFF2-40B4-BE49-F238E27FC236}">
                  <a16:creationId xmlns:a16="http://schemas.microsoft.com/office/drawing/2014/main" id="{744D98F3-F772-4225-B3A8-497520AC7DE2}"/>
                </a:ext>
              </a:extLst>
            </p:cNvPr>
            <p:cNvGrpSpPr/>
            <p:nvPr/>
          </p:nvGrpSpPr>
          <p:grpSpPr>
            <a:xfrm>
              <a:off x="2382130" y="1766484"/>
              <a:ext cx="1661405" cy="603110"/>
              <a:chOff x="2289153" y="4842386"/>
              <a:chExt cx="1563515" cy="611766"/>
            </a:xfrm>
          </p:grpSpPr>
          <p:cxnSp>
            <p:nvCxnSpPr>
              <p:cNvPr id="286" name="Connecteur droit 443">
                <a:extLst>
                  <a:ext uri="{FF2B5EF4-FFF2-40B4-BE49-F238E27FC236}">
                    <a16:creationId xmlns:a16="http://schemas.microsoft.com/office/drawing/2014/main" id="{A7ACDDA2-8D8D-4844-94AF-299AE2CBBD8D}"/>
                  </a:ext>
                </a:extLst>
              </p:cNvPr>
              <p:cNvCxnSpPr/>
              <p:nvPr/>
            </p:nvCxnSpPr>
            <p:spPr>
              <a:xfrm>
                <a:off x="2466385" y="5339629"/>
                <a:ext cx="0" cy="18000"/>
              </a:xfrm>
              <a:prstGeom prst="line">
                <a:avLst/>
              </a:prstGeom>
              <a:noFill/>
              <a:ln w="28575" cap="flat" cmpd="sng" algn="ctr">
                <a:solidFill>
                  <a:srgbClr val="51C3F9"/>
                </a:solidFill>
                <a:prstDash val="solid"/>
              </a:ln>
              <a:effectLst/>
            </p:spPr>
          </p:cxnSp>
          <p:cxnSp>
            <p:nvCxnSpPr>
              <p:cNvPr id="287" name="Connecteur droit 444">
                <a:extLst>
                  <a:ext uri="{FF2B5EF4-FFF2-40B4-BE49-F238E27FC236}">
                    <a16:creationId xmlns:a16="http://schemas.microsoft.com/office/drawing/2014/main" id="{5C62AD29-CD92-4AB9-B538-492F1EBFC4A8}"/>
                  </a:ext>
                </a:extLst>
              </p:cNvPr>
              <p:cNvCxnSpPr/>
              <p:nvPr/>
            </p:nvCxnSpPr>
            <p:spPr>
              <a:xfrm>
                <a:off x="2515033" y="5175278"/>
                <a:ext cx="0" cy="18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51C3F9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7" name="Connecteur droit 445">
                <a:extLst>
                  <a:ext uri="{FF2B5EF4-FFF2-40B4-BE49-F238E27FC236}">
                    <a16:creationId xmlns:a16="http://schemas.microsoft.com/office/drawing/2014/main" id="{CCC0273C-6402-46FC-81E4-1644809D27A6}"/>
                  </a:ext>
                </a:extLst>
              </p:cNvPr>
              <p:cNvCxnSpPr/>
              <p:nvPr/>
            </p:nvCxnSpPr>
            <p:spPr>
              <a:xfrm>
                <a:off x="2564961" y="4984645"/>
                <a:ext cx="0" cy="396000"/>
              </a:xfrm>
              <a:prstGeom prst="line">
                <a:avLst/>
              </a:prstGeom>
              <a:noFill/>
              <a:ln w="25400" cap="flat" cmpd="sng" algn="ctr">
                <a:solidFill>
                  <a:srgbClr val="4EB3C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8" name="Connecteur droit 446">
                <a:extLst>
                  <a:ext uri="{FF2B5EF4-FFF2-40B4-BE49-F238E27FC236}">
                    <a16:creationId xmlns:a16="http://schemas.microsoft.com/office/drawing/2014/main" id="{22F84D9C-7303-4B07-8695-B09071AE4745}"/>
                  </a:ext>
                </a:extLst>
              </p:cNvPr>
              <p:cNvCxnSpPr/>
              <p:nvPr/>
            </p:nvCxnSpPr>
            <p:spPr>
              <a:xfrm>
                <a:off x="2616049" y="4946804"/>
                <a:ext cx="0" cy="428400"/>
              </a:xfrm>
              <a:prstGeom prst="line">
                <a:avLst/>
              </a:prstGeom>
              <a:noFill/>
              <a:ln w="25400" cap="flat" cmpd="sng" algn="ctr">
                <a:solidFill>
                  <a:srgbClr val="44C1A3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9" name="Connecteur droit 447">
                <a:extLst>
                  <a:ext uri="{FF2B5EF4-FFF2-40B4-BE49-F238E27FC236}">
                    <a16:creationId xmlns:a16="http://schemas.microsoft.com/office/drawing/2014/main" id="{B8B54268-FCDB-429F-8EF3-96FC081DE603}"/>
                  </a:ext>
                </a:extLst>
              </p:cNvPr>
              <p:cNvCxnSpPr/>
              <p:nvPr/>
            </p:nvCxnSpPr>
            <p:spPr>
              <a:xfrm>
                <a:off x="2666518" y="4929600"/>
                <a:ext cx="0" cy="43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44C1A3"/>
                </a:solidFill>
                <a:prstDash val="solid"/>
              </a:ln>
              <a:effectLst/>
            </p:spPr>
          </p:cxnSp>
          <p:cxnSp>
            <p:nvCxnSpPr>
              <p:cNvPr id="300" name="Connecteur droit 448">
                <a:extLst>
                  <a:ext uri="{FF2B5EF4-FFF2-40B4-BE49-F238E27FC236}">
                    <a16:creationId xmlns:a16="http://schemas.microsoft.com/office/drawing/2014/main" id="{5E76B116-182B-46E9-8E3F-3E92AA8A01E5}"/>
                  </a:ext>
                </a:extLst>
              </p:cNvPr>
              <p:cNvCxnSpPr/>
              <p:nvPr/>
            </p:nvCxnSpPr>
            <p:spPr>
              <a:xfrm>
                <a:off x="2717457" y="4924041"/>
                <a:ext cx="0" cy="43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9900"/>
                </a:solidFill>
                <a:prstDash val="solid"/>
              </a:ln>
              <a:effectLst/>
            </p:spPr>
          </p:cxnSp>
          <p:cxnSp>
            <p:nvCxnSpPr>
              <p:cNvPr id="301" name="Connecteur droit 449">
                <a:extLst>
                  <a:ext uri="{FF2B5EF4-FFF2-40B4-BE49-F238E27FC236}">
                    <a16:creationId xmlns:a16="http://schemas.microsoft.com/office/drawing/2014/main" id="{24822FE1-5BFB-423F-96DA-312F0BF1762F}"/>
                  </a:ext>
                </a:extLst>
              </p:cNvPr>
              <p:cNvCxnSpPr/>
              <p:nvPr/>
            </p:nvCxnSpPr>
            <p:spPr>
              <a:xfrm>
                <a:off x="2767762" y="4923213"/>
                <a:ext cx="0" cy="418004"/>
              </a:xfrm>
              <a:prstGeom prst="line">
                <a:avLst/>
              </a:prstGeom>
              <a:noFill/>
              <a:ln w="25400" cap="flat" cmpd="sng" algn="ctr">
                <a:solidFill>
                  <a:srgbClr val="66FF33"/>
                </a:solidFill>
                <a:prstDash val="solid"/>
              </a:ln>
              <a:effectLst/>
            </p:spPr>
          </p:cxnSp>
          <p:cxnSp>
            <p:nvCxnSpPr>
              <p:cNvPr id="302" name="Connecteur droit 450">
                <a:extLst>
                  <a:ext uri="{FF2B5EF4-FFF2-40B4-BE49-F238E27FC236}">
                    <a16:creationId xmlns:a16="http://schemas.microsoft.com/office/drawing/2014/main" id="{E99033CA-CC4F-4FF8-ADF2-4590BB625690}"/>
                  </a:ext>
                </a:extLst>
              </p:cNvPr>
              <p:cNvCxnSpPr/>
              <p:nvPr/>
            </p:nvCxnSpPr>
            <p:spPr>
              <a:xfrm>
                <a:off x="2818231" y="4925415"/>
                <a:ext cx="0" cy="4356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03" name="Connecteur droit 451">
                <a:extLst>
                  <a:ext uri="{FF2B5EF4-FFF2-40B4-BE49-F238E27FC236}">
                    <a16:creationId xmlns:a16="http://schemas.microsoft.com/office/drawing/2014/main" id="{5CCB3F10-A027-4F2F-9F87-EF8966490B79}"/>
                  </a:ext>
                </a:extLst>
              </p:cNvPr>
              <p:cNvCxnSpPr/>
              <p:nvPr/>
            </p:nvCxnSpPr>
            <p:spPr>
              <a:xfrm>
                <a:off x="2867374" y="4924088"/>
                <a:ext cx="0" cy="43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4" name="Connecteur droit 452">
                <a:extLst>
                  <a:ext uri="{FF2B5EF4-FFF2-40B4-BE49-F238E27FC236}">
                    <a16:creationId xmlns:a16="http://schemas.microsoft.com/office/drawing/2014/main" id="{BCEC0CF0-6773-4343-B7E9-6FD91622E0AB}"/>
                  </a:ext>
                </a:extLst>
              </p:cNvPr>
              <p:cNvCxnSpPr/>
              <p:nvPr/>
            </p:nvCxnSpPr>
            <p:spPr>
              <a:xfrm>
                <a:off x="2916961" y="4921256"/>
                <a:ext cx="0" cy="4356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>
                    <a:lumMod val="60000"/>
                    <a:lumOff val="40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5" name="Connecteur droit 453">
                <a:extLst>
                  <a:ext uri="{FF2B5EF4-FFF2-40B4-BE49-F238E27FC236}">
                    <a16:creationId xmlns:a16="http://schemas.microsoft.com/office/drawing/2014/main" id="{3A5C0193-08E3-4CEA-981C-3757C8655120}"/>
                  </a:ext>
                </a:extLst>
              </p:cNvPr>
              <p:cNvCxnSpPr/>
              <p:nvPr/>
            </p:nvCxnSpPr>
            <p:spPr>
              <a:xfrm>
                <a:off x="2967429" y="4924954"/>
                <a:ext cx="0" cy="424800"/>
              </a:xfrm>
              <a:prstGeom prst="line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  <p:cxnSp>
            <p:nvCxnSpPr>
              <p:cNvPr id="306" name="Connecteur droit 454">
                <a:extLst>
                  <a:ext uri="{FF2B5EF4-FFF2-40B4-BE49-F238E27FC236}">
                    <a16:creationId xmlns:a16="http://schemas.microsoft.com/office/drawing/2014/main" id="{BEE3B7DA-187D-4943-8EC6-10E2498D7D47}"/>
                  </a:ext>
                </a:extLst>
              </p:cNvPr>
              <p:cNvCxnSpPr/>
              <p:nvPr/>
            </p:nvCxnSpPr>
            <p:spPr>
              <a:xfrm>
                <a:off x="3016573" y="4926876"/>
                <a:ext cx="0" cy="418004"/>
              </a:xfrm>
              <a:prstGeom prst="line">
                <a:avLst/>
              </a:prstGeom>
              <a:noFill/>
              <a:ln w="25400" cap="flat" cmpd="sng" algn="ctr">
                <a:solidFill>
                  <a:srgbClr val="F79837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7" name="Connecteur droit 455">
                <a:extLst>
                  <a:ext uri="{FF2B5EF4-FFF2-40B4-BE49-F238E27FC236}">
                    <a16:creationId xmlns:a16="http://schemas.microsoft.com/office/drawing/2014/main" id="{5B3BB7D1-582C-4EC3-8454-62F0EB0AE828}"/>
                  </a:ext>
                </a:extLst>
              </p:cNvPr>
              <p:cNvCxnSpPr/>
              <p:nvPr/>
            </p:nvCxnSpPr>
            <p:spPr>
              <a:xfrm>
                <a:off x="3064859" y="4928729"/>
                <a:ext cx="0" cy="4180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308" name="Connecteur droit 456">
                <a:extLst>
                  <a:ext uri="{FF2B5EF4-FFF2-40B4-BE49-F238E27FC236}">
                    <a16:creationId xmlns:a16="http://schemas.microsoft.com/office/drawing/2014/main" id="{CAF356EC-4693-4F01-B000-73F461BCA12A}"/>
                  </a:ext>
                </a:extLst>
              </p:cNvPr>
              <p:cNvCxnSpPr/>
              <p:nvPr/>
            </p:nvCxnSpPr>
            <p:spPr>
              <a:xfrm>
                <a:off x="3111736" y="4928729"/>
                <a:ext cx="0" cy="418004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09" name="Connecteur droit 457">
                <a:extLst>
                  <a:ext uri="{FF2B5EF4-FFF2-40B4-BE49-F238E27FC236}">
                    <a16:creationId xmlns:a16="http://schemas.microsoft.com/office/drawing/2014/main" id="{17A3A1A9-516D-45E4-ABA2-28C04E0B6A95}"/>
                  </a:ext>
                </a:extLst>
              </p:cNvPr>
              <p:cNvCxnSpPr/>
              <p:nvPr/>
            </p:nvCxnSpPr>
            <p:spPr>
              <a:xfrm>
                <a:off x="3160880" y="4928729"/>
                <a:ext cx="0" cy="418004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310" name="Connecteur droit 458">
                <a:extLst>
                  <a:ext uri="{FF2B5EF4-FFF2-40B4-BE49-F238E27FC236}">
                    <a16:creationId xmlns:a16="http://schemas.microsoft.com/office/drawing/2014/main" id="{F5D4F7EF-EA20-4C1D-B464-7D62BD817AB4}"/>
                  </a:ext>
                </a:extLst>
              </p:cNvPr>
              <p:cNvCxnSpPr/>
              <p:nvPr/>
            </p:nvCxnSpPr>
            <p:spPr>
              <a:xfrm>
                <a:off x="3209841" y="4932901"/>
                <a:ext cx="0" cy="43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F20000"/>
                </a:solidFill>
                <a:prstDash val="solid"/>
              </a:ln>
              <a:effectLst/>
            </p:spPr>
          </p:cxnSp>
          <p:cxnSp>
            <p:nvCxnSpPr>
              <p:cNvPr id="311" name="Connecteur droit 459">
                <a:extLst>
                  <a:ext uri="{FF2B5EF4-FFF2-40B4-BE49-F238E27FC236}">
                    <a16:creationId xmlns:a16="http://schemas.microsoft.com/office/drawing/2014/main" id="{B712CB0C-CF0C-4AA0-8D42-5D48D93C02C5}"/>
                  </a:ext>
                </a:extLst>
              </p:cNvPr>
              <p:cNvCxnSpPr/>
              <p:nvPr/>
            </p:nvCxnSpPr>
            <p:spPr>
              <a:xfrm>
                <a:off x="3262104" y="4934754"/>
                <a:ext cx="0" cy="43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F20000"/>
                </a:solidFill>
                <a:prstDash val="solid"/>
              </a:ln>
              <a:effectLst/>
            </p:spPr>
          </p:cxnSp>
          <p:cxnSp>
            <p:nvCxnSpPr>
              <p:cNvPr id="312" name="Connecteur droit 460">
                <a:extLst>
                  <a:ext uri="{FF2B5EF4-FFF2-40B4-BE49-F238E27FC236}">
                    <a16:creationId xmlns:a16="http://schemas.microsoft.com/office/drawing/2014/main" id="{4F100880-0059-41AC-AA1B-FE024597BB2A}"/>
                  </a:ext>
                </a:extLst>
              </p:cNvPr>
              <p:cNvCxnSpPr/>
              <p:nvPr/>
            </p:nvCxnSpPr>
            <p:spPr>
              <a:xfrm>
                <a:off x="3311249" y="4944019"/>
                <a:ext cx="0" cy="43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EA0000"/>
                </a:solidFill>
                <a:prstDash val="solid"/>
              </a:ln>
              <a:effectLst/>
            </p:spPr>
          </p:cxnSp>
          <p:cxnSp>
            <p:nvCxnSpPr>
              <p:cNvPr id="313" name="Connecteur droit 461">
                <a:extLst>
                  <a:ext uri="{FF2B5EF4-FFF2-40B4-BE49-F238E27FC236}">
                    <a16:creationId xmlns:a16="http://schemas.microsoft.com/office/drawing/2014/main" id="{A73452FA-CB28-4835-B126-5DA0A47C1650}"/>
                  </a:ext>
                </a:extLst>
              </p:cNvPr>
              <p:cNvCxnSpPr/>
              <p:nvPr/>
            </p:nvCxnSpPr>
            <p:spPr>
              <a:xfrm>
                <a:off x="3361985" y="4961271"/>
                <a:ext cx="0" cy="424800"/>
              </a:xfrm>
              <a:prstGeom prst="line">
                <a:avLst/>
              </a:prstGeom>
              <a:noFill/>
              <a:ln w="25400" cap="flat" cmpd="sng" algn="ctr">
                <a:solidFill>
                  <a:srgbClr val="EA0000"/>
                </a:solidFill>
                <a:prstDash val="solid"/>
              </a:ln>
              <a:effectLst/>
            </p:spPr>
          </p:cxnSp>
          <p:cxnSp>
            <p:nvCxnSpPr>
              <p:cNvPr id="314" name="Connecteur droit 462">
                <a:extLst>
                  <a:ext uri="{FF2B5EF4-FFF2-40B4-BE49-F238E27FC236}">
                    <a16:creationId xmlns:a16="http://schemas.microsoft.com/office/drawing/2014/main" id="{9FC9A3E4-873F-4D8E-90D4-814924548C87}"/>
                  </a:ext>
                </a:extLst>
              </p:cNvPr>
              <p:cNvCxnSpPr/>
              <p:nvPr/>
            </p:nvCxnSpPr>
            <p:spPr>
              <a:xfrm>
                <a:off x="3410410" y="4992302"/>
                <a:ext cx="0" cy="396000"/>
              </a:xfrm>
              <a:prstGeom prst="line">
                <a:avLst/>
              </a:prstGeom>
              <a:noFill/>
              <a:ln w="25400" cap="flat" cmpd="sng" algn="ctr">
                <a:solidFill>
                  <a:srgbClr val="EA0000"/>
                </a:solidFill>
                <a:prstDash val="solid"/>
              </a:ln>
              <a:effectLst/>
            </p:spPr>
          </p:cxnSp>
          <p:cxnSp>
            <p:nvCxnSpPr>
              <p:cNvPr id="315" name="Connecteur droit 463">
                <a:extLst>
                  <a:ext uri="{FF2B5EF4-FFF2-40B4-BE49-F238E27FC236}">
                    <a16:creationId xmlns:a16="http://schemas.microsoft.com/office/drawing/2014/main" id="{9F39D53C-258A-439E-B23D-CE10954AC0C6}"/>
                  </a:ext>
                </a:extLst>
              </p:cNvPr>
              <p:cNvCxnSpPr/>
              <p:nvPr/>
            </p:nvCxnSpPr>
            <p:spPr>
              <a:xfrm>
                <a:off x="3458859" y="5024811"/>
                <a:ext cx="0" cy="36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EA0000"/>
                </a:solidFill>
                <a:prstDash val="solid"/>
              </a:ln>
              <a:effectLst/>
            </p:spPr>
          </p:cxnSp>
          <p:cxnSp>
            <p:nvCxnSpPr>
              <p:cNvPr id="316" name="Connecteur droit 464">
                <a:extLst>
                  <a:ext uri="{FF2B5EF4-FFF2-40B4-BE49-F238E27FC236}">
                    <a16:creationId xmlns:a16="http://schemas.microsoft.com/office/drawing/2014/main" id="{7163EBA1-5223-476D-BC02-28128EC4040A}"/>
                  </a:ext>
                </a:extLst>
              </p:cNvPr>
              <p:cNvCxnSpPr/>
              <p:nvPr/>
            </p:nvCxnSpPr>
            <p:spPr>
              <a:xfrm>
                <a:off x="3509164" y="5065316"/>
                <a:ext cx="0" cy="28800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66"/>
                </a:solidFill>
                <a:prstDash val="solid"/>
              </a:ln>
              <a:effectLst/>
            </p:spPr>
          </p:cxnSp>
          <p:cxnSp>
            <p:nvCxnSpPr>
              <p:cNvPr id="317" name="Connecteur droit 465">
                <a:extLst>
                  <a:ext uri="{FF2B5EF4-FFF2-40B4-BE49-F238E27FC236}">
                    <a16:creationId xmlns:a16="http://schemas.microsoft.com/office/drawing/2014/main" id="{644C7C2A-B233-4493-ADB7-D6EEBA0E4081}"/>
                  </a:ext>
                </a:extLst>
              </p:cNvPr>
              <p:cNvCxnSpPr/>
              <p:nvPr/>
            </p:nvCxnSpPr>
            <p:spPr>
              <a:xfrm>
                <a:off x="3558307" y="5137325"/>
                <a:ext cx="0" cy="21600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66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8" name="Connecteur droit 466">
                <a:extLst>
                  <a:ext uri="{FF2B5EF4-FFF2-40B4-BE49-F238E27FC236}">
                    <a16:creationId xmlns:a16="http://schemas.microsoft.com/office/drawing/2014/main" id="{E0831B0E-C338-4203-A31D-9D331074C349}"/>
                  </a:ext>
                </a:extLst>
              </p:cNvPr>
              <p:cNvCxnSpPr/>
              <p:nvPr/>
            </p:nvCxnSpPr>
            <p:spPr>
              <a:xfrm>
                <a:off x="3602716" y="5209395"/>
                <a:ext cx="0" cy="14400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66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19" name="Connecteur droit 467">
                <a:extLst>
                  <a:ext uri="{FF2B5EF4-FFF2-40B4-BE49-F238E27FC236}">
                    <a16:creationId xmlns:a16="http://schemas.microsoft.com/office/drawing/2014/main" id="{E4F53C05-052A-4611-82E2-FFB11285005F}"/>
                  </a:ext>
                </a:extLst>
              </p:cNvPr>
              <p:cNvCxnSpPr/>
              <p:nvPr/>
            </p:nvCxnSpPr>
            <p:spPr>
              <a:xfrm>
                <a:off x="3651226" y="5281396"/>
                <a:ext cx="0" cy="72000"/>
              </a:xfrm>
              <a:prstGeom prst="line">
                <a:avLst/>
              </a:prstGeom>
              <a:noFill/>
              <a:ln w="25400" cap="flat" cmpd="sng" algn="ctr">
                <a:solidFill>
                  <a:srgbClr val="7030A0"/>
                </a:solidFill>
                <a:prstDash val="solid"/>
              </a:ln>
              <a:effectLst/>
            </p:spPr>
          </p:cxn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E859EBD6-BC91-4681-91DD-5462FD509C33}"/>
                  </a:ext>
                </a:extLst>
              </p:cNvPr>
              <p:cNvSpPr/>
              <p:nvPr/>
            </p:nvSpPr>
            <p:spPr>
              <a:xfrm>
                <a:off x="2289153" y="4842387"/>
                <a:ext cx="1492182" cy="530575"/>
              </a:xfrm>
              <a:prstGeom prst="rect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1" name="ZoneTexte 469">
                <a:extLst>
                  <a:ext uri="{FF2B5EF4-FFF2-40B4-BE49-F238E27FC236}">
                    <a16:creationId xmlns:a16="http://schemas.microsoft.com/office/drawing/2014/main" id="{24E7FCD2-9319-40B1-B036-C8FC84C51C9F}"/>
                  </a:ext>
                </a:extLst>
              </p:cNvPr>
              <p:cNvSpPr txBox="1"/>
              <p:nvPr/>
            </p:nvSpPr>
            <p:spPr>
              <a:xfrm>
                <a:off x="3678821" y="5173178"/>
                <a:ext cx="173847" cy="28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5C2B48E-B545-4F99-AC5E-000104DD5B2C}"/>
                  </a:ext>
                </a:extLst>
              </p:cNvPr>
              <p:cNvSpPr/>
              <p:nvPr/>
            </p:nvSpPr>
            <p:spPr>
              <a:xfrm>
                <a:off x="2407204" y="4842386"/>
                <a:ext cx="1328746" cy="530575"/>
              </a:xfrm>
              <a:prstGeom prst="rect">
                <a:avLst/>
              </a:prstGeom>
              <a:noFill/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519E38E0-9F13-41F4-A273-2B7028C444C0}"/>
                </a:ext>
              </a:extLst>
            </p:cNvPr>
            <p:cNvSpPr/>
            <p:nvPr/>
          </p:nvSpPr>
          <p:spPr>
            <a:xfrm>
              <a:off x="2507572" y="1206398"/>
              <a:ext cx="1472106" cy="1075029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pic>
          <p:nvPicPr>
            <p:cNvPr id="273" name="Image 442">
              <a:extLst>
                <a:ext uri="{FF2B5EF4-FFF2-40B4-BE49-F238E27FC236}">
                  <a16:creationId xmlns:a16="http://schemas.microsoft.com/office/drawing/2014/main" id="{A3295C7B-433C-43C6-87CA-255AE3CFDEC6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4" t="24166" r="71015" b="68599"/>
            <a:stretch/>
          </p:blipFill>
          <p:spPr bwMode="auto">
            <a:xfrm>
              <a:off x="3042150" y="1618152"/>
              <a:ext cx="380734" cy="2235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1F987D5-D69F-4FA8-A498-6AD9F0C77CBA}"/>
              </a:ext>
            </a:extLst>
          </p:cNvPr>
          <p:cNvSpPr/>
          <p:nvPr/>
        </p:nvSpPr>
        <p:spPr>
          <a:xfrm>
            <a:off x="2693919" y="2368073"/>
            <a:ext cx="1579771" cy="74504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ZoneTexte 822">
            <a:extLst>
              <a:ext uri="{FF2B5EF4-FFF2-40B4-BE49-F238E27FC236}">
                <a16:creationId xmlns:a16="http://schemas.microsoft.com/office/drawing/2014/main" id="{73AD5494-F8ED-48F9-A189-71C1CC1634D6}"/>
              </a:ext>
            </a:extLst>
          </p:cNvPr>
          <p:cNvSpPr txBox="1"/>
          <p:nvPr/>
        </p:nvSpPr>
        <p:spPr>
          <a:xfrm>
            <a:off x="2615309" y="2093371"/>
            <a:ext cx="1715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Ring-down cavity</a:t>
            </a:r>
          </a:p>
        </p:txBody>
      </p:sp>
      <p:pic>
        <p:nvPicPr>
          <p:cNvPr id="325" name="Image 877">
            <a:extLst>
              <a:ext uri="{FF2B5EF4-FFF2-40B4-BE49-F238E27FC236}">
                <a16:creationId xmlns:a16="http://schemas.microsoft.com/office/drawing/2014/main" id="{B74B2AE7-B0F9-4D8E-A720-990167817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245">
            <a:off x="3152955" y="2807852"/>
            <a:ext cx="237965" cy="120488"/>
          </a:xfrm>
          <a:prstGeom prst="rect">
            <a:avLst/>
          </a:prstGeom>
        </p:spPr>
      </p:pic>
      <p:sp>
        <p:nvSpPr>
          <p:cNvPr id="326" name="Ellipse 878">
            <a:extLst>
              <a:ext uri="{FF2B5EF4-FFF2-40B4-BE49-F238E27FC236}">
                <a16:creationId xmlns:a16="http://schemas.microsoft.com/office/drawing/2014/main" id="{E8DF523A-C57B-4A05-8DFA-769EF68E4EE3}"/>
              </a:ext>
            </a:extLst>
          </p:cNvPr>
          <p:cNvSpPr/>
          <p:nvPr/>
        </p:nvSpPr>
        <p:spPr>
          <a:xfrm>
            <a:off x="3597680" y="2780143"/>
            <a:ext cx="180975" cy="177802"/>
          </a:xfrm>
          <a:prstGeom prst="ellipse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</a:p>
        </p:txBody>
      </p:sp>
      <p:sp>
        <p:nvSpPr>
          <p:cNvPr id="327" name="ZoneTexte 879">
            <a:extLst>
              <a:ext uri="{FF2B5EF4-FFF2-40B4-BE49-F238E27FC236}">
                <a16:creationId xmlns:a16="http://schemas.microsoft.com/office/drawing/2014/main" id="{7DDC0A8F-97E7-4FA2-8CB0-FCBBDDA66DAB}"/>
              </a:ext>
            </a:extLst>
          </p:cNvPr>
          <p:cNvSpPr txBox="1"/>
          <p:nvPr/>
        </p:nvSpPr>
        <p:spPr>
          <a:xfrm>
            <a:off x="3094954" y="2782335"/>
            <a:ext cx="2279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328" name="ZoneTexte 880">
            <a:extLst>
              <a:ext uri="{FF2B5EF4-FFF2-40B4-BE49-F238E27FC236}">
                <a16:creationId xmlns:a16="http://schemas.microsoft.com/office/drawing/2014/main" id="{6AD27FD7-218D-4E49-A5BB-7E764C931CE2}"/>
              </a:ext>
            </a:extLst>
          </p:cNvPr>
          <p:cNvSpPr txBox="1"/>
          <p:nvPr/>
        </p:nvSpPr>
        <p:spPr>
          <a:xfrm>
            <a:off x="3213084" y="2733544"/>
            <a:ext cx="2391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329" name="ZoneTexte 881">
            <a:extLst>
              <a:ext uri="{FF2B5EF4-FFF2-40B4-BE49-F238E27FC236}">
                <a16:creationId xmlns:a16="http://schemas.microsoft.com/office/drawing/2014/main" id="{C688B53B-62F5-4398-844A-1466B7CFD701}"/>
              </a:ext>
            </a:extLst>
          </p:cNvPr>
          <p:cNvSpPr txBox="1"/>
          <p:nvPr/>
        </p:nvSpPr>
        <p:spPr>
          <a:xfrm>
            <a:off x="3088375" y="2382242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</a:t>
            </a:r>
            <a:r>
              <a:rPr lang="en-US" sz="12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12 µs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E3E28AD-CCA5-4E55-B0C5-DD7C78BAFF71}"/>
              </a:ext>
            </a:extLst>
          </p:cNvPr>
          <p:cNvSpPr/>
          <p:nvPr/>
        </p:nvSpPr>
        <p:spPr>
          <a:xfrm>
            <a:off x="2019636" y="2656368"/>
            <a:ext cx="417341" cy="19510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AOM</a:t>
            </a:r>
            <a:endParaRPr kumimoji="0" lang="en-US" sz="16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21985604-6B20-43DE-AB25-154E3305132C}"/>
              </a:ext>
            </a:extLst>
          </p:cNvPr>
          <p:cNvSpPr/>
          <p:nvPr/>
        </p:nvSpPr>
        <p:spPr>
          <a:xfrm>
            <a:off x="3255067" y="3345480"/>
            <a:ext cx="413892" cy="231237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DDG</a:t>
            </a:r>
          </a:p>
        </p:txBody>
      </p:sp>
      <p:cxnSp>
        <p:nvCxnSpPr>
          <p:cNvPr id="332" name="Connecteur : en angle 3">
            <a:extLst>
              <a:ext uri="{FF2B5EF4-FFF2-40B4-BE49-F238E27FC236}">
                <a16:creationId xmlns:a16="http://schemas.microsoft.com/office/drawing/2014/main" id="{BD6CE26D-CD0B-4D83-B84E-5649C51D0FE1}"/>
              </a:ext>
            </a:extLst>
          </p:cNvPr>
          <p:cNvCxnSpPr>
            <a:cxnSpLocks/>
            <a:stCxn id="331" idx="1"/>
            <a:endCxn id="330" idx="2"/>
          </p:cNvCxnSpPr>
          <p:nvPr/>
        </p:nvCxnSpPr>
        <p:spPr>
          <a:xfrm rot="10800000">
            <a:off x="2228307" y="2851471"/>
            <a:ext cx="1026760" cy="60962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ZoneTexte 181">
            <a:extLst>
              <a:ext uri="{FF2B5EF4-FFF2-40B4-BE49-F238E27FC236}">
                <a16:creationId xmlns:a16="http://schemas.microsoft.com/office/drawing/2014/main" id="{B4E161BB-F469-4F20-AF1F-1290FAD10103}"/>
              </a:ext>
            </a:extLst>
          </p:cNvPr>
          <p:cNvSpPr txBox="1"/>
          <p:nvPr/>
        </p:nvSpPr>
        <p:spPr>
          <a:xfrm>
            <a:off x="2535162" y="3657112"/>
            <a:ext cx="6045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DAQ trig</a:t>
            </a:r>
          </a:p>
        </p:txBody>
      </p:sp>
      <p:cxnSp>
        <p:nvCxnSpPr>
          <p:cNvPr id="334" name="Connecteur : en angle 186">
            <a:extLst>
              <a:ext uri="{FF2B5EF4-FFF2-40B4-BE49-F238E27FC236}">
                <a16:creationId xmlns:a16="http://schemas.microsoft.com/office/drawing/2014/main" id="{1B52E95A-B29B-49EC-9C48-46BA30DA2EB4}"/>
              </a:ext>
            </a:extLst>
          </p:cNvPr>
          <p:cNvCxnSpPr>
            <a:cxnSpLocks/>
            <a:stCxn id="331" idx="1"/>
            <a:endCxn id="333" idx="0"/>
          </p:cNvCxnSpPr>
          <p:nvPr/>
        </p:nvCxnSpPr>
        <p:spPr>
          <a:xfrm rot="10800000" flipV="1">
            <a:off x="2837457" y="3461098"/>
            <a:ext cx="417610" cy="19601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Connecteur : en angle 11">
            <a:extLst>
              <a:ext uri="{FF2B5EF4-FFF2-40B4-BE49-F238E27FC236}">
                <a16:creationId xmlns:a16="http://schemas.microsoft.com/office/drawing/2014/main" id="{209499A5-B685-41E5-94E1-511C7F96ADF4}"/>
              </a:ext>
            </a:extLst>
          </p:cNvPr>
          <p:cNvCxnSpPr>
            <a:cxnSpLocks/>
            <a:stCxn id="338" idx="6"/>
            <a:endCxn id="331" idx="3"/>
          </p:cNvCxnSpPr>
          <p:nvPr/>
        </p:nvCxnSpPr>
        <p:spPr>
          <a:xfrm flipH="1">
            <a:off x="3668959" y="3068797"/>
            <a:ext cx="4142843" cy="392302"/>
          </a:xfrm>
          <a:prstGeom prst="bentConnector3">
            <a:avLst>
              <a:gd name="adj1" fmla="val -551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BEF8704-90EB-47ED-AE30-289C4BF1CBB9}"/>
              </a:ext>
            </a:extLst>
          </p:cNvPr>
          <p:cNvSpPr/>
          <p:nvPr/>
        </p:nvSpPr>
        <p:spPr>
          <a:xfrm>
            <a:off x="4336785" y="2919704"/>
            <a:ext cx="553523" cy="25436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 Ref</a:t>
            </a:r>
          </a:p>
        </p:txBody>
      </p:sp>
      <p:grpSp>
        <p:nvGrpSpPr>
          <p:cNvPr id="337" name="Group 80">
            <a:extLst>
              <a:ext uri="{FF2B5EF4-FFF2-40B4-BE49-F238E27FC236}">
                <a16:creationId xmlns:a16="http://schemas.microsoft.com/office/drawing/2014/main" id="{6B2DC784-8D4F-4505-902F-E437FDD32D93}"/>
              </a:ext>
            </a:extLst>
          </p:cNvPr>
          <p:cNvGrpSpPr/>
          <p:nvPr/>
        </p:nvGrpSpPr>
        <p:grpSpPr>
          <a:xfrm rot="10800000" flipH="1">
            <a:off x="7704901" y="3004804"/>
            <a:ext cx="106901" cy="127986"/>
            <a:chOff x="3695921" y="1123880"/>
            <a:chExt cx="306250" cy="287528"/>
          </a:xfrm>
        </p:grpSpPr>
        <p:sp>
          <p:nvSpPr>
            <p:cNvPr id="338" name="Oval 81">
              <a:extLst>
                <a:ext uri="{FF2B5EF4-FFF2-40B4-BE49-F238E27FC236}">
                  <a16:creationId xmlns:a16="http://schemas.microsoft.com/office/drawing/2014/main" id="{3A0B4229-4DC7-444C-ACDB-259C265F475B}"/>
                </a:ext>
              </a:extLst>
            </p:cNvPr>
            <p:cNvSpPr/>
            <p:nvPr/>
          </p:nvSpPr>
          <p:spPr>
            <a:xfrm>
              <a:off x="3695921" y="1123880"/>
              <a:ext cx="306250" cy="28752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339" name="Group 82">
              <a:extLst>
                <a:ext uri="{FF2B5EF4-FFF2-40B4-BE49-F238E27FC236}">
                  <a16:creationId xmlns:a16="http://schemas.microsoft.com/office/drawing/2014/main" id="{155FD0E8-0445-49B0-800E-6E9D951ABAAE}"/>
                </a:ext>
              </a:extLst>
            </p:cNvPr>
            <p:cNvGrpSpPr/>
            <p:nvPr/>
          </p:nvGrpSpPr>
          <p:grpSpPr>
            <a:xfrm>
              <a:off x="3781538" y="1180110"/>
              <a:ext cx="132321" cy="175067"/>
              <a:chOff x="3000565" y="1115462"/>
              <a:chExt cx="132321" cy="175067"/>
            </a:xfrm>
          </p:grpSpPr>
          <p:sp>
            <p:nvSpPr>
              <p:cNvPr id="340" name="Isosceles Triangle 83">
                <a:extLst>
                  <a:ext uri="{FF2B5EF4-FFF2-40B4-BE49-F238E27FC236}">
                    <a16:creationId xmlns:a16="http://schemas.microsoft.com/office/drawing/2014/main" id="{A10DA424-F363-4AD5-93E5-98909D7AC232}"/>
                  </a:ext>
                </a:extLst>
              </p:cNvPr>
              <p:cNvSpPr/>
              <p:nvPr/>
            </p:nvSpPr>
            <p:spPr>
              <a:xfrm rot="5400000">
                <a:off x="2979192" y="1136835"/>
                <a:ext cx="175067" cy="132321"/>
              </a:xfrm>
              <a:prstGeom prst="triangl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341" name="Straight Connector 84">
                <a:extLst>
                  <a:ext uri="{FF2B5EF4-FFF2-40B4-BE49-F238E27FC236}">
                    <a16:creationId xmlns:a16="http://schemas.microsoft.com/office/drawing/2014/main" id="{72C1B09C-A62F-4BBE-9725-1099A34AE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1297" y="1115462"/>
                <a:ext cx="0" cy="175067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342" name="ZoneTexte 198">
            <a:extLst>
              <a:ext uri="{FF2B5EF4-FFF2-40B4-BE49-F238E27FC236}">
                <a16:creationId xmlns:a16="http://schemas.microsoft.com/office/drawing/2014/main" id="{EC292534-F9E1-459F-A352-2B7B3D98B00E}"/>
              </a:ext>
            </a:extLst>
          </p:cNvPr>
          <p:cNvSpPr txBox="1"/>
          <p:nvPr/>
        </p:nvSpPr>
        <p:spPr>
          <a:xfrm>
            <a:off x="7527690" y="321579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Ref.</a:t>
            </a:r>
          </a:p>
        </p:txBody>
      </p:sp>
      <p:pic>
        <p:nvPicPr>
          <p:cNvPr id="343" name="Image 23">
            <a:extLst>
              <a:ext uri="{FF2B5EF4-FFF2-40B4-BE49-F238E27FC236}">
                <a16:creationId xmlns:a16="http://schemas.microsoft.com/office/drawing/2014/main" id="{EC40AF96-E4A7-4E8C-BE3D-816C935032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5" t="55348" b="15574"/>
          <a:stretch/>
        </p:blipFill>
        <p:spPr>
          <a:xfrm>
            <a:off x="7574568" y="3139744"/>
            <a:ext cx="304900" cy="152108"/>
          </a:xfrm>
          <a:prstGeom prst="rect">
            <a:avLst/>
          </a:prstGeom>
        </p:spPr>
      </p:pic>
      <p:cxnSp>
        <p:nvCxnSpPr>
          <p:cNvPr id="344" name="Connecteur : en angle 25">
            <a:extLst>
              <a:ext uri="{FF2B5EF4-FFF2-40B4-BE49-F238E27FC236}">
                <a16:creationId xmlns:a16="http://schemas.microsoft.com/office/drawing/2014/main" id="{360CB60B-EC2C-48AD-8C4D-0B8E9FBAE02C}"/>
              </a:ext>
            </a:extLst>
          </p:cNvPr>
          <p:cNvCxnSpPr>
            <a:cxnSpLocks/>
            <a:stCxn id="336" idx="3"/>
          </p:cNvCxnSpPr>
          <p:nvPr/>
        </p:nvCxnSpPr>
        <p:spPr>
          <a:xfrm flipV="1">
            <a:off x="4890308" y="3042458"/>
            <a:ext cx="396000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5" name="Groupe 47">
            <a:extLst>
              <a:ext uri="{FF2B5EF4-FFF2-40B4-BE49-F238E27FC236}">
                <a16:creationId xmlns:a16="http://schemas.microsoft.com/office/drawing/2014/main" id="{9E498CC4-80B7-40BF-ACEE-EFC76279C14C}"/>
              </a:ext>
            </a:extLst>
          </p:cNvPr>
          <p:cNvGrpSpPr/>
          <p:nvPr/>
        </p:nvGrpSpPr>
        <p:grpSpPr>
          <a:xfrm flipH="1">
            <a:off x="6986653" y="2288318"/>
            <a:ext cx="1294124" cy="645539"/>
            <a:chOff x="10841848" y="1138276"/>
            <a:chExt cx="1294124" cy="645539"/>
          </a:xfrm>
        </p:grpSpPr>
        <p:cxnSp>
          <p:nvCxnSpPr>
            <p:cNvPr id="346" name="Straight Connector 62">
              <a:extLst>
                <a:ext uri="{FF2B5EF4-FFF2-40B4-BE49-F238E27FC236}">
                  <a16:creationId xmlns:a16="http://schemas.microsoft.com/office/drawing/2014/main" id="{DFBF77F1-BA31-4F4F-B34F-DBFCB1D47573}"/>
                </a:ext>
              </a:extLst>
            </p:cNvPr>
            <p:cNvCxnSpPr/>
            <p:nvPr/>
          </p:nvCxnSpPr>
          <p:spPr bwMode="auto">
            <a:xfrm rot="10800000" flipH="1">
              <a:off x="11409624" y="1620136"/>
              <a:ext cx="72000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ysDot"/>
              <a:miter lim="800000"/>
              <a:headEnd/>
              <a:tailEnd type="none" w="med" len="med"/>
            </a:ln>
            <a:effectLst/>
          </p:spPr>
        </p:cxnSp>
        <p:cxnSp>
          <p:nvCxnSpPr>
            <p:cNvPr id="347" name="Straight Arrow Connector 36">
              <a:extLst>
                <a:ext uri="{FF2B5EF4-FFF2-40B4-BE49-F238E27FC236}">
                  <a16:creationId xmlns:a16="http://schemas.microsoft.com/office/drawing/2014/main" id="{DDE727C8-AD03-4C07-BA62-F1A254B7F31A}"/>
                </a:ext>
              </a:extLst>
            </p:cNvPr>
            <p:cNvCxnSpPr/>
            <p:nvPr/>
          </p:nvCxnSpPr>
          <p:spPr bwMode="auto">
            <a:xfrm rot="10800000">
              <a:off x="11650621" y="1605107"/>
              <a:ext cx="158651" cy="0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miter lim="800000"/>
              <a:headEnd/>
              <a:tailEnd type="stealth" w="lg" len="lg"/>
            </a:ln>
            <a:effectLst/>
          </p:spPr>
        </p:cxnSp>
        <p:cxnSp>
          <p:nvCxnSpPr>
            <p:cNvPr id="348" name="Straight Arrow Connector 77">
              <a:extLst>
                <a:ext uri="{FF2B5EF4-FFF2-40B4-BE49-F238E27FC236}">
                  <a16:creationId xmlns:a16="http://schemas.microsoft.com/office/drawing/2014/main" id="{713D50B6-4492-42C2-9C7C-56183B26B22E}"/>
                </a:ext>
              </a:extLst>
            </p:cNvPr>
            <p:cNvCxnSpPr/>
            <p:nvPr/>
          </p:nvCxnSpPr>
          <p:spPr bwMode="auto">
            <a:xfrm rot="10800000">
              <a:off x="11652842" y="1645774"/>
              <a:ext cx="158651" cy="144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349" name="Group 80">
              <a:extLst>
                <a:ext uri="{FF2B5EF4-FFF2-40B4-BE49-F238E27FC236}">
                  <a16:creationId xmlns:a16="http://schemas.microsoft.com/office/drawing/2014/main" id="{BA8B2CBE-C364-4020-B866-5BB0E95AA1CF}"/>
                </a:ext>
              </a:extLst>
            </p:cNvPr>
            <p:cNvGrpSpPr/>
            <p:nvPr/>
          </p:nvGrpSpPr>
          <p:grpSpPr>
            <a:xfrm rot="10800000">
              <a:off x="11321302" y="1560919"/>
              <a:ext cx="106901" cy="127986"/>
              <a:chOff x="3695921" y="1123880"/>
              <a:chExt cx="306250" cy="287528"/>
            </a:xfrm>
          </p:grpSpPr>
          <p:sp>
            <p:nvSpPr>
              <p:cNvPr id="361" name="Oval 81">
                <a:extLst>
                  <a:ext uri="{FF2B5EF4-FFF2-40B4-BE49-F238E27FC236}">
                    <a16:creationId xmlns:a16="http://schemas.microsoft.com/office/drawing/2014/main" id="{FB8A378E-A170-48CD-9A86-C446168886CD}"/>
                  </a:ext>
                </a:extLst>
              </p:cNvPr>
              <p:cNvSpPr/>
              <p:nvPr/>
            </p:nvSpPr>
            <p:spPr>
              <a:xfrm>
                <a:off x="3695921" y="1123880"/>
                <a:ext cx="306250" cy="28752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43E1005E-7816-4EB4-9DE9-A86C23C2F175}"/>
                  </a:ext>
                </a:extLst>
              </p:cNvPr>
              <p:cNvGrpSpPr/>
              <p:nvPr/>
            </p:nvGrpSpPr>
            <p:grpSpPr>
              <a:xfrm>
                <a:off x="3781538" y="1180110"/>
                <a:ext cx="132321" cy="175067"/>
                <a:chOff x="3000565" y="1115462"/>
                <a:chExt cx="132321" cy="175067"/>
              </a:xfrm>
            </p:grpSpPr>
            <p:sp>
              <p:nvSpPr>
                <p:cNvPr id="363" name="Isosceles Triangle 83">
                  <a:extLst>
                    <a:ext uri="{FF2B5EF4-FFF2-40B4-BE49-F238E27FC236}">
                      <a16:creationId xmlns:a16="http://schemas.microsoft.com/office/drawing/2014/main" id="{B41D0B9D-B74D-439A-A6BB-83DC3815E4C0}"/>
                    </a:ext>
                  </a:extLst>
                </p:cNvPr>
                <p:cNvSpPr/>
                <p:nvPr/>
              </p:nvSpPr>
              <p:spPr>
                <a:xfrm rot="5400000">
                  <a:off x="2979192" y="1136835"/>
                  <a:ext cx="175067" cy="132321"/>
                </a:xfrm>
                <a:prstGeom prst="triangle">
                  <a:avLst/>
                </a:prstGeom>
                <a:solidFill>
                  <a:sysClr val="windowText" lastClr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cxnSp>
              <p:nvCxnSpPr>
                <p:cNvPr id="364" name="Straight Connector 84">
                  <a:extLst>
                    <a:ext uri="{FF2B5EF4-FFF2-40B4-BE49-F238E27FC236}">
                      <a16:creationId xmlns:a16="http://schemas.microsoft.com/office/drawing/2014/main" id="{BBC83F9A-CACE-426A-9C9A-F4C6335639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21297" y="1115462"/>
                  <a:ext cx="0" cy="17506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350" name="Straight Connector 62">
              <a:extLst>
                <a:ext uri="{FF2B5EF4-FFF2-40B4-BE49-F238E27FC236}">
                  <a16:creationId xmlns:a16="http://schemas.microsoft.com/office/drawing/2014/main" id="{BECD6C86-3BC1-48DA-B373-3C2016DD383C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H="1">
              <a:off x="11392170" y="1291385"/>
              <a:ext cx="74380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ysDot"/>
              <a:miter lim="800000"/>
              <a:headEnd/>
              <a:tailEnd type="none" w="med" len="med"/>
            </a:ln>
            <a:effectLst/>
          </p:spPr>
        </p:cxnSp>
        <p:grpSp>
          <p:nvGrpSpPr>
            <p:cNvPr id="351" name="Groupe 625">
              <a:extLst>
                <a:ext uri="{FF2B5EF4-FFF2-40B4-BE49-F238E27FC236}">
                  <a16:creationId xmlns:a16="http://schemas.microsoft.com/office/drawing/2014/main" id="{4D2F88A7-EE2E-4FFE-992E-85D996F6AD4F}"/>
                </a:ext>
              </a:extLst>
            </p:cNvPr>
            <p:cNvGrpSpPr/>
            <p:nvPr/>
          </p:nvGrpSpPr>
          <p:grpSpPr>
            <a:xfrm>
              <a:off x="11321214" y="1230895"/>
              <a:ext cx="106901" cy="127986"/>
              <a:chOff x="4521794" y="3883803"/>
              <a:chExt cx="129349" cy="140785"/>
            </a:xfrm>
          </p:grpSpPr>
          <p:sp>
            <p:nvSpPr>
              <p:cNvPr id="358" name="Oval 81">
                <a:extLst>
                  <a:ext uri="{FF2B5EF4-FFF2-40B4-BE49-F238E27FC236}">
                    <a16:creationId xmlns:a16="http://schemas.microsoft.com/office/drawing/2014/main" id="{2D06FF2F-6930-461F-B1E4-858184A3E8A7}"/>
                  </a:ext>
                </a:extLst>
              </p:cNvPr>
              <p:cNvSpPr/>
              <p:nvPr/>
            </p:nvSpPr>
            <p:spPr>
              <a:xfrm rot="10800000">
                <a:off x="4521794" y="3883803"/>
                <a:ext cx="129349" cy="14078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59" name="Isosceles Triangle 83">
                <a:extLst>
                  <a:ext uri="{FF2B5EF4-FFF2-40B4-BE49-F238E27FC236}">
                    <a16:creationId xmlns:a16="http://schemas.microsoft.com/office/drawing/2014/main" id="{C8D963A2-59FB-41CB-80D1-267A2582851E}"/>
                  </a:ext>
                </a:extLst>
              </p:cNvPr>
              <p:cNvSpPr/>
              <p:nvPr/>
            </p:nvSpPr>
            <p:spPr>
              <a:xfrm rot="16200000">
                <a:off x="4544166" y="3926252"/>
                <a:ext cx="85720" cy="55888"/>
              </a:xfrm>
              <a:prstGeom prst="triangl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360" name="Straight Connector 84">
                <a:extLst>
                  <a:ext uri="{FF2B5EF4-FFF2-40B4-BE49-F238E27FC236}">
                    <a16:creationId xmlns:a16="http://schemas.microsoft.com/office/drawing/2014/main" id="{32AA487C-A628-4271-80C7-D65E1F929F8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63976" y="3911336"/>
                <a:ext cx="0" cy="8572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352" name="Connecteur : en angle 627">
              <a:extLst>
                <a:ext uri="{FF2B5EF4-FFF2-40B4-BE49-F238E27FC236}">
                  <a16:creationId xmlns:a16="http://schemas.microsoft.com/office/drawing/2014/main" id="{F2E41154-972A-42A4-AA39-DA7558C7D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49424" y="1294888"/>
              <a:ext cx="17424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53" name="Connecteur : en angle 628">
              <a:extLst>
                <a:ext uri="{FF2B5EF4-FFF2-40B4-BE49-F238E27FC236}">
                  <a16:creationId xmlns:a16="http://schemas.microsoft.com/office/drawing/2014/main" id="{BF5F4F73-2E87-41DE-9BCA-95585632E97D}"/>
                </a:ext>
              </a:extLst>
            </p:cNvPr>
            <p:cNvCxnSpPr>
              <a:cxnSpLocks/>
              <a:stCxn id="361" idx="6"/>
            </p:cNvCxnSpPr>
            <p:nvPr/>
          </p:nvCxnSpPr>
          <p:spPr>
            <a:xfrm flipH="1">
              <a:off x="11145515" y="1624912"/>
              <a:ext cx="175787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354" name="Straight Arrow Connector 36">
              <a:extLst>
                <a:ext uri="{FF2B5EF4-FFF2-40B4-BE49-F238E27FC236}">
                  <a16:creationId xmlns:a16="http://schemas.microsoft.com/office/drawing/2014/main" id="{CCC211F3-5758-4BBC-B5C7-672C8F895C61}"/>
                </a:ext>
              </a:extLst>
            </p:cNvPr>
            <p:cNvCxnSpPr/>
            <p:nvPr/>
          </p:nvCxnSpPr>
          <p:spPr bwMode="auto">
            <a:xfrm rot="10800000">
              <a:off x="11571296" y="1277845"/>
              <a:ext cx="158651" cy="0"/>
            </a:xfrm>
            <a:prstGeom prst="straightConnector1">
              <a:avLst/>
            </a:prstGeom>
            <a:noFill/>
            <a:ln w="19050">
              <a:solidFill>
                <a:schemeClr val="accent4"/>
              </a:solidFill>
              <a:miter lim="800000"/>
              <a:headEnd/>
              <a:tailEnd type="stealth" w="lg" len="lg"/>
            </a:ln>
            <a:effectLst/>
          </p:spPr>
        </p:cxnSp>
        <p:cxnSp>
          <p:nvCxnSpPr>
            <p:cNvPr id="355" name="Straight Arrow Connector 77">
              <a:extLst>
                <a:ext uri="{FF2B5EF4-FFF2-40B4-BE49-F238E27FC236}">
                  <a16:creationId xmlns:a16="http://schemas.microsoft.com/office/drawing/2014/main" id="{AF67D5B7-6692-49B1-9C97-6046E680379D}"/>
                </a:ext>
              </a:extLst>
            </p:cNvPr>
            <p:cNvCxnSpPr/>
            <p:nvPr/>
          </p:nvCxnSpPr>
          <p:spPr bwMode="auto">
            <a:xfrm rot="10800000">
              <a:off x="11573517" y="1313946"/>
              <a:ext cx="158651" cy="144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 type="stealth" w="lg" len="lg"/>
            </a:ln>
            <a:effectLst/>
          </p:spPr>
        </p:cxnSp>
        <p:pic>
          <p:nvPicPr>
            <p:cNvPr id="356" name="Image 870">
              <a:extLst>
                <a:ext uri="{FF2B5EF4-FFF2-40B4-BE49-F238E27FC236}">
                  <a16:creationId xmlns:a16="http://schemas.microsoft.com/office/drawing/2014/main" id="{03254CFC-93E1-4A5B-BD9D-7130310F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47833" y="1138276"/>
              <a:ext cx="282796" cy="324890"/>
            </a:xfrm>
            <a:prstGeom prst="rect">
              <a:avLst/>
            </a:prstGeom>
          </p:spPr>
        </p:pic>
        <p:pic>
          <p:nvPicPr>
            <p:cNvPr id="357" name="Image 871">
              <a:extLst>
                <a:ext uri="{FF2B5EF4-FFF2-40B4-BE49-F238E27FC236}">
                  <a16:creationId xmlns:a16="http://schemas.microsoft.com/office/drawing/2014/main" id="{3AD7BBE0-EE59-4DF0-B206-59A20BAAA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V="1">
              <a:off x="10841848" y="1458925"/>
              <a:ext cx="282796" cy="324890"/>
            </a:xfrm>
            <a:prstGeom prst="rect">
              <a:avLst/>
            </a:prstGeom>
          </p:spPr>
        </p:pic>
      </p:grpSp>
      <p:sp>
        <p:nvSpPr>
          <p:cNvPr id="365" name="ZoneTexte 875">
            <a:extLst>
              <a:ext uri="{FF2B5EF4-FFF2-40B4-BE49-F238E27FC236}">
                <a16:creationId xmlns:a16="http://schemas.microsoft.com/office/drawing/2014/main" id="{1F7BC969-CD17-4DCF-837C-DDB65FB68264}"/>
              </a:ext>
            </a:extLst>
          </p:cNvPr>
          <p:cNvSpPr txBox="1"/>
          <p:nvPr/>
        </p:nvSpPr>
        <p:spPr>
          <a:xfrm>
            <a:off x="7255785" y="2501093"/>
            <a:ext cx="88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DAQ, CH2</a:t>
            </a:r>
          </a:p>
        </p:txBody>
      </p:sp>
      <p:sp>
        <p:nvSpPr>
          <p:cNvPr id="366" name="ZoneTexte 874">
            <a:extLst>
              <a:ext uri="{FF2B5EF4-FFF2-40B4-BE49-F238E27FC236}">
                <a16:creationId xmlns:a16="http://schemas.microsoft.com/office/drawing/2014/main" id="{22AF4054-06FE-4E6E-A217-661ACF2BB8B6}"/>
              </a:ext>
            </a:extLst>
          </p:cNvPr>
          <p:cNvSpPr txBox="1"/>
          <p:nvPr/>
        </p:nvSpPr>
        <p:spPr>
          <a:xfrm>
            <a:off x="7255785" y="2131700"/>
            <a:ext cx="880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DAQ, CH1</a:t>
            </a:r>
          </a:p>
        </p:txBody>
      </p:sp>
      <p:cxnSp>
        <p:nvCxnSpPr>
          <p:cNvPr id="367" name="Straight Connector 289">
            <a:extLst>
              <a:ext uri="{FF2B5EF4-FFF2-40B4-BE49-F238E27FC236}">
                <a16:creationId xmlns:a16="http://schemas.microsoft.com/office/drawing/2014/main" id="{5E2F2738-F982-4BCA-8BA2-DF6AC14F704F}"/>
              </a:ext>
            </a:extLst>
          </p:cNvPr>
          <p:cNvCxnSpPr>
            <a:cxnSpLocks/>
            <a:stCxn id="369" idx="1"/>
          </p:cNvCxnSpPr>
          <p:nvPr/>
        </p:nvCxnSpPr>
        <p:spPr bwMode="auto">
          <a:xfrm flipH="1">
            <a:off x="4532294" y="2753909"/>
            <a:ext cx="766606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olid"/>
            <a:miter lim="800000"/>
            <a:headEnd type="triangle"/>
            <a:tailEnd type="none" w="med" len="med"/>
          </a:ln>
          <a:effectLst/>
        </p:spPr>
      </p:cxnSp>
      <p:cxnSp>
        <p:nvCxnSpPr>
          <p:cNvPr id="368" name="Connecteur : en angle 25">
            <a:extLst>
              <a:ext uri="{FF2B5EF4-FFF2-40B4-BE49-F238E27FC236}">
                <a16:creationId xmlns:a16="http://schemas.microsoft.com/office/drawing/2014/main" id="{87783724-8A63-41EE-B425-009F7C6CEFDD}"/>
              </a:ext>
            </a:extLst>
          </p:cNvPr>
          <p:cNvCxnSpPr>
            <a:cxnSpLocks/>
            <a:endCxn id="338" idx="2"/>
          </p:cNvCxnSpPr>
          <p:nvPr/>
        </p:nvCxnSpPr>
        <p:spPr>
          <a:xfrm flipV="1">
            <a:off x="7020807" y="3068797"/>
            <a:ext cx="684094" cy="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E3A054AB-278D-4903-81E1-A023021466DB}"/>
              </a:ext>
            </a:extLst>
          </p:cNvPr>
          <p:cNvSpPr/>
          <p:nvPr/>
        </p:nvSpPr>
        <p:spPr>
          <a:xfrm>
            <a:off x="5298900" y="2218219"/>
            <a:ext cx="1904783" cy="107137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Fourier transform spectrometer</a:t>
            </a:r>
            <a:endParaRPr kumimoji="0" lang="en-US" sz="1600" b="1" i="0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46F84-4005-410C-9133-8249219A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3</a:t>
            </a:fld>
            <a:endParaRPr lang="en-US"/>
          </a:p>
        </p:txBody>
      </p:sp>
      <p:pic>
        <p:nvPicPr>
          <p:cNvPr id="230" name="Image 11">
            <a:extLst>
              <a:ext uri="{FF2B5EF4-FFF2-40B4-BE49-F238E27FC236}">
                <a16:creationId xmlns:a16="http://schemas.microsoft.com/office/drawing/2014/main" id="{12C1E9F8-E0E5-4C86-BE2B-2CE8C27849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231" name="Sous-titre 2">
            <a:extLst>
              <a:ext uri="{FF2B5EF4-FFF2-40B4-BE49-F238E27FC236}">
                <a16:creationId xmlns:a16="http://schemas.microsoft.com/office/drawing/2014/main" id="{B80BF7B6-FE3D-4369-B708-7463E1F94C1D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926D26-30F6-48EF-A992-82F6FC1E3E27}"/>
              </a:ext>
            </a:extLst>
          </p:cNvPr>
          <p:cNvGrpSpPr/>
          <p:nvPr/>
        </p:nvGrpSpPr>
        <p:grpSpPr>
          <a:xfrm>
            <a:off x="8382500" y="1842092"/>
            <a:ext cx="3605439" cy="1908000"/>
            <a:chOff x="8382500" y="1842092"/>
            <a:chExt cx="3605439" cy="1908000"/>
          </a:xfrm>
        </p:grpSpPr>
        <p:pic>
          <p:nvPicPr>
            <p:cNvPr id="252" name="Image 17">
              <a:extLst>
                <a:ext uri="{FF2B5EF4-FFF2-40B4-BE49-F238E27FC236}">
                  <a16:creationId xmlns:a16="http://schemas.microsoft.com/office/drawing/2014/main" id="{08964E99-47CD-4CF4-9C93-7A9B7B7E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21554" y="1842092"/>
              <a:ext cx="3566385" cy="1908000"/>
            </a:xfrm>
            <a:prstGeom prst="rect">
              <a:avLst/>
            </a:prstGeom>
          </p:spPr>
        </p:pic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99684EB7-62B5-45D2-950B-68B75E96C1A1}"/>
                </a:ext>
              </a:extLst>
            </p:cNvPr>
            <p:cNvSpPr/>
            <p:nvPr/>
          </p:nvSpPr>
          <p:spPr>
            <a:xfrm>
              <a:off x="8399831" y="3081217"/>
              <a:ext cx="507328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sz="1200" dirty="0">
                <a:solidFill>
                  <a:schemeClr val="tx1"/>
                </a:solidFill>
              </a:endParaRPr>
            </a:p>
          </p:txBody>
        </p:sp>
        <p:sp>
          <p:nvSpPr>
            <p:cNvPr id="372" name="Oval 81">
              <a:extLst>
                <a:ext uri="{FF2B5EF4-FFF2-40B4-BE49-F238E27FC236}">
                  <a16:creationId xmlns:a16="http://schemas.microsoft.com/office/drawing/2014/main" id="{C777037E-9C73-4DAC-BACD-FB2D50E9B834}"/>
                </a:ext>
              </a:extLst>
            </p:cNvPr>
            <p:cNvSpPr/>
            <p:nvPr/>
          </p:nvSpPr>
          <p:spPr>
            <a:xfrm rot="10800000">
              <a:off x="8799603" y="3112841"/>
              <a:ext cx="106901" cy="12798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3" name="Isosceles Triangle 83">
              <a:extLst>
                <a:ext uri="{FF2B5EF4-FFF2-40B4-BE49-F238E27FC236}">
                  <a16:creationId xmlns:a16="http://schemas.microsoft.com/office/drawing/2014/main" id="{8E5B82CF-F7D6-4946-B9FF-18509E69187F}"/>
                </a:ext>
              </a:extLst>
            </p:cNvPr>
            <p:cNvSpPr/>
            <p:nvPr/>
          </p:nvSpPr>
          <p:spPr>
            <a:xfrm rot="16200000">
              <a:off x="8813620" y="3153740"/>
              <a:ext cx="77927" cy="46189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74" name="Straight Connector 84">
              <a:extLst>
                <a:ext uri="{FF2B5EF4-FFF2-40B4-BE49-F238E27FC236}">
                  <a16:creationId xmlns:a16="http://schemas.microsoft.com/office/drawing/2014/main" id="{D4F2934C-767A-44D3-9871-B7DD8E7F3C3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833533" y="3137871"/>
              <a:ext cx="0" cy="7792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76" name="Oval 81">
              <a:extLst>
                <a:ext uri="{FF2B5EF4-FFF2-40B4-BE49-F238E27FC236}">
                  <a16:creationId xmlns:a16="http://schemas.microsoft.com/office/drawing/2014/main" id="{8EF55429-4A13-4D6E-99B4-7E4AD04EEDC2}"/>
                </a:ext>
              </a:extLst>
            </p:cNvPr>
            <p:cNvSpPr/>
            <p:nvPr/>
          </p:nvSpPr>
          <p:spPr>
            <a:xfrm rot="10800000">
              <a:off x="8803834" y="3305464"/>
              <a:ext cx="106901" cy="12798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7" name="Isosceles Triangle 83">
              <a:extLst>
                <a:ext uri="{FF2B5EF4-FFF2-40B4-BE49-F238E27FC236}">
                  <a16:creationId xmlns:a16="http://schemas.microsoft.com/office/drawing/2014/main" id="{8DD5CF60-F6B6-436D-8495-0C68F54AF689}"/>
                </a:ext>
              </a:extLst>
            </p:cNvPr>
            <p:cNvSpPr/>
            <p:nvPr/>
          </p:nvSpPr>
          <p:spPr>
            <a:xfrm rot="16200000">
              <a:off x="8817851" y="3346363"/>
              <a:ext cx="77927" cy="46189"/>
            </a:xfrm>
            <a:prstGeom prst="triangl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78" name="Straight Connector 84">
              <a:extLst>
                <a:ext uri="{FF2B5EF4-FFF2-40B4-BE49-F238E27FC236}">
                  <a16:creationId xmlns:a16="http://schemas.microsoft.com/office/drawing/2014/main" id="{3C824FF7-8B26-41D1-B740-DE0BE8B54AB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837764" y="3330494"/>
              <a:ext cx="0" cy="7792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27EA28BF-DE60-4D2A-A84A-4F142D9DE7FD}"/>
                </a:ext>
              </a:extLst>
            </p:cNvPr>
            <p:cNvSpPr/>
            <p:nvPr/>
          </p:nvSpPr>
          <p:spPr>
            <a:xfrm>
              <a:off x="8382500" y="3292357"/>
              <a:ext cx="494517" cy="1438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CH2</a:t>
              </a:r>
              <a:endParaRPr lang="LID4096" sz="1200" dirty="0">
                <a:solidFill>
                  <a:schemeClr val="tx1"/>
                </a:solidFill>
              </a:endParaRPr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85EA4114-8335-4509-8C00-D24F09EECF0F}"/>
                </a:ext>
              </a:extLst>
            </p:cNvPr>
            <p:cNvSpPr/>
            <p:nvPr/>
          </p:nvSpPr>
          <p:spPr>
            <a:xfrm>
              <a:off x="8382500" y="3101856"/>
              <a:ext cx="494517" cy="1538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CH1</a:t>
              </a:r>
              <a:endParaRPr lang="LID4096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7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78" grpId="0"/>
      <p:bldP spid="279" grpId="0"/>
      <p:bldP spid="282" grpId="0" animBg="1"/>
      <p:bldP spid="284" grpId="0"/>
      <p:bldP spid="331" grpId="0" animBg="1"/>
      <p:bldP spid="3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34" y="-4863"/>
            <a:ext cx="105589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Post-processing data treatment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5976C-2571-43F6-AB9F-1F62DF6A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4</a:t>
            </a:fld>
            <a:endParaRPr lang="en-US"/>
          </a:p>
        </p:txBody>
      </p:sp>
      <p:pic>
        <p:nvPicPr>
          <p:cNvPr id="102" name="Image 510">
            <a:extLst>
              <a:ext uri="{FF2B5EF4-FFF2-40B4-BE49-F238E27FC236}">
                <a16:creationId xmlns:a16="http://schemas.microsoft.com/office/drawing/2014/main" id="{7F617CBD-3541-4AA4-9647-9B800587C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3230"/>
          <a:stretch/>
        </p:blipFill>
        <p:spPr>
          <a:xfrm>
            <a:off x="5222182" y="2369294"/>
            <a:ext cx="3069136" cy="2781762"/>
          </a:xfrm>
          <a:prstGeom prst="rect">
            <a:avLst/>
          </a:prstGeom>
        </p:spPr>
      </p:pic>
      <p:pic>
        <p:nvPicPr>
          <p:cNvPr id="103" name="Image 517">
            <a:extLst>
              <a:ext uri="{FF2B5EF4-FFF2-40B4-BE49-F238E27FC236}">
                <a16:creationId xmlns:a16="http://schemas.microsoft.com/office/drawing/2014/main" id="{A3D4CBDF-0E7D-4DE1-B81F-DA9BB50B7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 rot="20760396">
            <a:off x="6214183" y="2796807"/>
            <a:ext cx="2496166" cy="1922783"/>
          </a:xfrm>
          <a:prstGeom prst="rect">
            <a:avLst/>
          </a:prstGeom>
        </p:spPr>
      </p:pic>
      <p:sp>
        <p:nvSpPr>
          <p:cNvPr id="104" name="ZoneTexte 323">
            <a:extLst>
              <a:ext uri="{FF2B5EF4-FFF2-40B4-BE49-F238E27FC236}">
                <a16:creationId xmlns:a16="http://schemas.microsoft.com/office/drawing/2014/main" id="{0400EBFD-7D86-434E-82B5-450A534C3E89}"/>
              </a:ext>
            </a:extLst>
          </p:cNvPr>
          <p:cNvSpPr txBox="1"/>
          <p:nvPr/>
        </p:nvSpPr>
        <p:spPr>
          <a:xfrm>
            <a:off x="4958248" y="1941991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CH1 - balanced CH2</a:t>
            </a:r>
          </a:p>
        </p:txBody>
      </p:sp>
      <p:pic>
        <p:nvPicPr>
          <p:cNvPr id="29" name="Image 54">
            <a:extLst>
              <a:ext uri="{FF2B5EF4-FFF2-40B4-BE49-F238E27FC236}">
                <a16:creationId xmlns:a16="http://schemas.microsoft.com/office/drawing/2014/main" id="{654084F5-2432-4AEC-AC7D-A5ACAA108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247" y="2820998"/>
            <a:ext cx="3735516" cy="2658931"/>
          </a:xfrm>
          <a:prstGeom prst="rect">
            <a:avLst/>
          </a:prstGeom>
        </p:spPr>
      </p:pic>
      <p:cxnSp>
        <p:nvCxnSpPr>
          <p:cNvPr id="52" name="Connecteur droit 316">
            <a:extLst>
              <a:ext uri="{FF2B5EF4-FFF2-40B4-BE49-F238E27FC236}">
                <a16:creationId xmlns:a16="http://schemas.microsoft.com/office/drawing/2014/main" id="{C5FD7424-C1B1-4E79-8575-94CFC021F0CE}"/>
              </a:ext>
            </a:extLst>
          </p:cNvPr>
          <p:cNvCxnSpPr/>
          <p:nvPr/>
        </p:nvCxnSpPr>
        <p:spPr>
          <a:xfrm flipV="1">
            <a:off x="1228048" y="3598801"/>
            <a:ext cx="158651" cy="37109"/>
          </a:xfrm>
          <a:prstGeom prst="line">
            <a:avLst/>
          </a:prstGeom>
          <a:ln w="22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317">
            <a:extLst>
              <a:ext uri="{FF2B5EF4-FFF2-40B4-BE49-F238E27FC236}">
                <a16:creationId xmlns:a16="http://schemas.microsoft.com/office/drawing/2014/main" id="{2A384215-E63F-4A96-AE92-EF631B95EF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05" r="27724"/>
          <a:stretch/>
        </p:blipFill>
        <p:spPr>
          <a:xfrm>
            <a:off x="2159465" y="3534195"/>
            <a:ext cx="624540" cy="775084"/>
          </a:xfrm>
          <a:prstGeom prst="rect">
            <a:avLst/>
          </a:prstGeom>
          <a:scene3d>
            <a:camera prst="orthographicFront">
              <a:rot lat="0" lon="0" rev="360000"/>
            </a:camera>
            <a:lightRig rig="threePt" dir="t"/>
          </a:scene3d>
        </p:spPr>
      </p:pic>
      <p:grpSp>
        <p:nvGrpSpPr>
          <p:cNvPr id="57" name="Groupe 531">
            <a:extLst>
              <a:ext uri="{FF2B5EF4-FFF2-40B4-BE49-F238E27FC236}">
                <a16:creationId xmlns:a16="http://schemas.microsoft.com/office/drawing/2014/main" id="{52A18B44-9F85-44E0-9D13-B72FD6CF76C3}"/>
              </a:ext>
            </a:extLst>
          </p:cNvPr>
          <p:cNvGrpSpPr/>
          <p:nvPr/>
        </p:nvGrpSpPr>
        <p:grpSpPr>
          <a:xfrm>
            <a:off x="786522" y="3664714"/>
            <a:ext cx="1930173" cy="1785473"/>
            <a:chOff x="2653345" y="3821500"/>
            <a:chExt cx="1738165" cy="1607862"/>
          </a:xfrm>
        </p:grpSpPr>
        <p:pic>
          <p:nvPicPr>
            <p:cNvPr id="79" name="Image 518">
              <a:extLst>
                <a:ext uri="{FF2B5EF4-FFF2-40B4-BE49-F238E27FC236}">
                  <a16:creationId xmlns:a16="http://schemas.microsoft.com/office/drawing/2014/main" id="{90D7884B-A397-4597-8358-0426B34C7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354515" flipV="1">
              <a:off x="2653345" y="4703629"/>
              <a:ext cx="1738165" cy="555513"/>
            </a:xfrm>
            <a:prstGeom prst="rect">
              <a:avLst/>
            </a:prstGeom>
          </p:spPr>
        </p:pic>
        <p:grpSp>
          <p:nvGrpSpPr>
            <p:cNvPr id="80" name="Groupe 530">
              <a:extLst>
                <a:ext uri="{FF2B5EF4-FFF2-40B4-BE49-F238E27FC236}">
                  <a16:creationId xmlns:a16="http://schemas.microsoft.com/office/drawing/2014/main" id="{C846E765-2494-4924-A4E0-B4D70F14CB7F}"/>
                </a:ext>
              </a:extLst>
            </p:cNvPr>
            <p:cNvGrpSpPr/>
            <p:nvPr/>
          </p:nvGrpSpPr>
          <p:grpSpPr>
            <a:xfrm>
              <a:off x="3019749" y="3821500"/>
              <a:ext cx="1053082" cy="1607862"/>
              <a:chOff x="3019749" y="3821500"/>
              <a:chExt cx="1053082" cy="1607862"/>
            </a:xfrm>
          </p:grpSpPr>
          <p:cxnSp>
            <p:nvCxnSpPr>
              <p:cNvPr id="81" name="Connecteur droit 521">
                <a:extLst>
                  <a:ext uri="{FF2B5EF4-FFF2-40B4-BE49-F238E27FC236}">
                    <a16:creationId xmlns:a16="http://schemas.microsoft.com/office/drawing/2014/main" id="{932657D9-9C17-44BE-BC72-67D874319D7A}"/>
                  </a:ext>
                </a:extLst>
              </p:cNvPr>
              <p:cNvCxnSpPr/>
              <p:nvPr/>
            </p:nvCxnSpPr>
            <p:spPr>
              <a:xfrm>
                <a:off x="4057976" y="4646578"/>
                <a:ext cx="0" cy="756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325">
                <a:extLst>
                  <a:ext uri="{FF2B5EF4-FFF2-40B4-BE49-F238E27FC236}">
                    <a16:creationId xmlns:a16="http://schemas.microsoft.com/office/drawing/2014/main" id="{5C269C44-99DA-437E-BEEA-9F34827CAC42}"/>
                  </a:ext>
                </a:extLst>
              </p:cNvPr>
              <p:cNvCxnSpPr/>
              <p:nvPr/>
            </p:nvCxnSpPr>
            <p:spPr>
              <a:xfrm>
                <a:off x="3799140" y="4452713"/>
                <a:ext cx="0" cy="756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326">
                <a:extLst>
                  <a:ext uri="{FF2B5EF4-FFF2-40B4-BE49-F238E27FC236}">
                    <a16:creationId xmlns:a16="http://schemas.microsoft.com/office/drawing/2014/main" id="{0FC63D4F-EDE9-4E58-A3D4-2A7C822AFA06}"/>
                  </a:ext>
                </a:extLst>
              </p:cNvPr>
              <p:cNvCxnSpPr/>
              <p:nvPr/>
            </p:nvCxnSpPr>
            <p:spPr>
              <a:xfrm>
                <a:off x="3041817" y="3821500"/>
                <a:ext cx="0" cy="792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333">
                <a:extLst>
                  <a:ext uri="{FF2B5EF4-FFF2-40B4-BE49-F238E27FC236}">
                    <a16:creationId xmlns:a16="http://schemas.microsoft.com/office/drawing/2014/main" id="{EF71DCC9-BD6C-40F0-847A-6287D395753D}"/>
                  </a:ext>
                </a:extLst>
              </p:cNvPr>
              <p:cNvCxnSpPr/>
              <p:nvPr/>
            </p:nvCxnSpPr>
            <p:spPr>
              <a:xfrm>
                <a:off x="3291108" y="4030850"/>
                <a:ext cx="0" cy="792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342">
                <a:extLst>
                  <a:ext uri="{FF2B5EF4-FFF2-40B4-BE49-F238E27FC236}">
                    <a16:creationId xmlns:a16="http://schemas.microsoft.com/office/drawing/2014/main" id="{6B736738-51DC-4692-BFF7-5C125922488D}"/>
                  </a:ext>
                </a:extLst>
              </p:cNvPr>
              <p:cNvCxnSpPr/>
              <p:nvPr/>
            </p:nvCxnSpPr>
            <p:spPr>
              <a:xfrm>
                <a:off x="3550241" y="3849542"/>
                <a:ext cx="0" cy="115200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Ellipse 529">
                <a:extLst>
                  <a:ext uri="{FF2B5EF4-FFF2-40B4-BE49-F238E27FC236}">
                    <a16:creationId xmlns:a16="http://schemas.microsoft.com/office/drawing/2014/main" id="{6B52B3C7-8336-453C-A26D-6C8B3599E4C5}"/>
                  </a:ext>
                </a:extLst>
              </p:cNvPr>
              <p:cNvSpPr/>
              <p:nvPr/>
            </p:nvSpPr>
            <p:spPr>
              <a:xfrm>
                <a:off x="4036831" y="5393362"/>
                <a:ext cx="36000" cy="3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Ellipse 346">
                <a:extLst>
                  <a:ext uri="{FF2B5EF4-FFF2-40B4-BE49-F238E27FC236}">
                    <a16:creationId xmlns:a16="http://schemas.microsoft.com/office/drawing/2014/main" id="{D5A87262-DBFF-4EFE-ABE7-30B5B4CBEA22}"/>
                  </a:ext>
                </a:extLst>
              </p:cNvPr>
              <p:cNvSpPr/>
              <p:nvPr/>
            </p:nvSpPr>
            <p:spPr>
              <a:xfrm>
                <a:off x="3781612" y="5197306"/>
                <a:ext cx="36000" cy="3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Ellipse 347">
                <a:extLst>
                  <a:ext uri="{FF2B5EF4-FFF2-40B4-BE49-F238E27FC236}">
                    <a16:creationId xmlns:a16="http://schemas.microsoft.com/office/drawing/2014/main" id="{C26C4DFE-F961-4E84-A8E5-F7D4F1F72D4E}"/>
                  </a:ext>
                </a:extLst>
              </p:cNvPr>
              <p:cNvSpPr/>
              <p:nvPr/>
            </p:nvSpPr>
            <p:spPr>
              <a:xfrm>
                <a:off x="3526599" y="4996586"/>
                <a:ext cx="36000" cy="3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Ellipse 348">
                <a:extLst>
                  <a:ext uri="{FF2B5EF4-FFF2-40B4-BE49-F238E27FC236}">
                    <a16:creationId xmlns:a16="http://schemas.microsoft.com/office/drawing/2014/main" id="{E78FA2D0-E222-467C-AE4C-488EF8B698C5}"/>
                  </a:ext>
                </a:extLst>
              </p:cNvPr>
              <p:cNvSpPr/>
              <p:nvPr/>
            </p:nvSpPr>
            <p:spPr>
              <a:xfrm>
                <a:off x="3271876" y="4804850"/>
                <a:ext cx="36000" cy="3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Ellipse 349">
                <a:extLst>
                  <a:ext uri="{FF2B5EF4-FFF2-40B4-BE49-F238E27FC236}">
                    <a16:creationId xmlns:a16="http://schemas.microsoft.com/office/drawing/2014/main" id="{4A5A0FF8-0195-4927-B0F8-532F55CFDBCC}"/>
                  </a:ext>
                </a:extLst>
              </p:cNvPr>
              <p:cNvSpPr/>
              <p:nvPr/>
            </p:nvSpPr>
            <p:spPr>
              <a:xfrm>
                <a:off x="3019749" y="4611430"/>
                <a:ext cx="36000" cy="3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ZoneTexte 318">
            <a:extLst>
              <a:ext uri="{FF2B5EF4-FFF2-40B4-BE49-F238E27FC236}">
                <a16:creationId xmlns:a16="http://schemas.microsoft.com/office/drawing/2014/main" id="{D83F1FE9-078C-4769-B016-6BD9BEABB29E}"/>
              </a:ext>
            </a:extLst>
          </p:cNvPr>
          <p:cNvSpPr txBox="1"/>
          <p:nvPr/>
        </p:nvSpPr>
        <p:spPr>
          <a:xfrm>
            <a:off x="1614518" y="1941808"/>
            <a:ext cx="120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DAQ CH1</a:t>
            </a:r>
          </a:p>
        </p:txBody>
      </p:sp>
      <p:sp>
        <p:nvSpPr>
          <p:cNvPr id="59" name="Flèche : droite 536">
            <a:extLst>
              <a:ext uri="{FF2B5EF4-FFF2-40B4-BE49-F238E27FC236}">
                <a16:creationId xmlns:a16="http://schemas.microsoft.com/office/drawing/2014/main" id="{01C19278-7F0D-493C-BE03-A207A25C0BF2}"/>
              </a:ext>
            </a:extLst>
          </p:cNvPr>
          <p:cNvSpPr/>
          <p:nvPr/>
        </p:nvSpPr>
        <p:spPr>
          <a:xfrm>
            <a:off x="3154349" y="2850906"/>
            <a:ext cx="1742297" cy="95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Noise cancellation</a:t>
            </a:r>
          </a:p>
        </p:txBody>
      </p:sp>
      <p:sp>
        <p:nvSpPr>
          <p:cNvPr id="60" name="Flèche : droite 350">
            <a:extLst>
              <a:ext uri="{FF2B5EF4-FFF2-40B4-BE49-F238E27FC236}">
                <a16:creationId xmlns:a16="http://schemas.microsoft.com/office/drawing/2014/main" id="{A1D4E2D4-7618-4EB6-971F-4D6BB27BBD4D}"/>
              </a:ext>
            </a:extLst>
          </p:cNvPr>
          <p:cNvSpPr/>
          <p:nvPr/>
        </p:nvSpPr>
        <p:spPr>
          <a:xfrm>
            <a:off x="7720187" y="2794142"/>
            <a:ext cx="894074" cy="951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FFT</a:t>
            </a:r>
          </a:p>
        </p:txBody>
      </p:sp>
      <p:sp>
        <p:nvSpPr>
          <p:cNvPr id="64" name="ZoneTexte 415">
            <a:extLst>
              <a:ext uri="{FF2B5EF4-FFF2-40B4-BE49-F238E27FC236}">
                <a16:creationId xmlns:a16="http://schemas.microsoft.com/office/drawing/2014/main" id="{605E8C55-4FE6-4B05-93E6-82C131ECA7E3}"/>
              </a:ext>
            </a:extLst>
          </p:cNvPr>
          <p:cNvSpPr txBox="1"/>
          <p:nvPr/>
        </p:nvSpPr>
        <p:spPr>
          <a:xfrm>
            <a:off x="8874359" y="1938352"/>
            <a:ext cx="255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Ring-down spectrum</a:t>
            </a:r>
          </a:p>
        </p:txBody>
      </p:sp>
      <p:grpSp>
        <p:nvGrpSpPr>
          <p:cNvPr id="125" name="Groupe 360">
            <a:extLst>
              <a:ext uri="{FF2B5EF4-FFF2-40B4-BE49-F238E27FC236}">
                <a16:creationId xmlns:a16="http://schemas.microsoft.com/office/drawing/2014/main" id="{9BA6E34A-5D28-4CF6-8A78-236CE4E49DD7}"/>
              </a:ext>
            </a:extLst>
          </p:cNvPr>
          <p:cNvGrpSpPr/>
          <p:nvPr/>
        </p:nvGrpSpPr>
        <p:grpSpPr>
          <a:xfrm>
            <a:off x="234292" y="3669634"/>
            <a:ext cx="1042577" cy="1481422"/>
            <a:chOff x="2369325" y="3827607"/>
            <a:chExt cx="938866" cy="1334059"/>
          </a:xfrm>
        </p:grpSpPr>
        <p:grpSp>
          <p:nvGrpSpPr>
            <p:cNvPr id="126" name="Groupe 393">
              <a:extLst>
                <a:ext uri="{FF2B5EF4-FFF2-40B4-BE49-F238E27FC236}">
                  <a16:creationId xmlns:a16="http://schemas.microsoft.com/office/drawing/2014/main" id="{DB8C7BD7-FD4D-4765-AD38-B1BF92E92E75}"/>
                </a:ext>
              </a:extLst>
            </p:cNvPr>
            <p:cNvGrpSpPr/>
            <p:nvPr/>
          </p:nvGrpSpPr>
          <p:grpSpPr>
            <a:xfrm>
              <a:off x="2538198" y="3987737"/>
              <a:ext cx="769993" cy="911730"/>
              <a:chOff x="3207912" y="5437261"/>
              <a:chExt cx="769993" cy="911730"/>
            </a:xfrm>
          </p:grpSpPr>
          <p:cxnSp>
            <p:nvCxnSpPr>
              <p:cNvPr id="130" name="Connecteur droit 399">
                <a:extLst>
                  <a:ext uri="{FF2B5EF4-FFF2-40B4-BE49-F238E27FC236}">
                    <a16:creationId xmlns:a16="http://schemas.microsoft.com/office/drawing/2014/main" id="{CB503940-359B-435A-9426-C2EBC34AAF94}"/>
                  </a:ext>
                </a:extLst>
              </p:cNvPr>
              <p:cNvCxnSpPr/>
              <p:nvPr/>
            </p:nvCxnSpPr>
            <p:spPr>
              <a:xfrm>
                <a:off x="3269262" y="5437261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400">
                <a:extLst>
                  <a:ext uri="{FF2B5EF4-FFF2-40B4-BE49-F238E27FC236}">
                    <a16:creationId xmlns:a16="http://schemas.microsoft.com/office/drawing/2014/main" id="{B23A35FF-6D47-4DEF-B620-17B4A44B6E3C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 flipH="1">
                <a:off x="3257905" y="6074957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401">
                <a:extLst>
                  <a:ext uri="{FF2B5EF4-FFF2-40B4-BE49-F238E27FC236}">
                    <a16:creationId xmlns:a16="http://schemas.microsoft.com/office/drawing/2014/main" id="{41016764-C240-4D2C-9246-5A92ACF5609A}"/>
                  </a:ext>
                </a:extLst>
              </p:cNvPr>
              <p:cNvCxnSpPr>
                <a:cxnSpLocks/>
              </p:cNvCxnSpPr>
              <p:nvPr/>
            </p:nvCxnSpPr>
            <p:spPr>
              <a:xfrm rot="18180000">
                <a:off x="3567912" y="5988991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ZoneTexte 394">
              <a:extLst>
                <a:ext uri="{FF2B5EF4-FFF2-40B4-BE49-F238E27FC236}">
                  <a16:creationId xmlns:a16="http://schemas.microsoft.com/office/drawing/2014/main" id="{78A7A928-F11E-4446-AD26-4F67A378D0B6}"/>
                </a:ext>
              </a:extLst>
            </p:cNvPr>
            <p:cNvSpPr txBox="1"/>
            <p:nvPr/>
          </p:nvSpPr>
          <p:spPr>
            <a:xfrm rot="1980000">
              <a:off x="2588956" y="4884667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OPD</a:t>
              </a:r>
            </a:p>
          </p:txBody>
        </p:sp>
        <p:sp>
          <p:nvSpPr>
            <p:cNvPr id="128" name="ZoneTexte 396">
              <a:extLst>
                <a:ext uri="{FF2B5EF4-FFF2-40B4-BE49-F238E27FC236}">
                  <a16:creationId xmlns:a16="http://schemas.microsoft.com/office/drawing/2014/main" id="{0A6DE392-C61E-41E6-B2DD-8DBB4A7559BB}"/>
                </a:ext>
              </a:extLst>
            </p:cNvPr>
            <p:cNvSpPr txBox="1"/>
            <p:nvPr/>
          </p:nvSpPr>
          <p:spPr>
            <a:xfrm rot="20940000">
              <a:off x="2558374" y="4448851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Time</a:t>
              </a:r>
            </a:p>
          </p:txBody>
        </p:sp>
        <p:sp>
          <p:nvSpPr>
            <p:cNvPr id="129" name="ZoneTexte 397">
              <a:extLst>
                <a:ext uri="{FF2B5EF4-FFF2-40B4-BE49-F238E27FC236}">
                  <a16:creationId xmlns:a16="http://schemas.microsoft.com/office/drawing/2014/main" id="{609B0A0B-584E-4A00-A3BB-37C109944145}"/>
                </a:ext>
              </a:extLst>
            </p:cNvPr>
            <p:cNvSpPr txBox="1"/>
            <p:nvPr/>
          </p:nvSpPr>
          <p:spPr>
            <a:xfrm rot="16200000">
              <a:off x="2106913" y="4090019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Intensity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A3C4D0-B578-4BAB-9DE0-57298B6D6D14}"/>
              </a:ext>
            </a:extLst>
          </p:cNvPr>
          <p:cNvGrpSpPr/>
          <p:nvPr/>
        </p:nvGrpSpPr>
        <p:grpSpPr>
          <a:xfrm>
            <a:off x="8258047" y="2733807"/>
            <a:ext cx="3405232" cy="2580345"/>
            <a:chOff x="8258047" y="2733807"/>
            <a:chExt cx="3405232" cy="2580345"/>
          </a:xfrm>
        </p:grpSpPr>
        <p:pic>
          <p:nvPicPr>
            <p:cNvPr id="62" name="Image 537">
              <a:extLst>
                <a:ext uri="{FF2B5EF4-FFF2-40B4-BE49-F238E27FC236}">
                  <a16:creationId xmlns:a16="http://schemas.microsoft.com/office/drawing/2014/main" id="{AA570A62-885D-4EF2-A875-811DEF495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6396"/>
            <a:stretch/>
          </p:blipFill>
          <p:spPr>
            <a:xfrm>
              <a:off x="8641139" y="2733807"/>
              <a:ext cx="3022140" cy="2580345"/>
            </a:xfrm>
            <a:prstGeom prst="rect">
              <a:avLst/>
            </a:prstGeom>
          </p:spPr>
        </p:pic>
        <p:grpSp>
          <p:nvGrpSpPr>
            <p:cNvPr id="117" name="Groupe 360">
              <a:extLst>
                <a:ext uri="{FF2B5EF4-FFF2-40B4-BE49-F238E27FC236}">
                  <a16:creationId xmlns:a16="http://schemas.microsoft.com/office/drawing/2014/main" id="{E5DA3EE9-F85C-4BE6-B334-8FA1568E4A30}"/>
                </a:ext>
              </a:extLst>
            </p:cNvPr>
            <p:cNvGrpSpPr/>
            <p:nvPr/>
          </p:nvGrpSpPr>
          <p:grpSpPr>
            <a:xfrm>
              <a:off x="8258047" y="3560684"/>
              <a:ext cx="1042577" cy="1434362"/>
              <a:chOff x="2369325" y="3827607"/>
              <a:chExt cx="938866" cy="1291686"/>
            </a:xfrm>
          </p:grpSpPr>
          <p:grpSp>
            <p:nvGrpSpPr>
              <p:cNvPr id="118" name="Groupe 393">
                <a:extLst>
                  <a:ext uri="{FF2B5EF4-FFF2-40B4-BE49-F238E27FC236}">
                    <a16:creationId xmlns:a16="http://schemas.microsoft.com/office/drawing/2014/main" id="{052BC54F-DAC5-46F2-B1A6-77441573B56D}"/>
                  </a:ext>
                </a:extLst>
              </p:cNvPr>
              <p:cNvGrpSpPr/>
              <p:nvPr/>
            </p:nvGrpSpPr>
            <p:grpSpPr>
              <a:xfrm>
                <a:off x="2538198" y="3987737"/>
                <a:ext cx="769993" cy="911730"/>
                <a:chOff x="3207912" y="5437261"/>
                <a:chExt cx="769993" cy="911730"/>
              </a:xfrm>
            </p:grpSpPr>
            <p:cxnSp>
              <p:nvCxnSpPr>
                <p:cNvPr id="122" name="Connecteur droit 399">
                  <a:extLst>
                    <a:ext uri="{FF2B5EF4-FFF2-40B4-BE49-F238E27FC236}">
                      <a16:creationId xmlns:a16="http://schemas.microsoft.com/office/drawing/2014/main" id="{F6CBA3F0-42EC-45A7-9795-959CC890ED6E}"/>
                    </a:ext>
                  </a:extLst>
                </p:cNvPr>
                <p:cNvCxnSpPr/>
                <p:nvPr/>
              </p:nvCxnSpPr>
              <p:spPr>
                <a:xfrm>
                  <a:off x="3269262" y="5437261"/>
                  <a:ext cx="0" cy="72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necteur droit 400">
                  <a:extLst>
                    <a:ext uri="{FF2B5EF4-FFF2-40B4-BE49-F238E27FC236}">
                      <a16:creationId xmlns:a16="http://schemas.microsoft.com/office/drawing/2014/main" id="{870B0375-88BD-40AA-A361-4EF7F1CC9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880000" flipH="1">
                  <a:off x="3257905" y="6074957"/>
                  <a:ext cx="72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401">
                  <a:extLst>
                    <a:ext uri="{FF2B5EF4-FFF2-40B4-BE49-F238E27FC236}">
                      <a16:creationId xmlns:a16="http://schemas.microsoft.com/office/drawing/2014/main" id="{018D70B8-5D79-4B4A-8AA8-C0A13D20EF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180000">
                  <a:off x="3567912" y="5988991"/>
                  <a:ext cx="0" cy="72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ZoneTexte 394">
                <a:extLst>
                  <a:ext uri="{FF2B5EF4-FFF2-40B4-BE49-F238E27FC236}">
                    <a16:creationId xmlns:a16="http://schemas.microsoft.com/office/drawing/2014/main" id="{1E31F808-6082-4DA7-9599-DAA6842DD43E}"/>
                  </a:ext>
                </a:extLst>
              </p:cNvPr>
              <p:cNvSpPr txBox="1"/>
              <p:nvPr/>
            </p:nvSpPr>
            <p:spPr>
              <a:xfrm rot="1980000">
                <a:off x="2399661" y="4869848"/>
                <a:ext cx="839103" cy="249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Frequency</a:t>
                </a:r>
              </a:p>
            </p:txBody>
          </p:sp>
          <p:sp>
            <p:nvSpPr>
              <p:cNvPr id="120" name="ZoneTexte 396">
                <a:extLst>
                  <a:ext uri="{FF2B5EF4-FFF2-40B4-BE49-F238E27FC236}">
                    <a16:creationId xmlns:a16="http://schemas.microsoft.com/office/drawing/2014/main" id="{5081C1BD-4722-4CB9-B70A-709F0BBBDA69}"/>
                  </a:ext>
                </a:extLst>
              </p:cNvPr>
              <p:cNvSpPr txBox="1"/>
              <p:nvPr/>
            </p:nvSpPr>
            <p:spPr>
              <a:xfrm rot="20940000">
                <a:off x="2558374" y="4448851"/>
                <a:ext cx="5373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Time</a:t>
                </a:r>
              </a:p>
            </p:txBody>
          </p:sp>
          <p:sp>
            <p:nvSpPr>
              <p:cNvPr id="121" name="ZoneTexte 397">
                <a:extLst>
                  <a:ext uri="{FF2B5EF4-FFF2-40B4-BE49-F238E27FC236}">
                    <a16:creationId xmlns:a16="http://schemas.microsoft.com/office/drawing/2014/main" id="{7F606114-FE5C-40EC-9411-EA3AC4A676AC}"/>
                  </a:ext>
                </a:extLst>
              </p:cNvPr>
              <p:cNvSpPr txBox="1"/>
              <p:nvPr/>
            </p:nvSpPr>
            <p:spPr>
              <a:xfrm rot="16200000">
                <a:off x="2106913" y="4090019"/>
                <a:ext cx="8018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Intensity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7E3E8C-0A1D-4E20-B04D-372289CF99A0}"/>
                </a:ext>
              </a:extLst>
            </p:cNvPr>
            <p:cNvSpPr/>
            <p:nvPr/>
          </p:nvSpPr>
          <p:spPr>
            <a:xfrm rot="20880000">
              <a:off x="10077572" y="3560231"/>
              <a:ext cx="1144430" cy="513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7D50453-3D19-473C-92FD-179C19DD74E5}"/>
                </a:ext>
              </a:extLst>
            </p:cNvPr>
            <p:cNvSpPr/>
            <p:nvPr/>
          </p:nvSpPr>
          <p:spPr>
            <a:xfrm rot="10080000">
              <a:off x="10112811" y="4081463"/>
              <a:ext cx="52106" cy="95265"/>
            </a:xfrm>
            <a:prstGeom prst="triangle">
              <a:avLst>
                <a:gd name="adj" fmla="val 66369"/>
              </a:avLst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147" name="Parallélogramme 36">
            <a:extLst>
              <a:ext uri="{FF2B5EF4-FFF2-40B4-BE49-F238E27FC236}">
                <a16:creationId xmlns:a16="http://schemas.microsoft.com/office/drawing/2014/main" id="{36195B3F-92C0-4C7F-8BA1-BDA014EF04B1}"/>
              </a:ext>
            </a:extLst>
          </p:cNvPr>
          <p:cNvSpPr/>
          <p:nvPr/>
        </p:nvSpPr>
        <p:spPr>
          <a:xfrm rot="16200000">
            <a:off x="4638379" y="3371443"/>
            <a:ext cx="2736000" cy="1202066"/>
          </a:xfrm>
          <a:prstGeom prst="parallelogram">
            <a:avLst>
              <a:gd name="adj" fmla="val 64993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Parallélogramme 36">
            <a:extLst>
              <a:ext uri="{FF2B5EF4-FFF2-40B4-BE49-F238E27FC236}">
                <a16:creationId xmlns:a16="http://schemas.microsoft.com/office/drawing/2014/main" id="{B4AF608D-2E65-4B8A-91DD-D24A31EA06A2}"/>
              </a:ext>
            </a:extLst>
          </p:cNvPr>
          <p:cNvSpPr/>
          <p:nvPr/>
        </p:nvSpPr>
        <p:spPr>
          <a:xfrm rot="16200000">
            <a:off x="4908703" y="3315080"/>
            <a:ext cx="2736000" cy="1202066"/>
          </a:xfrm>
          <a:prstGeom prst="parallelogram">
            <a:avLst>
              <a:gd name="adj" fmla="val 64993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1" name="Groupe 360">
            <a:extLst>
              <a:ext uri="{FF2B5EF4-FFF2-40B4-BE49-F238E27FC236}">
                <a16:creationId xmlns:a16="http://schemas.microsoft.com/office/drawing/2014/main" id="{921859C1-66AC-4347-9353-CD55CC68288C}"/>
              </a:ext>
            </a:extLst>
          </p:cNvPr>
          <p:cNvGrpSpPr/>
          <p:nvPr/>
        </p:nvGrpSpPr>
        <p:grpSpPr>
          <a:xfrm>
            <a:off x="4716621" y="3682312"/>
            <a:ext cx="1042577" cy="1481422"/>
            <a:chOff x="2369325" y="3827607"/>
            <a:chExt cx="938866" cy="1334059"/>
          </a:xfrm>
        </p:grpSpPr>
        <p:grpSp>
          <p:nvGrpSpPr>
            <p:cNvPr id="72" name="Groupe 393">
              <a:extLst>
                <a:ext uri="{FF2B5EF4-FFF2-40B4-BE49-F238E27FC236}">
                  <a16:creationId xmlns:a16="http://schemas.microsoft.com/office/drawing/2014/main" id="{B0DCC2E1-8547-4BD1-AEFD-BC76CACBE12B}"/>
                </a:ext>
              </a:extLst>
            </p:cNvPr>
            <p:cNvGrpSpPr/>
            <p:nvPr/>
          </p:nvGrpSpPr>
          <p:grpSpPr>
            <a:xfrm>
              <a:off x="2538198" y="3987737"/>
              <a:ext cx="769993" cy="911730"/>
              <a:chOff x="3207912" y="5437261"/>
              <a:chExt cx="769993" cy="911730"/>
            </a:xfrm>
          </p:grpSpPr>
          <p:cxnSp>
            <p:nvCxnSpPr>
              <p:cNvPr id="76" name="Connecteur droit 399">
                <a:extLst>
                  <a:ext uri="{FF2B5EF4-FFF2-40B4-BE49-F238E27FC236}">
                    <a16:creationId xmlns:a16="http://schemas.microsoft.com/office/drawing/2014/main" id="{94049D2F-EF57-4E62-92BE-0B787647EF6E}"/>
                  </a:ext>
                </a:extLst>
              </p:cNvPr>
              <p:cNvCxnSpPr/>
              <p:nvPr/>
            </p:nvCxnSpPr>
            <p:spPr>
              <a:xfrm>
                <a:off x="3269262" y="5437261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400">
                <a:extLst>
                  <a:ext uri="{FF2B5EF4-FFF2-40B4-BE49-F238E27FC236}">
                    <a16:creationId xmlns:a16="http://schemas.microsoft.com/office/drawing/2014/main" id="{B3470326-C8AC-4038-A47B-5112FDA608F6}"/>
                  </a:ext>
                </a:extLst>
              </p:cNvPr>
              <p:cNvCxnSpPr>
                <a:cxnSpLocks/>
              </p:cNvCxnSpPr>
              <p:nvPr/>
            </p:nvCxnSpPr>
            <p:spPr>
              <a:xfrm rot="20880000" flipH="1">
                <a:off x="3257905" y="6074957"/>
                <a:ext cx="72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401">
                <a:extLst>
                  <a:ext uri="{FF2B5EF4-FFF2-40B4-BE49-F238E27FC236}">
                    <a16:creationId xmlns:a16="http://schemas.microsoft.com/office/drawing/2014/main" id="{AFD332A5-4B90-4F1F-B3BB-5CF1E90F16E5}"/>
                  </a:ext>
                </a:extLst>
              </p:cNvPr>
              <p:cNvCxnSpPr>
                <a:cxnSpLocks/>
              </p:cNvCxnSpPr>
              <p:nvPr/>
            </p:nvCxnSpPr>
            <p:spPr>
              <a:xfrm rot="18180000">
                <a:off x="3567912" y="5988991"/>
                <a:ext cx="0" cy="72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ZoneTexte 394">
              <a:extLst>
                <a:ext uri="{FF2B5EF4-FFF2-40B4-BE49-F238E27FC236}">
                  <a16:creationId xmlns:a16="http://schemas.microsoft.com/office/drawing/2014/main" id="{D83B79B6-6BD7-46C2-BCD5-723F0BF47A86}"/>
                </a:ext>
              </a:extLst>
            </p:cNvPr>
            <p:cNvSpPr txBox="1"/>
            <p:nvPr/>
          </p:nvSpPr>
          <p:spPr>
            <a:xfrm rot="1980000">
              <a:off x="2588956" y="4884667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OPD</a:t>
              </a:r>
            </a:p>
          </p:txBody>
        </p:sp>
        <p:sp>
          <p:nvSpPr>
            <p:cNvPr id="74" name="ZoneTexte 396">
              <a:extLst>
                <a:ext uri="{FF2B5EF4-FFF2-40B4-BE49-F238E27FC236}">
                  <a16:creationId xmlns:a16="http://schemas.microsoft.com/office/drawing/2014/main" id="{C39E5F92-1095-4841-BE21-43A6D8F8AFF9}"/>
                </a:ext>
              </a:extLst>
            </p:cNvPr>
            <p:cNvSpPr txBox="1"/>
            <p:nvPr/>
          </p:nvSpPr>
          <p:spPr>
            <a:xfrm rot="20940000">
              <a:off x="2558374" y="4448851"/>
              <a:ext cx="537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Time</a:t>
              </a:r>
            </a:p>
          </p:txBody>
        </p:sp>
        <p:sp>
          <p:nvSpPr>
            <p:cNvPr id="75" name="ZoneTexte 397">
              <a:extLst>
                <a:ext uri="{FF2B5EF4-FFF2-40B4-BE49-F238E27FC236}">
                  <a16:creationId xmlns:a16="http://schemas.microsoft.com/office/drawing/2014/main" id="{3570A006-81D5-4F76-A46B-0D9E362C6836}"/>
                </a:ext>
              </a:extLst>
            </p:cNvPr>
            <p:cNvSpPr txBox="1"/>
            <p:nvPr/>
          </p:nvSpPr>
          <p:spPr>
            <a:xfrm rot="16200000">
              <a:off x="2106913" y="4090019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Intensity</a:t>
              </a:r>
            </a:p>
          </p:txBody>
        </p:sp>
      </p:grpSp>
      <p:sp>
        <p:nvSpPr>
          <p:cNvPr id="163" name="Trapezoid 162">
            <a:extLst>
              <a:ext uri="{FF2B5EF4-FFF2-40B4-BE49-F238E27FC236}">
                <a16:creationId xmlns:a16="http://schemas.microsoft.com/office/drawing/2014/main" id="{777FA193-2350-47B6-BF47-D6A6E990EF2A}"/>
              </a:ext>
            </a:extLst>
          </p:cNvPr>
          <p:cNvSpPr/>
          <p:nvPr/>
        </p:nvSpPr>
        <p:spPr>
          <a:xfrm rot="10800000">
            <a:off x="5977827" y="4665335"/>
            <a:ext cx="72673" cy="92941"/>
          </a:xfrm>
          <a:prstGeom prst="trapezoid">
            <a:avLst>
              <a:gd name="adj" fmla="val 97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0E8E17F-2A62-42B4-9569-D739E8E6BA29}"/>
              </a:ext>
            </a:extLst>
          </p:cNvPr>
          <p:cNvGrpSpPr/>
          <p:nvPr/>
        </p:nvGrpSpPr>
        <p:grpSpPr>
          <a:xfrm>
            <a:off x="5997325" y="2512182"/>
            <a:ext cx="1122525" cy="2728390"/>
            <a:chOff x="5997325" y="2512182"/>
            <a:chExt cx="1122525" cy="2728390"/>
          </a:xfrm>
        </p:grpSpPr>
        <p:cxnSp>
          <p:nvCxnSpPr>
            <p:cNvPr id="142" name="Connecteur droit 41">
              <a:extLst>
                <a:ext uri="{FF2B5EF4-FFF2-40B4-BE49-F238E27FC236}">
                  <a16:creationId xmlns:a16="http://schemas.microsoft.com/office/drawing/2014/main" id="{CE746939-BB27-496C-9F4A-32E53E1278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383" y="3240539"/>
              <a:ext cx="1341" cy="1998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44">
              <a:extLst>
                <a:ext uri="{FF2B5EF4-FFF2-40B4-BE49-F238E27FC236}">
                  <a16:creationId xmlns:a16="http://schemas.microsoft.com/office/drawing/2014/main" id="{3FD93A7E-40FA-4067-BBC4-911003CF24A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131622" y="4592559"/>
              <a:ext cx="988228" cy="6480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45">
              <a:extLst>
                <a:ext uri="{FF2B5EF4-FFF2-40B4-BE49-F238E27FC236}">
                  <a16:creationId xmlns:a16="http://schemas.microsoft.com/office/drawing/2014/main" id="{F05EA5D8-327C-44DD-9B34-8A013E2922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97325" y="2512182"/>
              <a:ext cx="0" cy="61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44">
              <a:extLst>
                <a:ext uri="{FF2B5EF4-FFF2-40B4-BE49-F238E27FC236}">
                  <a16:creationId xmlns:a16="http://schemas.microsoft.com/office/drawing/2014/main" id="{90064A56-ECD8-4A0B-ACF5-E56BB40A369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001706" y="2521505"/>
              <a:ext cx="1118144" cy="72911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0FFBBCD2-0C8E-4D36-9A5D-A2000AD9951B}"/>
              </a:ext>
            </a:extLst>
          </p:cNvPr>
          <p:cNvSpPr/>
          <p:nvPr/>
        </p:nvSpPr>
        <p:spPr>
          <a:xfrm rot="10119631">
            <a:off x="5560706" y="3421360"/>
            <a:ext cx="297751" cy="251630"/>
          </a:xfrm>
          <a:prstGeom prst="triangle">
            <a:avLst>
              <a:gd name="adj" fmla="val 73720"/>
            </a:avLst>
          </a:prstGeom>
          <a:solidFill>
            <a:srgbClr val="A66742"/>
          </a:solidFill>
          <a:ln>
            <a:solidFill>
              <a:srgbClr val="A66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CE4E7DE-FBF6-4525-857C-E05CC37BD974}"/>
              </a:ext>
            </a:extLst>
          </p:cNvPr>
          <p:cNvSpPr/>
          <p:nvPr/>
        </p:nvSpPr>
        <p:spPr>
          <a:xfrm rot="1932982">
            <a:off x="5669983" y="3663004"/>
            <a:ext cx="69431" cy="54748"/>
          </a:xfrm>
          <a:prstGeom prst="rect">
            <a:avLst/>
          </a:prstGeom>
          <a:solidFill>
            <a:srgbClr val="A66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1736856-C927-408B-A42F-D37E66C3D581}"/>
              </a:ext>
            </a:extLst>
          </p:cNvPr>
          <p:cNvSpPr/>
          <p:nvPr/>
        </p:nvSpPr>
        <p:spPr>
          <a:xfrm rot="20924762">
            <a:off x="5386439" y="3470868"/>
            <a:ext cx="69431" cy="54748"/>
          </a:xfrm>
          <a:prstGeom prst="rect">
            <a:avLst/>
          </a:prstGeom>
          <a:solidFill>
            <a:srgbClr val="A66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CB0BAEB-48F4-4364-A08F-CC87006041D6}"/>
              </a:ext>
            </a:extLst>
          </p:cNvPr>
          <p:cNvSpPr/>
          <p:nvPr/>
        </p:nvSpPr>
        <p:spPr>
          <a:xfrm rot="2218237">
            <a:off x="5395586" y="3492120"/>
            <a:ext cx="69431" cy="54748"/>
          </a:xfrm>
          <a:prstGeom prst="rect">
            <a:avLst/>
          </a:prstGeom>
          <a:solidFill>
            <a:srgbClr val="A66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BA89405-1A53-4C96-BF3F-AFB3F7CF5F3B}"/>
              </a:ext>
            </a:extLst>
          </p:cNvPr>
          <p:cNvSpPr/>
          <p:nvPr/>
        </p:nvSpPr>
        <p:spPr>
          <a:xfrm>
            <a:off x="6197218" y="233542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Abs(FFT)</a:t>
            </a:r>
          </a:p>
        </p:txBody>
      </p:sp>
      <p:cxnSp>
        <p:nvCxnSpPr>
          <p:cNvPr id="190" name="Connecteur droit avec flèche 39">
            <a:extLst>
              <a:ext uri="{FF2B5EF4-FFF2-40B4-BE49-F238E27FC236}">
                <a16:creationId xmlns:a16="http://schemas.microsoft.com/office/drawing/2014/main" id="{4CBA1857-23AD-4364-A7FA-DC1678AC48F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6775342" y="2753765"/>
            <a:ext cx="720000" cy="1515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D2CA689-43A9-4F08-8089-434B180E9C36}"/>
              </a:ext>
            </a:extLst>
          </p:cNvPr>
          <p:cNvSpPr/>
          <p:nvPr/>
        </p:nvSpPr>
        <p:spPr>
          <a:xfrm>
            <a:off x="5547" y="6458160"/>
            <a:ext cx="6808740" cy="397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R.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Dubroeucq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 and L. Rutkowski,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Opt. Express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30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Fan Heiti Std B"/>
                <a:cs typeface="Arial" panose="020B0604020202020204" pitchFamily="34" charset="0"/>
              </a:rPr>
              <a:t>(8), 13594 (2022)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314">
            <a:extLst>
              <a:ext uri="{FF2B5EF4-FFF2-40B4-BE49-F238E27FC236}">
                <a16:creationId xmlns:a16="http://schemas.microsoft.com/office/drawing/2014/main" id="{AF0AE2B4-CCD9-4161-A4AE-E8228CC23B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05"/>
          <a:stretch/>
        </p:blipFill>
        <p:spPr>
          <a:xfrm>
            <a:off x="2381069" y="3684773"/>
            <a:ext cx="1183604" cy="775084"/>
          </a:xfrm>
          <a:prstGeom prst="rect">
            <a:avLst/>
          </a:prstGeom>
          <a:scene3d>
            <a:camera prst="orthographicFront">
              <a:rot lat="0" lon="0" rev="360000"/>
            </a:camera>
            <a:lightRig rig="threePt" dir="t"/>
          </a:scene3d>
        </p:spPr>
      </p:pic>
      <p:cxnSp>
        <p:nvCxnSpPr>
          <p:cNvPr id="45" name="Connecteur droit 311">
            <a:extLst>
              <a:ext uri="{FF2B5EF4-FFF2-40B4-BE49-F238E27FC236}">
                <a16:creationId xmlns:a16="http://schemas.microsoft.com/office/drawing/2014/main" id="{D19AACF9-C377-4DE1-9EAD-0EE38AB77417}"/>
              </a:ext>
            </a:extLst>
          </p:cNvPr>
          <p:cNvCxnSpPr/>
          <p:nvPr/>
        </p:nvCxnSpPr>
        <p:spPr>
          <a:xfrm flipV="1">
            <a:off x="1790787" y="3663261"/>
            <a:ext cx="158651" cy="40821"/>
          </a:xfrm>
          <a:prstGeom prst="line">
            <a:avLst/>
          </a:prstGeom>
          <a:ln w="22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503">
            <a:extLst>
              <a:ext uri="{FF2B5EF4-FFF2-40B4-BE49-F238E27FC236}">
                <a16:creationId xmlns:a16="http://schemas.microsoft.com/office/drawing/2014/main" id="{FBED345A-5E32-4D62-9034-870EA60462BB}"/>
              </a:ext>
            </a:extLst>
          </p:cNvPr>
          <p:cNvCxnSpPr>
            <a:cxnSpLocks/>
          </p:cNvCxnSpPr>
          <p:nvPr/>
        </p:nvCxnSpPr>
        <p:spPr>
          <a:xfrm>
            <a:off x="1948736" y="3663261"/>
            <a:ext cx="185414" cy="560025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343">
            <a:extLst>
              <a:ext uri="{FF2B5EF4-FFF2-40B4-BE49-F238E27FC236}">
                <a16:creationId xmlns:a16="http://schemas.microsoft.com/office/drawing/2014/main" id="{2D1570E8-CD01-4979-9CAB-8211127490D7}"/>
              </a:ext>
            </a:extLst>
          </p:cNvPr>
          <p:cNvCxnSpPr/>
          <p:nvPr/>
        </p:nvCxnSpPr>
        <p:spPr>
          <a:xfrm flipV="1">
            <a:off x="1509485" y="3848539"/>
            <a:ext cx="61168" cy="15739"/>
          </a:xfrm>
          <a:prstGeom prst="line">
            <a:avLst/>
          </a:prstGeom>
          <a:ln w="2222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ZoneTexte 277">
            <a:extLst>
              <a:ext uri="{FF2B5EF4-FFF2-40B4-BE49-F238E27FC236}">
                <a16:creationId xmlns:a16="http://schemas.microsoft.com/office/drawing/2014/main" id="{B7F32864-0845-4003-847A-4DB35943E9DA}"/>
              </a:ext>
            </a:extLst>
          </p:cNvPr>
          <p:cNvSpPr txBox="1"/>
          <p:nvPr/>
        </p:nvSpPr>
        <p:spPr>
          <a:xfrm rot="1925798">
            <a:off x="2506979" y="552371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5959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Ref.</a:t>
            </a:r>
          </a:p>
        </p:txBody>
      </p:sp>
      <p:cxnSp>
        <p:nvCxnSpPr>
          <p:cNvPr id="32" name="Connecteur droit 251">
            <a:extLst>
              <a:ext uri="{FF2B5EF4-FFF2-40B4-BE49-F238E27FC236}">
                <a16:creationId xmlns:a16="http://schemas.microsoft.com/office/drawing/2014/main" id="{7171C9DF-C347-45F1-8A5F-F67B0604F428}"/>
              </a:ext>
            </a:extLst>
          </p:cNvPr>
          <p:cNvCxnSpPr/>
          <p:nvPr/>
        </p:nvCxnSpPr>
        <p:spPr>
          <a:xfrm flipV="1">
            <a:off x="2052914" y="4316523"/>
            <a:ext cx="174516" cy="40821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74">
            <a:extLst>
              <a:ext uri="{FF2B5EF4-FFF2-40B4-BE49-F238E27FC236}">
                <a16:creationId xmlns:a16="http://schemas.microsoft.com/office/drawing/2014/main" id="{703E8B34-08AA-4396-8C4A-71E44A05471C}"/>
              </a:ext>
            </a:extLst>
          </p:cNvPr>
          <p:cNvGrpSpPr/>
          <p:nvPr/>
        </p:nvGrpSpPr>
        <p:grpSpPr>
          <a:xfrm>
            <a:off x="2500953" y="4264493"/>
            <a:ext cx="2012906" cy="853906"/>
            <a:chOff x="3720564" y="4786425"/>
            <a:chExt cx="1812668" cy="768963"/>
          </a:xfrm>
          <a:scene3d>
            <a:camera prst="orthographicFront">
              <a:rot lat="0" lon="0" rev="600000"/>
            </a:camera>
            <a:lightRig rig="threePt" dir="t"/>
          </a:scene3d>
        </p:grpSpPr>
        <p:pic>
          <p:nvPicPr>
            <p:cNvPr id="91" name="Image 56">
              <a:extLst>
                <a:ext uri="{FF2B5EF4-FFF2-40B4-BE49-F238E27FC236}">
                  <a16:creationId xmlns:a16="http://schemas.microsoft.com/office/drawing/2014/main" id="{0E661D23-231D-4000-AAC7-C747FAB3C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8249"/>
            <a:stretch/>
          </p:blipFill>
          <p:spPr>
            <a:xfrm>
              <a:off x="3720564" y="4786425"/>
              <a:ext cx="1812668" cy="768963"/>
            </a:xfrm>
            <a:prstGeom prst="rect">
              <a:avLst/>
            </a:prstGeom>
          </p:spPr>
        </p:pic>
        <p:cxnSp>
          <p:nvCxnSpPr>
            <p:cNvPr id="92" name="Connecteur droit avec flèche 61">
              <a:extLst>
                <a:ext uri="{FF2B5EF4-FFF2-40B4-BE49-F238E27FC236}">
                  <a16:creationId xmlns:a16="http://schemas.microsoft.com/office/drawing/2014/main" id="{68E80BEB-1B53-4952-BE98-60F1DB8CFF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706" y="5315220"/>
              <a:ext cx="226421" cy="4877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476">
            <a:extLst>
              <a:ext uri="{FF2B5EF4-FFF2-40B4-BE49-F238E27FC236}">
                <a16:creationId xmlns:a16="http://schemas.microsoft.com/office/drawing/2014/main" id="{5C3B9E04-8032-4BBD-959B-F00A714E07C7}"/>
              </a:ext>
            </a:extLst>
          </p:cNvPr>
          <p:cNvCxnSpPr>
            <a:cxnSpLocks/>
          </p:cNvCxnSpPr>
          <p:nvPr/>
        </p:nvCxnSpPr>
        <p:spPr>
          <a:xfrm flipV="1">
            <a:off x="2346317" y="4539949"/>
            <a:ext cx="116528" cy="27984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e libre : forme 495">
            <a:extLst>
              <a:ext uri="{FF2B5EF4-FFF2-40B4-BE49-F238E27FC236}">
                <a16:creationId xmlns:a16="http://schemas.microsoft.com/office/drawing/2014/main" id="{976BC830-A9A3-4936-A598-A9F4EE18F803}"/>
              </a:ext>
            </a:extLst>
          </p:cNvPr>
          <p:cNvSpPr/>
          <p:nvPr/>
        </p:nvSpPr>
        <p:spPr>
          <a:xfrm>
            <a:off x="2244956" y="4332832"/>
            <a:ext cx="1943646" cy="356322"/>
          </a:xfrm>
          <a:custGeom>
            <a:avLst/>
            <a:gdLst>
              <a:gd name="connsiteX0" fmla="*/ 1832532 w 1832532"/>
              <a:gd name="connsiteY0" fmla="*/ 302312 h 302312"/>
              <a:gd name="connsiteX1" fmla="*/ 1421985 w 1832532"/>
              <a:gd name="connsiteY1" fmla="*/ 141825 h 302312"/>
              <a:gd name="connsiteX2" fmla="*/ 0 w 1832532"/>
              <a:gd name="connsiteY2" fmla="*/ 0 h 30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2532" h="302312">
                <a:moveTo>
                  <a:pt x="1832532" y="302312"/>
                </a:moveTo>
                <a:cubicBezTo>
                  <a:pt x="1779969" y="247261"/>
                  <a:pt x="1727407" y="192210"/>
                  <a:pt x="1421985" y="141825"/>
                </a:cubicBezTo>
                <a:cubicBezTo>
                  <a:pt x="1116563" y="91440"/>
                  <a:pt x="558281" y="45720"/>
                  <a:pt x="0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sysDash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Image 506">
            <a:extLst>
              <a:ext uri="{FF2B5EF4-FFF2-40B4-BE49-F238E27FC236}">
                <a16:creationId xmlns:a16="http://schemas.microsoft.com/office/drawing/2014/main" id="{BF9DAD5E-8F7F-42C6-82A1-8740FD356F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225"/>
          <a:stretch/>
        </p:blipFill>
        <p:spPr>
          <a:xfrm>
            <a:off x="2576251" y="3877437"/>
            <a:ext cx="1205381" cy="775084"/>
          </a:xfrm>
          <a:prstGeom prst="rect">
            <a:avLst/>
          </a:prstGeom>
          <a:scene3d>
            <a:camera prst="orthographicFront">
              <a:rot lat="0" lon="0" rev="360000"/>
            </a:camera>
            <a:lightRig rig="threePt" dir="t"/>
          </a:scene3d>
        </p:spPr>
      </p:pic>
      <p:grpSp>
        <p:nvGrpSpPr>
          <p:cNvPr id="33" name="Groupe 494">
            <a:extLst>
              <a:ext uri="{FF2B5EF4-FFF2-40B4-BE49-F238E27FC236}">
                <a16:creationId xmlns:a16="http://schemas.microsoft.com/office/drawing/2014/main" id="{0E6B2A61-90DF-4289-AE32-DD856D3CF1D7}"/>
              </a:ext>
            </a:extLst>
          </p:cNvPr>
          <p:cNvGrpSpPr/>
          <p:nvPr/>
        </p:nvGrpSpPr>
        <p:grpSpPr>
          <a:xfrm>
            <a:off x="2630479" y="4018305"/>
            <a:ext cx="1618100" cy="853906"/>
            <a:chOff x="3829482" y="4408290"/>
            <a:chExt cx="1457136" cy="768963"/>
          </a:xfrm>
        </p:grpSpPr>
        <p:pic>
          <p:nvPicPr>
            <p:cNvPr id="100" name="Image 287">
              <a:extLst>
                <a:ext uri="{FF2B5EF4-FFF2-40B4-BE49-F238E27FC236}">
                  <a16:creationId xmlns:a16="http://schemas.microsoft.com/office/drawing/2014/main" id="{98B19904-3050-4194-8A33-10C2CC9D00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6245"/>
            <a:stretch/>
          </p:blipFill>
          <p:spPr>
            <a:xfrm>
              <a:off x="3829482" y="4408290"/>
              <a:ext cx="1457136" cy="768963"/>
            </a:xfrm>
            <a:prstGeom prst="rect">
              <a:avLst/>
            </a:prstGeom>
            <a:scene3d>
              <a:camera prst="orthographicFront">
                <a:rot lat="0" lon="0" rev="600000"/>
              </a:camera>
              <a:lightRig rig="threePt" dir="t"/>
            </a:scene3d>
          </p:spPr>
        </p:pic>
        <p:cxnSp>
          <p:nvCxnSpPr>
            <p:cNvPr id="101" name="Connecteur droit avec flèche 288">
              <a:extLst>
                <a:ext uri="{FF2B5EF4-FFF2-40B4-BE49-F238E27FC236}">
                  <a16:creationId xmlns:a16="http://schemas.microsoft.com/office/drawing/2014/main" id="{DC8FE941-2D48-41DF-AB9B-E1B69FD1E2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3360" y="4866177"/>
              <a:ext cx="226421" cy="4877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 w="lg" len="lg"/>
            </a:ln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488">
            <a:extLst>
              <a:ext uri="{FF2B5EF4-FFF2-40B4-BE49-F238E27FC236}">
                <a16:creationId xmlns:a16="http://schemas.microsoft.com/office/drawing/2014/main" id="{35FD8978-5F3B-4DB3-913A-073CA8D49A0C}"/>
              </a:ext>
            </a:extLst>
          </p:cNvPr>
          <p:cNvSpPr txBox="1"/>
          <p:nvPr/>
        </p:nvSpPr>
        <p:spPr>
          <a:xfrm>
            <a:off x="2881316" y="4990227"/>
            <a:ext cx="299410" cy="307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ZoneTexte 265">
            <a:extLst>
              <a:ext uri="{FF2B5EF4-FFF2-40B4-BE49-F238E27FC236}">
                <a16:creationId xmlns:a16="http://schemas.microsoft.com/office/drawing/2014/main" id="{6445AFC6-09CD-4808-A7D6-68DCF1104F7E}"/>
              </a:ext>
            </a:extLst>
          </p:cNvPr>
          <p:cNvSpPr txBox="1"/>
          <p:nvPr/>
        </p:nvSpPr>
        <p:spPr>
          <a:xfrm>
            <a:off x="4123547" y="4673033"/>
            <a:ext cx="292290" cy="290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ZoneTexte 266">
            <a:extLst>
              <a:ext uri="{FF2B5EF4-FFF2-40B4-BE49-F238E27FC236}">
                <a16:creationId xmlns:a16="http://schemas.microsoft.com/office/drawing/2014/main" id="{B0299153-6255-4C63-AE31-F79568E32127}"/>
              </a:ext>
            </a:extLst>
          </p:cNvPr>
          <p:cNvSpPr txBox="1"/>
          <p:nvPr/>
        </p:nvSpPr>
        <p:spPr>
          <a:xfrm>
            <a:off x="3012000" y="4553852"/>
            <a:ext cx="299410" cy="307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43" name="Connecteur droit avec flèche 499">
            <a:extLst>
              <a:ext uri="{FF2B5EF4-FFF2-40B4-BE49-F238E27FC236}">
                <a16:creationId xmlns:a16="http://schemas.microsoft.com/office/drawing/2014/main" id="{FE0927CF-EB8C-42AA-9690-4C61C9D097AD}"/>
              </a:ext>
            </a:extLst>
          </p:cNvPr>
          <p:cNvCxnSpPr>
            <a:cxnSpLocks/>
          </p:cNvCxnSpPr>
          <p:nvPr/>
        </p:nvCxnSpPr>
        <p:spPr>
          <a:xfrm>
            <a:off x="3218962" y="4804777"/>
            <a:ext cx="239746" cy="217480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501">
            <a:extLst>
              <a:ext uri="{FF2B5EF4-FFF2-40B4-BE49-F238E27FC236}">
                <a16:creationId xmlns:a16="http://schemas.microsoft.com/office/drawing/2014/main" id="{E8F636D7-3CD3-41C2-935B-00AD285C0802}"/>
              </a:ext>
            </a:extLst>
          </p:cNvPr>
          <p:cNvSpPr txBox="1"/>
          <p:nvPr/>
        </p:nvSpPr>
        <p:spPr>
          <a:xfrm flipH="1">
            <a:off x="3311084" y="4696586"/>
            <a:ext cx="881683" cy="30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δOPD</a:t>
            </a:r>
          </a:p>
        </p:txBody>
      </p:sp>
      <p:pic>
        <p:nvPicPr>
          <p:cNvPr id="94" name="Image 11">
            <a:extLst>
              <a:ext uri="{FF2B5EF4-FFF2-40B4-BE49-F238E27FC236}">
                <a16:creationId xmlns:a16="http://schemas.microsoft.com/office/drawing/2014/main" id="{7B545690-506F-4D3A-BA1C-C19C44ACFA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95" name="Sous-titre 2">
            <a:extLst>
              <a:ext uri="{FF2B5EF4-FFF2-40B4-BE49-F238E27FC236}">
                <a16:creationId xmlns:a16="http://schemas.microsoft.com/office/drawing/2014/main" id="{FB072481-CEE7-4698-A229-E158B124877A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6099 -0.22037 " pathEditMode="relative" rAng="0" ptsTypes="AA">
                                      <p:cBhvr>
                                        <p:cTn id="10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95" y="-1101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  <p:bldP spid="58" grpId="0"/>
      <p:bldP spid="58" grpId="1"/>
      <p:bldP spid="59" grpId="0" animBg="1"/>
      <p:bldP spid="59" grpId="1" animBg="1"/>
      <p:bldP spid="60" grpId="0" animBg="1"/>
      <p:bldP spid="60" grpId="1" animBg="1"/>
      <p:bldP spid="64" grpId="0"/>
      <p:bldP spid="64" grpId="1"/>
      <p:bldP spid="147" grpId="0" animBg="1"/>
      <p:bldP spid="147" grpId="1" animBg="1"/>
      <p:bldP spid="149" grpId="0" animBg="1"/>
      <p:bldP spid="149" grpId="1" animBg="1"/>
      <p:bldP spid="163" grpId="0" animBg="1"/>
      <p:bldP spid="163" grpId="1" animBg="1"/>
      <p:bldP spid="171" grpId="0" animBg="1"/>
      <p:bldP spid="171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89" grpId="0"/>
      <p:bldP spid="189" grpId="1"/>
      <p:bldP spid="193" grpId="0"/>
      <p:bldP spid="193" grpId="1"/>
      <p:bldP spid="176" grpId="0"/>
      <p:bldP spid="176" grpId="1"/>
      <p:bldP spid="41" grpId="0" animBg="1"/>
      <p:bldP spid="41" grpId="1" animBg="1"/>
      <p:bldP spid="35" grpId="0"/>
      <p:bldP spid="35" grpId="1"/>
      <p:bldP spid="36" grpId="0"/>
      <p:bldP spid="36" grpId="1"/>
      <p:bldP spid="40" grpId="0"/>
      <p:bldP spid="40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5">
            <a:extLst>
              <a:ext uri="{FF2B5EF4-FFF2-40B4-BE49-F238E27FC236}">
                <a16:creationId xmlns:a16="http://schemas.microsoft.com/office/drawing/2014/main" id="{0273CC1D-FDCD-41E6-B74A-2B8425D4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03" y="2049251"/>
            <a:ext cx="3495334" cy="385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34" y="-15092"/>
            <a:ext cx="105589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Measured ring-down events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14">
                <a:extLst>
                  <a:ext uri="{FF2B5EF4-FFF2-40B4-BE49-F238E27FC236}">
                    <a16:creationId xmlns:a16="http://schemas.microsoft.com/office/drawing/2014/main" id="{B435DFFA-927B-4A65-BB9F-46853AD9C0FD}"/>
                  </a:ext>
                </a:extLst>
              </p:cNvPr>
              <p:cNvSpPr txBox="1"/>
              <p:nvPr/>
            </p:nvSpPr>
            <p:spPr>
              <a:xfrm>
                <a:off x="-423008" y="3863394"/>
                <a:ext cx="6087208" cy="2254486"/>
              </a:xfrm>
              <a:prstGeom prst="rect">
                <a:avLst/>
              </a:prstGeom>
              <a:noFill/>
            </p:spPr>
            <p:txBody>
              <a:bodyPr wrap="square" lIns="110258" tIns="55129" rIns="110258" bIns="55129" rtlCol="0">
                <a:spAutoFit/>
              </a:bodyPr>
              <a:lstStyle/>
              <a:p>
                <a:pPr algn="ctr"/>
                <a:r>
                  <a:rPr lang="en-US" sz="1600" b="1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Fit the characteristic time of the exponential </a:t>
                </a:r>
              </a:p>
              <a:p>
                <a:pPr algn="ctr"/>
                <a:r>
                  <a:rPr lang="en-US" sz="1600" b="1" u="sng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decays at each spectral element</a:t>
                </a:r>
              </a:p>
              <a:p>
                <a:pPr lvl="1"/>
                <a:endPara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Exponential decay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fr-FR" sz="1600" b="1" i="1" baseline="-2500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  <m:r>
                          <a:rPr lang="fr-FR" sz="1600" b="1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𝑹𝑫</m:t>
                        </m:r>
                      </m:sup>
                    </m:sSup>
                    <m:r>
                      <a:rPr lang="fr-F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600" b="1" i="1" baseline="-2500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600" baseline="-25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Fit amplitude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 baseline="-2500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offset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600" b="1" i="1" baseline="-2500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ring-down time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fr-FR" sz="16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sz="16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endParaRPr lang="en-GB" sz="1600" b="1" baseline="-25000" dirty="0">
                  <a:latin typeface="Open Sans" panose="020B0606030504020204" pitchFamily="34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1000" b="1" baseline="-25000" dirty="0">
                  <a:latin typeface="Open Sans" panose="020B0606030504020204" pitchFamily="34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Only keep linear part of log to avoid PD noise level</a:t>
                </a:r>
              </a:p>
              <a:p>
                <a:pPr lvl="1"/>
                <a:endPara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retrieved decays are single exponential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SNR &gt; 1000</a:t>
                </a:r>
              </a:p>
            </p:txBody>
          </p:sp>
        </mc:Choice>
        <mc:Fallback xmlns="">
          <p:sp>
            <p:nvSpPr>
              <p:cNvPr id="36" name="TextBox 114">
                <a:extLst>
                  <a:ext uri="{FF2B5EF4-FFF2-40B4-BE49-F238E27FC236}">
                    <a16:creationId xmlns:a16="http://schemas.microsoft.com/office/drawing/2014/main" id="{B435DFFA-927B-4A65-BB9F-46853AD9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3008" y="3863394"/>
                <a:ext cx="6087208" cy="2254486"/>
              </a:xfrm>
              <a:prstGeom prst="rect">
                <a:avLst/>
              </a:prstGeom>
              <a:blipFill>
                <a:blip r:embed="rId4"/>
                <a:stretch>
                  <a:fillRect t="-541" b="-216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274E2E8F-6A6C-4ED3-B26D-5B2F6A3F81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30370-B1E3-446E-B22F-7F51B36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5</a:t>
            </a:fld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98E11D-F3B4-4B21-921E-0D4CA6262A9C}"/>
              </a:ext>
            </a:extLst>
          </p:cNvPr>
          <p:cNvGrpSpPr/>
          <p:nvPr/>
        </p:nvGrpSpPr>
        <p:grpSpPr>
          <a:xfrm>
            <a:off x="820434" y="1222677"/>
            <a:ext cx="3405232" cy="2580345"/>
            <a:chOff x="1082904" y="965268"/>
            <a:chExt cx="3405232" cy="258034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E935B9D-B2E5-42E6-9978-3581A5E71E54}"/>
                </a:ext>
              </a:extLst>
            </p:cNvPr>
            <p:cNvGrpSpPr/>
            <p:nvPr/>
          </p:nvGrpSpPr>
          <p:grpSpPr>
            <a:xfrm>
              <a:off x="1082904" y="965268"/>
              <a:ext cx="3405232" cy="2580345"/>
              <a:chOff x="8258047" y="2733807"/>
              <a:chExt cx="3405232" cy="2580345"/>
            </a:xfrm>
          </p:grpSpPr>
          <p:pic>
            <p:nvPicPr>
              <p:cNvPr id="41" name="Image 537">
                <a:extLst>
                  <a:ext uri="{FF2B5EF4-FFF2-40B4-BE49-F238E27FC236}">
                    <a16:creationId xmlns:a16="http://schemas.microsoft.com/office/drawing/2014/main" id="{B5440D79-35AE-4AAE-B8F6-9361BBB71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26396"/>
              <a:stretch/>
            </p:blipFill>
            <p:spPr>
              <a:xfrm>
                <a:off x="8641139" y="2733807"/>
                <a:ext cx="3022140" cy="2580345"/>
              </a:xfrm>
              <a:prstGeom prst="rect">
                <a:avLst/>
              </a:prstGeom>
            </p:spPr>
          </p:pic>
          <p:grpSp>
            <p:nvGrpSpPr>
              <p:cNvPr id="42" name="Groupe 360">
                <a:extLst>
                  <a:ext uri="{FF2B5EF4-FFF2-40B4-BE49-F238E27FC236}">
                    <a16:creationId xmlns:a16="http://schemas.microsoft.com/office/drawing/2014/main" id="{41CA6F15-5775-4E65-9A83-C8B64A6D08E2}"/>
                  </a:ext>
                </a:extLst>
              </p:cNvPr>
              <p:cNvGrpSpPr/>
              <p:nvPr/>
            </p:nvGrpSpPr>
            <p:grpSpPr>
              <a:xfrm>
                <a:off x="8258047" y="3560684"/>
                <a:ext cx="1042577" cy="1434362"/>
                <a:chOff x="2369325" y="3827607"/>
                <a:chExt cx="938866" cy="1291686"/>
              </a:xfrm>
            </p:grpSpPr>
            <p:grpSp>
              <p:nvGrpSpPr>
                <p:cNvPr id="45" name="Groupe 393">
                  <a:extLst>
                    <a:ext uri="{FF2B5EF4-FFF2-40B4-BE49-F238E27FC236}">
                      <a16:creationId xmlns:a16="http://schemas.microsoft.com/office/drawing/2014/main" id="{B2476A3D-B13F-4A06-8DF6-F335E8503DBF}"/>
                    </a:ext>
                  </a:extLst>
                </p:cNvPr>
                <p:cNvGrpSpPr/>
                <p:nvPr/>
              </p:nvGrpSpPr>
              <p:grpSpPr>
                <a:xfrm>
                  <a:off x="2538198" y="3987737"/>
                  <a:ext cx="769993" cy="911730"/>
                  <a:chOff x="3207912" y="5437261"/>
                  <a:chExt cx="769993" cy="911730"/>
                </a:xfrm>
              </p:grpSpPr>
              <p:cxnSp>
                <p:nvCxnSpPr>
                  <p:cNvPr id="49" name="Connecteur droit 399">
                    <a:extLst>
                      <a:ext uri="{FF2B5EF4-FFF2-40B4-BE49-F238E27FC236}">
                        <a16:creationId xmlns:a16="http://schemas.microsoft.com/office/drawing/2014/main" id="{D3A828F3-FD04-4F27-ACBE-D71F0533FABF}"/>
                      </a:ext>
                    </a:extLst>
                  </p:cNvPr>
                  <p:cNvCxnSpPr/>
                  <p:nvPr/>
                </p:nvCxnSpPr>
                <p:spPr>
                  <a:xfrm>
                    <a:off x="3269262" y="5437261"/>
                    <a:ext cx="0" cy="720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00">
                    <a:extLst>
                      <a:ext uri="{FF2B5EF4-FFF2-40B4-BE49-F238E27FC236}">
                        <a16:creationId xmlns:a16="http://schemas.microsoft.com/office/drawing/2014/main" id="{EDDA467E-2EDD-4CDC-B6EC-4E6ABF61C8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0880000" flipH="1">
                    <a:off x="3257905" y="6074957"/>
                    <a:ext cx="720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eur droit 401">
                    <a:extLst>
                      <a:ext uri="{FF2B5EF4-FFF2-40B4-BE49-F238E27FC236}">
                        <a16:creationId xmlns:a16="http://schemas.microsoft.com/office/drawing/2014/main" id="{1DF59CCB-842D-42EF-B254-77EF91F5A8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8180000">
                    <a:off x="3567912" y="5988991"/>
                    <a:ext cx="0" cy="720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ZoneTexte 394">
                  <a:extLst>
                    <a:ext uri="{FF2B5EF4-FFF2-40B4-BE49-F238E27FC236}">
                      <a16:creationId xmlns:a16="http://schemas.microsoft.com/office/drawing/2014/main" id="{C79C2F78-1AFB-4054-8C7C-CE2EBAB06CA5}"/>
                    </a:ext>
                  </a:extLst>
                </p:cNvPr>
                <p:cNvSpPr txBox="1"/>
                <p:nvPr/>
              </p:nvSpPr>
              <p:spPr>
                <a:xfrm rot="1980000">
                  <a:off x="2399661" y="4869848"/>
                  <a:ext cx="839103" cy="2494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Frequency</a:t>
                  </a:r>
                </a:p>
              </p:txBody>
            </p:sp>
            <p:sp>
              <p:nvSpPr>
                <p:cNvPr id="47" name="ZoneTexte 396">
                  <a:extLst>
                    <a:ext uri="{FF2B5EF4-FFF2-40B4-BE49-F238E27FC236}">
                      <a16:creationId xmlns:a16="http://schemas.microsoft.com/office/drawing/2014/main" id="{E7C48FD5-153C-43E5-B8B4-728E69D7351F}"/>
                    </a:ext>
                  </a:extLst>
                </p:cNvPr>
                <p:cNvSpPr txBox="1"/>
                <p:nvPr/>
              </p:nvSpPr>
              <p:spPr>
                <a:xfrm rot="20940000">
                  <a:off x="2558374" y="4448851"/>
                  <a:ext cx="53732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Time</a:t>
                  </a:r>
                </a:p>
              </p:txBody>
            </p:sp>
            <p:sp>
              <p:nvSpPr>
                <p:cNvPr id="48" name="ZoneTexte 397">
                  <a:extLst>
                    <a:ext uri="{FF2B5EF4-FFF2-40B4-BE49-F238E27FC236}">
                      <a16:creationId xmlns:a16="http://schemas.microsoft.com/office/drawing/2014/main" id="{28F7F281-4307-423A-A0F7-B5B57104D7D1}"/>
                    </a:ext>
                  </a:extLst>
                </p:cNvPr>
                <p:cNvSpPr txBox="1"/>
                <p:nvPr/>
              </p:nvSpPr>
              <p:spPr>
                <a:xfrm rot="16200000">
                  <a:off x="2106913" y="4090019"/>
                  <a:ext cx="8018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Intensity</a:t>
                  </a: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E777321-BDF4-454A-B895-905457AC7EB8}"/>
                  </a:ext>
                </a:extLst>
              </p:cNvPr>
              <p:cNvSpPr/>
              <p:nvPr/>
            </p:nvSpPr>
            <p:spPr>
              <a:xfrm rot="20880000">
                <a:off x="10077572" y="3560231"/>
                <a:ext cx="1144430" cy="5132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E3B2CE96-8935-4009-914B-E450190091A4}"/>
                  </a:ext>
                </a:extLst>
              </p:cNvPr>
              <p:cNvSpPr/>
              <p:nvPr/>
            </p:nvSpPr>
            <p:spPr>
              <a:xfrm rot="10080000">
                <a:off x="10112811" y="4081463"/>
                <a:ext cx="52106" cy="95265"/>
              </a:xfrm>
              <a:prstGeom prst="triangle">
                <a:avLst>
                  <a:gd name="adj" fmla="val 66369"/>
                </a:avLst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1ACBCCA-5903-4CDF-900D-290CB9C7906B}"/>
                </a:ext>
              </a:extLst>
            </p:cNvPr>
            <p:cNvGrpSpPr/>
            <p:nvPr/>
          </p:nvGrpSpPr>
          <p:grpSpPr>
            <a:xfrm>
              <a:off x="2078895" y="981254"/>
              <a:ext cx="1697784" cy="2202136"/>
              <a:chOff x="2078895" y="981254"/>
              <a:chExt cx="1697784" cy="2202136"/>
            </a:xfrm>
          </p:grpSpPr>
          <p:cxnSp>
            <p:nvCxnSpPr>
              <p:cNvPr id="34" name="Connecteur droit 40">
                <a:extLst>
                  <a:ext uri="{FF2B5EF4-FFF2-40B4-BE49-F238E27FC236}">
                    <a16:creationId xmlns:a16="http://schemas.microsoft.com/office/drawing/2014/main" id="{B064EFE0-9DA8-4B5A-AE66-D2B9959232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8949" y="1404939"/>
                <a:ext cx="0" cy="177845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43">
                <a:extLst>
                  <a:ext uri="{FF2B5EF4-FFF2-40B4-BE49-F238E27FC236}">
                    <a16:creationId xmlns:a16="http://schemas.microsoft.com/office/drawing/2014/main" id="{F62A1351-168C-4014-8549-D778FF14A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4040" y="1046499"/>
                <a:ext cx="0" cy="1782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48">
                <a:extLst>
                  <a:ext uri="{FF2B5EF4-FFF2-40B4-BE49-F238E27FC236}">
                    <a16:creationId xmlns:a16="http://schemas.microsoft.com/office/drawing/2014/main" id="{042EFBCE-C122-4E5F-8F2D-AEBBE56CD13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300000" flipV="1">
                <a:off x="2097707" y="981254"/>
                <a:ext cx="1656985" cy="504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48">
                <a:extLst>
                  <a:ext uri="{FF2B5EF4-FFF2-40B4-BE49-F238E27FC236}">
                    <a16:creationId xmlns:a16="http://schemas.microsoft.com/office/drawing/2014/main" id="{3F3D8C83-D1BA-43AB-B379-40F7893FDFE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2078895" y="2986272"/>
                <a:ext cx="894603" cy="18881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48">
                <a:extLst>
                  <a:ext uri="{FF2B5EF4-FFF2-40B4-BE49-F238E27FC236}">
                    <a16:creationId xmlns:a16="http://schemas.microsoft.com/office/drawing/2014/main" id="{A42AFC36-6D78-4D52-9367-D9BB723CE0F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3546178" y="2818759"/>
                <a:ext cx="230501" cy="4864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F6C22A6E-2D81-4E6C-B75F-967117744B06}"/>
              </a:ext>
            </a:extLst>
          </p:cNvPr>
          <p:cNvSpPr/>
          <p:nvPr/>
        </p:nvSpPr>
        <p:spPr>
          <a:xfrm>
            <a:off x="4082" y="6617470"/>
            <a:ext cx="680874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A49684-8DDB-494A-B6BD-7F5AFE956814}"/>
              </a:ext>
            </a:extLst>
          </p:cNvPr>
          <p:cNvGrpSpPr/>
          <p:nvPr/>
        </p:nvGrpSpPr>
        <p:grpSpPr>
          <a:xfrm>
            <a:off x="8778844" y="2043336"/>
            <a:ext cx="3328490" cy="3852000"/>
            <a:chOff x="8778844" y="2043336"/>
            <a:chExt cx="3328490" cy="3852000"/>
          </a:xfrm>
        </p:grpSpPr>
        <p:pic>
          <p:nvPicPr>
            <p:cNvPr id="15" name="Image 4">
              <a:extLst>
                <a:ext uri="{FF2B5EF4-FFF2-40B4-BE49-F238E27FC236}">
                  <a16:creationId xmlns:a16="http://schemas.microsoft.com/office/drawing/2014/main" id="{A02DBB8B-AFFA-4067-8F20-DBAF42A48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78844" y="2043336"/>
              <a:ext cx="3328490" cy="3852000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643EFDB-DD2A-4FED-BF37-B0C5FBB21F94}"/>
                </a:ext>
              </a:extLst>
            </p:cNvPr>
            <p:cNvSpPr/>
            <p:nvPr/>
          </p:nvSpPr>
          <p:spPr>
            <a:xfrm>
              <a:off x="9431337" y="4948560"/>
              <a:ext cx="46037" cy="45719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8D3F11-2354-4D48-9673-03B75FCD01E1}"/>
                  </a:ext>
                </a:extLst>
              </p:cNvPr>
              <p:cNvSpPr txBox="1"/>
              <p:nvPr/>
            </p:nvSpPr>
            <p:spPr>
              <a:xfrm>
                <a:off x="9951777" y="2790850"/>
                <a:ext cx="1934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fr-FR" sz="1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sz="18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GB" dirty="0"/>
                  <a:t> = 12.7 µs</a:t>
                </a:r>
                <a:endParaRPr lang="LID4096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8D3F11-2354-4D48-9673-03B75FCD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777" y="2790850"/>
                <a:ext cx="1934088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Image 5">
            <a:extLst>
              <a:ext uri="{FF2B5EF4-FFF2-40B4-BE49-F238E27FC236}">
                <a16:creationId xmlns:a16="http://schemas.microsoft.com/office/drawing/2014/main" id="{F69BCA12-B375-4CC4-9C47-964B9DAF9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21" t="3838" r="25636" b="91587"/>
          <a:stretch/>
        </p:blipFill>
        <p:spPr>
          <a:xfrm>
            <a:off x="11041703" y="2163716"/>
            <a:ext cx="242662" cy="176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2B304C-A843-43B7-AC24-386687747B2B}"/>
              </a:ext>
            </a:extLst>
          </p:cNvPr>
          <p:cNvSpPr/>
          <p:nvPr/>
        </p:nvSpPr>
        <p:spPr>
          <a:xfrm>
            <a:off x="11281230" y="2142884"/>
            <a:ext cx="163739" cy="197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6" name="Sous-titre 2">
            <a:extLst>
              <a:ext uri="{FF2B5EF4-FFF2-40B4-BE49-F238E27FC236}">
                <a16:creationId xmlns:a16="http://schemas.microsoft.com/office/drawing/2014/main" id="{BCA82B4D-5858-4DB4-86CA-C67EA5788CC9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8BC33F78-7772-4854-8135-85A2B82665D0}"/>
              </a:ext>
            </a:extLst>
          </p:cNvPr>
          <p:cNvCxnSpPr>
            <a:cxnSpLocks/>
          </p:cNvCxnSpPr>
          <p:nvPr/>
        </p:nvCxnSpPr>
        <p:spPr>
          <a:xfrm flipH="1">
            <a:off x="4821123" y="3498062"/>
            <a:ext cx="0" cy="1024540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65" y="0"/>
            <a:ext cx="1032566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Experimental setup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sp>
        <p:nvSpPr>
          <p:cNvPr id="31" name="TextBox 114">
            <a:extLst>
              <a:ext uri="{FF2B5EF4-FFF2-40B4-BE49-F238E27FC236}">
                <a16:creationId xmlns:a16="http://schemas.microsoft.com/office/drawing/2014/main" id="{11C8941F-1A92-4DB8-9C75-11751B6E50B8}"/>
              </a:ext>
            </a:extLst>
          </p:cNvPr>
          <p:cNvSpPr txBox="1"/>
          <p:nvPr/>
        </p:nvSpPr>
        <p:spPr>
          <a:xfrm>
            <a:off x="6890631" y="4056840"/>
            <a:ext cx="4941151" cy="2327326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endParaRPr lang="en-US" sz="16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 and cavity locking decoupled using an intermediate </a:t>
            </a:r>
            <a:r>
              <a:rPr lang="en-US" sz="1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</a:t>
            </a:r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laser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AOM shutoff does not affect the lock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Stabilization of the cavity length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Averaging possible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 cavity and calibrated gas sample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4479FD-EB94-4F18-97ED-9A1F62CC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34" y="1150849"/>
            <a:ext cx="3560395" cy="25963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050CAB-1B9C-4A9D-9D63-CCFD5E4CB28C}"/>
              </a:ext>
            </a:extLst>
          </p:cNvPr>
          <p:cNvSpPr/>
          <p:nvPr/>
        </p:nvSpPr>
        <p:spPr>
          <a:xfrm>
            <a:off x="1246298" y="2284517"/>
            <a:ext cx="933054" cy="764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DA2C7-3564-411C-9824-F614848A427F}"/>
              </a:ext>
            </a:extLst>
          </p:cNvPr>
          <p:cNvSpPr/>
          <p:nvPr/>
        </p:nvSpPr>
        <p:spPr>
          <a:xfrm>
            <a:off x="1064992" y="2345924"/>
            <a:ext cx="933054" cy="764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B3F2BA4F-D6EE-444B-B9E9-C1A4F4A6D88D}"/>
              </a:ext>
            </a:extLst>
          </p:cNvPr>
          <p:cNvGrpSpPr/>
          <p:nvPr/>
        </p:nvGrpSpPr>
        <p:grpSpPr>
          <a:xfrm>
            <a:off x="2119624" y="2562516"/>
            <a:ext cx="1275693" cy="1296887"/>
            <a:chOff x="2119624" y="2562516"/>
            <a:chExt cx="1275693" cy="1296887"/>
          </a:xfrm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83C55A1-F651-446D-92FB-ECD97DC7486D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2632354" y="2973957"/>
              <a:ext cx="1753" cy="133529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8A6321D1-3DA6-494F-A911-EEF574AC921D}"/>
                </a:ext>
              </a:extLst>
            </p:cNvPr>
            <p:cNvCxnSpPr>
              <a:cxnSpLocks/>
              <a:stCxn id="19" idx="3"/>
              <a:endCxn id="20" idx="2"/>
            </p:cNvCxnSpPr>
            <p:nvPr/>
          </p:nvCxnSpPr>
          <p:spPr>
            <a:xfrm flipV="1">
              <a:off x="3148590" y="3298418"/>
              <a:ext cx="204639" cy="581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med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5C20BC-544E-4549-A596-CEE28CD13565}"/>
                </a:ext>
              </a:extLst>
            </p:cNvPr>
            <p:cNvSpPr/>
            <p:nvPr/>
          </p:nvSpPr>
          <p:spPr>
            <a:xfrm>
              <a:off x="2119624" y="3107486"/>
              <a:ext cx="1028966" cy="3830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kern="0" dirty="0" err="1">
                  <a:solidFill>
                    <a:schemeClr val="tx1"/>
                  </a:solidFill>
                </a:rPr>
                <a:t>Beatnote</a:t>
              </a:r>
              <a:r>
                <a:rPr lang="fr-FR" sz="1400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lock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Connecteur : en arc 21">
              <a:extLst>
                <a:ext uri="{FF2B5EF4-FFF2-40B4-BE49-F238E27FC236}">
                  <a16:creationId xmlns:a16="http://schemas.microsoft.com/office/drawing/2014/main" id="{E6587EF6-16E2-403D-94EC-09F0F7C961A3}"/>
                </a:ext>
              </a:extLst>
            </p:cNvPr>
            <p:cNvCxnSpPr>
              <a:cxnSpLocks/>
              <a:stCxn id="70" idx="3"/>
              <a:endCxn id="20" idx="2"/>
            </p:cNvCxnSpPr>
            <p:nvPr/>
          </p:nvCxnSpPr>
          <p:spPr>
            <a:xfrm flipV="1">
              <a:off x="3074105" y="3298418"/>
              <a:ext cx="279124" cy="560985"/>
            </a:xfrm>
            <a:prstGeom prst="curvedConnector3">
              <a:avLst>
                <a:gd name="adj1" fmla="val 196978"/>
              </a:avLst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 : en arc 22">
              <a:extLst>
                <a:ext uri="{FF2B5EF4-FFF2-40B4-BE49-F238E27FC236}">
                  <a16:creationId xmlns:a16="http://schemas.microsoft.com/office/drawing/2014/main" id="{040DA502-FE7E-442F-B9FC-76009257880C}"/>
                </a:ext>
              </a:extLst>
            </p:cNvPr>
            <p:cNvCxnSpPr>
              <a:cxnSpLocks/>
              <a:stCxn id="24" idx="3"/>
              <a:endCxn id="20" idx="2"/>
            </p:cNvCxnSpPr>
            <p:nvPr/>
          </p:nvCxnSpPr>
          <p:spPr>
            <a:xfrm>
              <a:off x="3138717" y="2701016"/>
              <a:ext cx="214512" cy="597402"/>
            </a:xfrm>
            <a:prstGeom prst="curvedConnector3">
              <a:avLst>
                <a:gd name="adj1" fmla="val 176456"/>
              </a:avLst>
            </a:prstGeom>
            <a:ln w="3175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5EEF560-ACD7-4494-B8F8-DC8AB723EAE0}"/>
                </a:ext>
              </a:extLst>
            </p:cNvPr>
            <p:cNvSpPr txBox="1"/>
            <p:nvPr/>
          </p:nvSpPr>
          <p:spPr>
            <a:xfrm>
              <a:off x="2782239" y="2562516"/>
              <a:ext cx="356478" cy="276999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lang="fr-FR" sz="1200" b="1" dirty="0" err="1">
                  <a:solidFill>
                    <a:schemeClr val="accent3"/>
                  </a:solidFill>
                </a:rPr>
                <a:t>Osc</a:t>
              </a:r>
              <a:r>
                <a:rPr lang="fr-FR" sz="1200" b="1" dirty="0">
                  <a:solidFill>
                    <a:schemeClr val="accent3"/>
                  </a:solidFill>
                </a:rPr>
                <a:t>.</a:t>
              </a:r>
            </a:p>
          </p:txBody>
        </p:sp>
        <p:sp>
          <p:nvSpPr>
            <p:cNvPr id="20" name="Corde 19">
              <a:extLst>
                <a:ext uri="{FF2B5EF4-FFF2-40B4-BE49-F238E27FC236}">
                  <a16:creationId xmlns:a16="http://schemas.microsoft.com/office/drawing/2014/main" id="{406E020B-9481-4762-B0A8-275C72B4F973}"/>
                </a:ext>
              </a:extLst>
            </p:cNvPr>
            <p:cNvSpPr>
              <a:spLocks noChangeAspect="1"/>
            </p:cNvSpPr>
            <p:nvPr/>
          </p:nvSpPr>
          <p:spPr>
            <a:xfrm rot="1380000">
              <a:off x="3258963" y="3230013"/>
              <a:ext cx="136354" cy="136354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BB7A12-F5EB-40CD-8000-924661A70988}"/>
              </a:ext>
            </a:extLst>
          </p:cNvPr>
          <p:cNvCxnSpPr>
            <a:cxnSpLocks/>
          </p:cNvCxnSpPr>
          <p:nvPr/>
        </p:nvCxnSpPr>
        <p:spPr>
          <a:xfrm flipH="1" flipV="1">
            <a:off x="4814356" y="3498062"/>
            <a:ext cx="4124" cy="103405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0DEF8B7A-391F-47C1-8C63-4599D9225C5A}"/>
              </a:ext>
            </a:extLst>
          </p:cNvPr>
          <p:cNvSpPr/>
          <p:nvPr/>
        </p:nvSpPr>
        <p:spPr>
          <a:xfrm>
            <a:off x="6357472" y="2008321"/>
            <a:ext cx="300037" cy="86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6537D1E2-36F7-4C3E-AAA0-FA8A93D6FEA0}"/>
              </a:ext>
            </a:extLst>
          </p:cNvPr>
          <p:cNvCxnSpPr>
            <a:cxnSpLocks/>
            <a:stCxn id="79" idx="0"/>
            <a:endCxn id="67" idx="3"/>
          </p:cNvCxnSpPr>
          <p:nvPr/>
        </p:nvCxnSpPr>
        <p:spPr>
          <a:xfrm rot="16200000" flipV="1">
            <a:off x="5496162" y="1595634"/>
            <a:ext cx="1366010" cy="1724321"/>
          </a:xfrm>
          <a:prstGeom prst="bentConnector2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92EEEF8E-0962-4397-B2DA-9E6755B812C2}"/>
              </a:ext>
            </a:extLst>
          </p:cNvPr>
          <p:cNvSpPr txBox="1"/>
          <p:nvPr/>
        </p:nvSpPr>
        <p:spPr>
          <a:xfrm>
            <a:off x="3484991" y="1483145"/>
            <a:ext cx="695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Trigger</a:t>
            </a:r>
          </a:p>
        </p:txBody>
      </p:sp>
      <p:cxnSp>
        <p:nvCxnSpPr>
          <p:cNvPr id="66" name="Connecteur : en angle 65">
            <a:extLst>
              <a:ext uri="{FF2B5EF4-FFF2-40B4-BE49-F238E27FC236}">
                <a16:creationId xmlns:a16="http://schemas.microsoft.com/office/drawing/2014/main" id="{FA2DAF46-0659-4C2D-A548-25460ECCFF31}"/>
              </a:ext>
            </a:extLst>
          </p:cNvPr>
          <p:cNvCxnSpPr>
            <a:cxnSpLocks/>
            <a:stCxn id="67" idx="1"/>
            <a:endCxn id="83" idx="0"/>
          </p:cNvCxnSpPr>
          <p:nvPr/>
        </p:nvCxnSpPr>
        <p:spPr>
          <a:xfrm rot="10800000" flipV="1">
            <a:off x="3641994" y="1774790"/>
            <a:ext cx="500081" cy="447958"/>
          </a:xfrm>
          <a:prstGeom prst="bentConnector2">
            <a:avLst/>
          </a:prstGeom>
          <a:ln w="19050"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5D2DD7C-393C-45D1-A2DC-719ED9AA33DC}"/>
              </a:ext>
            </a:extLst>
          </p:cNvPr>
          <p:cNvSpPr/>
          <p:nvPr/>
        </p:nvSpPr>
        <p:spPr>
          <a:xfrm>
            <a:off x="4142074" y="1543059"/>
            <a:ext cx="1174932" cy="463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chemeClr val="tx1"/>
                </a:solidFill>
              </a:rPr>
              <a:t>Digital delay generator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7757684-02D6-43A4-A259-02667CFD0462}"/>
              </a:ext>
            </a:extLst>
          </p:cNvPr>
          <p:cNvSpPr/>
          <p:nvPr/>
        </p:nvSpPr>
        <p:spPr>
          <a:xfrm>
            <a:off x="6472724" y="3107269"/>
            <a:ext cx="397832" cy="391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722E126-8F6C-44C9-AF77-9B05354A9A12}"/>
              </a:ext>
            </a:extLst>
          </p:cNvPr>
          <p:cNvSpPr/>
          <p:nvPr/>
        </p:nvSpPr>
        <p:spPr>
          <a:xfrm>
            <a:off x="6504510" y="3119174"/>
            <a:ext cx="397832" cy="164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6F1A10-C38D-43AA-BC4D-F9D3593057D3}"/>
              </a:ext>
            </a:extLst>
          </p:cNvPr>
          <p:cNvSpPr/>
          <p:nvPr/>
        </p:nvSpPr>
        <p:spPr>
          <a:xfrm>
            <a:off x="6594998" y="3461438"/>
            <a:ext cx="397832" cy="164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0FD5F756-B972-439B-B212-BECC185551CD}"/>
              </a:ext>
            </a:extLst>
          </p:cNvPr>
          <p:cNvCxnSpPr>
            <a:cxnSpLocks/>
            <a:stCxn id="79" idx="1"/>
            <a:endCxn id="80" idx="1"/>
          </p:cNvCxnSpPr>
          <p:nvPr/>
        </p:nvCxnSpPr>
        <p:spPr>
          <a:xfrm flipH="1">
            <a:off x="6612510" y="3365462"/>
            <a:ext cx="131647" cy="5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40DC9771-BCBD-431D-9115-8A9682AF1169}"/>
              </a:ext>
            </a:extLst>
          </p:cNvPr>
          <p:cNvSpPr/>
          <p:nvPr/>
        </p:nvSpPr>
        <p:spPr>
          <a:xfrm>
            <a:off x="6744157" y="3140800"/>
            <a:ext cx="594339" cy="449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FTS</a:t>
            </a:r>
          </a:p>
        </p:txBody>
      </p:sp>
      <p:cxnSp>
        <p:nvCxnSpPr>
          <p:cNvPr id="81" name="Connecteur : en arc 80">
            <a:extLst>
              <a:ext uri="{FF2B5EF4-FFF2-40B4-BE49-F238E27FC236}">
                <a16:creationId xmlns:a16="http://schemas.microsoft.com/office/drawing/2014/main" id="{C1D41208-5BDD-49A8-B951-B10EF6258084}"/>
              </a:ext>
            </a:extLst>
          </p:cNvPr>
          <p:cNvCxnSpPr>
            <a:cxnSpLocks/>
            <a:stCxn id="83" idx="3"/>
            <a:endCxn id="82" idx="1"/>
          </p:cNvCxnSpPr>
          <p:nvPr/>
        </p:nvCxnSpPr>
        <p:spPr>
          <a:xfrm>
            <a:off x="3925608" y="2377237"/>
            <a:ext cx="341754" cy="993787"/>
          </a:xfrm>
          <a:prstGeom prst="curvedConnector3">
            <a:avLst>
              <a:gd name="adj1" fmla="val 50000"/>
            </a:avLst>
          </a:prstGeom>
          <a:ln w="317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5E8C8AE7-ECC8-4D7B-B914-86D3E32A8675}"/>
              </a:ext>
            </a:extLst>
          </p:cNvPr>
          <p:cNvSpPr>
            <a:spLocks noChangeAspect="1"/>
          </p:cNvSpPr>
          <p:nvPr/>
        </p:nvSpPr>
        <p:spPr>
          <a:xfrm>
            <a:off x="3358378" y="2222748"/>
            <a:ext cx="567230" cy="3089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Calibri"/>
              </a:rPr>
              <a:t>AOM</a:t>
            </a:r>
            <a:endParaRPr lang="en-US" sz="1200" b="1" dirty="0">
              <a:solidFill>
                <a:schemeClr val="tx2"/>
              </a:solidFill>
              <a:latin typeface="Calibri"/>
            </a:endParaRP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99452CC9-6521-49B6-A248-B102940CB70A}"/>
              </a:ext>
            </a:extLst>
          </p:cNvPr>
          <p:cNvCxnSpPr>
            <a:cxnSpLocks/>
            <a:stCxn id="83" idx="1"/>
            <a:endCxn id="85" idx="3"/>
          </p:cNvCxnSpPr>
          <p:nvPr/>
        </p:nvCxnSpPr>
        <p:spPr>
          <a:xfrm flipH="1">
            <a:off x="3128471" y="2377237"/>
            <a:ext cx="229907" cy="2193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89132D68-73BF-4D7B-BEF1-7CF003010BF3}"/>
              </a:ext>
            </a:extLst>
          </p:cNvPr>
          <p:cNvSpPr txBox="1"/>
          <p:nvPr/>
        </p:nvSpPr>
        <p:spPr>
          <a:xfrm>
            <a:off x="2704113" y="2240930"/>
            <a:ext cx="424358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fr-FR" sz="1200" b="1" dirty="0" err="1">
                <a:solidFill>
                  <a:schemeClr val="tx2"/>
                </a:solidFill>
              </a:rPr>
              <a:t>Amp</a:t>
            </a:r>
            <a:r>
              <a:rPr lang="fr-FR" sz="12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B7D97A7-D98B-46A0-9D6B-C728F554C783}"/>
              </a:ext>
            </a:extLst>
          </p:cNvPr>
          <p:cNvSpPr/>
          <p:nvPr/>
        </p:nvSpPr>
        <p:spPr>
          <a:xfrm>
            <a:off x="1447637" y="2234659"/>
            <a:ext cx="1402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chemeClr val="tx2"/>
                </a:solidFill>
              </a:rPr>
              <a:t>Er:fiber comb</a:t>
            </a:r>
            <a:endParaRPr lang="en-US" sz="700" b="1" kern="0" dirty="0">
              <a:solidFill>
                <a:schemeClr val="tx2"/>
              </a:solidFill>
            </a:endParaRPr>
          </a:p>
        </p:txBody>
      </p: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ECB537A8-CB79-4534-B813-46A7D2A02AD0}"/>
              </a:ext>
            </a:extLst>
          </p:cNvPr>
          <p:cNvCxnSpPr>
            <a:cxnSpLocks/>
          </p:cNvCxnSpPr>
          <p:nvPr/>
        </p:nvCxnSpPr>
        <p:spPr>
          <a:xfrm flipV="1">
            <a:off x="6260155" y="3367008"/>
            <a:ext cx="232437" cy="1509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3C22CBA-BE90-4F96-BB37-2D944EB0BB16}"/>
              </a:ext>
            </a:extLst>
          </p:cNvPr>
          <p:cNvSpPr/>
          <p:nvPr/>
        </p:nvSpPr>
        <p:spPr>
          <a:xfrm>
            <a:off x="5230236" y="2926354"/>
            <a:ext cx="1043162" cy="88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4E4F476-154F-4D6C-B398-378DA308ED80}"/>
              </a:ext>
            </a:extLst>
          </p:cNvPr>
          <p:cNvSpPr>
            <a:spLocks noChangeAspect="1"/>
          </p:cNvSpPr>
          <p:nvPr/>
        </p:nvSpPr>
        <p:spPr>
          <a:xfrm>
            <a:off x="6125237" y="3140834"/>
            <a:ext cx="134918" cy="46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E55920E8-0364-424B-973C-7FA26533A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639" y="3491938"/>
            <a:ext cx="627799" cy="143497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FE145550-C77C-494C-9BA4-8421D6750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165" y="3097499"/>
            <a:ext cx="663284" cy="383815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9E743557-82D2-442D-851A-23F24B2E6A48}"/>
              </a:ext>
            </a:extLst>
          </p:cNvPr>
          <p:cNvSpPr/>
          <p:nvPr/>
        </p:nvSpPr>
        <p:spPr>
          <a:xfrm>
            <a:off x="5265269" y="2902799"/>
            <a:ext cx="994886" cy="8721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51E8BF4-CFE4-44D0-982A-A6C03745C410}"/>
              </a:ext>
            </a:extLst>
          </p:cNvPr>
          <p:cNvSpPr/>
          <p:nvPr/>
        </p:nvSpPr>
        <p:spPr>
          <a:xfrm>
            <a:off x="2617408" y="1881510"/>
            <a:ext cx="537552" cy="554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F1C5F2-FC9A-4BF2-819F-899EFABAEC08}"/>
              </a:ext>
            </a:extLst>
          </p:cNvPr>
          <p:cNvSpPr/>
          <p:nvPr/>
        </p:nvSpPr>
        <p:spPr>
          <a:xfrm>
            <a:off x="2275644" y="2365143"/>
            <a:ext cx="880886" cy="593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94CCCDC-2944-46F9-9BF3-045582315481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1819943" y="2981173"/>
            <a:ext cx="0" cy="180000"/>
          </a:xfrm>
          <a:prstGeom prst="line">
            <a:avLst/>
          </a:prstGeom>
          <a:ln w="190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7BCD56A-FDEC-463D-A84E-D600293C7091}"/>
              </a:ext>
            </a:extLst>
          </p:cNvPr>
          <p:cNvSpPr/>
          <p:nvPr/>
        </p:nvSpPr>
        <p:spPr>
          <a:xfrm>
            <a:off x="1195088" y="3168588"/>
            <a:ext cx="792000" cy="2910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kern="0" dirty="0">
                <a:solidFill>
                  <a:schemeClr val="tx1"/>
                </a:solidFill>
              </a:rPr>
              <a:t>H maser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991BCED-FDC2-4D84-87F0-D863C1A38671}"/>
              </a:ext>
            </a:extLst>
          </p:cNvPr>
          <p:cNvSpPr/>
          <p:nvPr/>
        </p:nvSpPr>
        <p:spPr>
          <a:xfrm>
            <a:off x="1596944" y="2457954"/>
            <a:ext cx="445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schemeClr val="tx2"/>
                </a:solidFill>
              </a:rPr>
              <a:t> </a:t>
            </a:r>
            <a:r>
              <a:rPr lang="en-US" sz="1400" b="1" i="1" kern="0" dirty="0" err="1">
                <a:solidFill>
                  <a:schemeClr val="tx2"/>
                </a:solidFill>
              </a:rPr>
              <a:t>f</a:t>
            </a:r>
            <a:r>
              <a:rPr lang="en-US" sz="1400" b="1" i="1" kern="0" baseline="-25000" dirty="0" err="1">
                <a:solidFill>
                  <a:schemeClr val="tx2"/>
                </a:solidFill>
              </a:rPr>
              <a:t>ceo</a:t>
            </a:r>
            <a:endParaRPr lang="en-US" sz="1100" b="1" i="1" kern="0" baseline="-25000" dirty="0">
              <a:solidFill>
                <a:schemeClr val="tx2"/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90EDB2-3567-4E6B-B9E0-96EE37FDC77E}"/>
              </a:ext>
            </a:extLst>
          </p:cNvPr>
          <p:cNvSpPr/>
          <p:nvPr/>
        </p:nvSpPr>
        <p:spPr>
          <a:xfrm>
            <a:off x="1847332" y="1955679"/>
            <a:ext cx="1272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dirty="0">
                <a:solidFill>
                  <a:schemeClr val="tx2"/>
                </a:solidFill>
              </a:rPr>
              <a:t>4 </a:t>
            </a:r>
            <a:r>
              <a:rPr lang="en-US" sz="1200" b="1" i="1" kern="0" dirty="0" err="1">
                <a:solidFill>
                  <a:schemeClr val="tx2"/>
                </a:solidFill>
              </a:rPr>
              <a:t>f</a:t>
            </a:r>
            <a:r>
              <a:rPr lang="en-US" sz="1200" b="1" i="1" kern="0" baseline="-25000" dirty="0" err="1">
                <a:solidFill>
                  <a:schemeClr val="tx2"/>
                </a:solidFill>
              </a:rPr>
              <a:t>rep</a:t>
            </a:r>
            <a:r>
              <a:rPr lang="en-US" sz="1200" b="1" i="1" kern="0" dirty="0">
                <a:solidFill>
                  <a:schemeClr val="tx2"/>
                </a:solidFill>
              </a:rPr>
              <a:t> – 980 MHz</a:t>
            </a:r>
            <a:endParaRPr lang="en-US" sz="1050" b="1" i="1" kern="0" baseline="-25000" dirty="0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E2AC25-769E-4263-9C92-A71F4C098B89}"/>
              </a:ext>
            </a:extLst>
          </p:cNvPr>
          <p:cNvGrpSpPr/>
          <p:nvPr/>
        </p:nvGrpSpPr>
        <p:grpSpPr>
          <a:xfrm>
            <a:off x="1195087" y="1102963"/>
            <a:ext cx="5068500" cy="2211171"/>
            <a:chOff x="1195087" y="1102963"/>
            <a:chExt cx="5068500" cy="2211171"/>
          </a:xfrm>
        </p:grpSpPr>
        <p:cxnSp>
          <p:nvCxnSpPr>
            <p:cNvPr id="102" name="Connecteur : en angle 101">
              <a:extLst>
                <a:ext uri="{FF2B5EF4-FFF2-40B4-BE49-F238E27FC236}">
                  <a16:creationId xmlns:a16="http://schemas.microsoft.com/office/drawing/2014/main" id="{9DC44646-A1D6-441A-BFFD-C6432F94BC79}"/>
                </a:ext>
              </a:extLst>
            </p:cNvPr>
            <p:cNvCxnSpPr>
              <a:cxnSpLocks/>
              <a:stCxn id="101" idx="0"/>
              <a:endCxn id="104" idx="4"/>
            </p:cNvCxnSpPr>
            <p:nvPr/>
          </p:nvCxnSpPr>
          <p:spPr>
            <a:xfrm rot="5400000" flipH="1" flipV="1">
              <a:off x="2662448" y="1388414"/>
              <a:ext cx="388390" cy="74614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 : en angle 102">
              <a:extLst>
                <a:ext uri="{FF2B5EF4-FFF2-40B4-BE49-F238E27FC236}">
                  <a16:creationId xmlns:a16="http://schemas.microsoft.com/office/drawing/2014/main" id="{ED4131AB-46FB-4889-A581-7F3D7FC67C91}"/>
                </a:ext>
              </a:extLst>
            </p:cNvPr>
            <p:cNvCxnSpPr>
              <a:cxnSpLocks/>
              <a:stCxn id="104" idx="6"/>
              <a:endCxn id="109" idx="3"/>
            </p:cNvCxnSpPr>
            <p:nvPr/>
          </p:nvCxnSpPr>
          <p:spPr>
            <a:xfrm>
              <a:off x="3332106" y="1464896"/>
              <a:ext cx="2931481" cy="1532127"/>
            </a:xfrm>
            <a:prstGeom prst="bentConnector3">
              <a:avLst>
                <a:gd name="adj1" fmla="val 107798"/>
              </a:avLst>
            </a:prstGeom>
            <a:ln w="1905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B25DE58-B407-4ACF-9F96-A8DF544806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27319" y="1362502"/>
              <a:ext cx="204787" cy="2047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7069A24A-B488-465B-A131-DCEF6BEE9CDE}"/>
                </a:ext>
              </a:extLst>
            </p:cNvPr>
            <p:cNvCxnSpPr>
              <a:cxnSpLocks/>
              <a:stCxn id="104" idx="1"/>
              <a:endCxn id="104" idx="5"/>
            </p:cNvCxnSpPr>
            <p:nvPr/>
          </p:nvCxnSpPr>
          <p:spPr>
            <a:xfrm>
              <a:off x="3157309" y="1392492"/>
              <a:ext cx="144807" cy="144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5ADB80EF-DDBC-44A8-BC31-084584766459}"/>
                </a:ext>
              </a:extLst>
            </p:cNvPr>
            <p:cNvCxnSpPr>
              <a:cxnSpLocks/>
              <a:stCxn id="104" idx="7"/>
              <a:endCxn id="104" idx="3"/>
            </p:cNvCxnSpPr>
            <p:nvPr/>
          </p:nvCxnSpPr>
          <p:spPr>
            <a:xfrm flipH="1">
              <a:off x="3157309" y="1392492"/>
              <a:ext cx="144807" cy="1448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4C9DB07D-D585-49DC-9E7A-EEB4EB6A189E}"/>
                </a:ext>
              </a:extLst>
            </p:cNvPr>
            <p:cNvSpPr txBox="1"/>
            <p:nvPr/>
          </p:nvSpPr>
          <p:spPr>
            <a:xfrm>
              <a:off x="2830267" y="1102963"/>
              <a:ext cx="980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Phase </a:t>
              </a:r>
              <a:r>
                <a:rPr lang="fr-FR" sz="1400" b="1" dirty="0" err="1"/>
                <a:t>Det</a:t>
              </a:r>
              <a:r>
                <a:rPr lang="fr-FR" sz="1400" b="1" dirty="0"/>
                <a:t>.</a:t>
              </a:r>
            </a:p>
          </p:txBody>
        </p:sp>
        <p:cxnSp>
          <p:nvCxnSpPr>
            <p:cNvPr id="108" name="Connecteur : en angle 107">
              <a:extLst>
                <a:ext uri="{FF2B5EF4-FFF2-40B4-BE49-F238E27FC236}">
                  <a16:creationId xmlns:a16="http://schemas.microsoft.com/office/drawing/2014/main" id="{2A11E488-858D-496B-945F-1C9FA4529F57}"/>
                </a:ext>
              </a:extLst>
            </p:cNvPr>
            <p:cNvCxnSpPr>
              <a:cxnSpLocks/>
              <a:stCxn id="27" idx="1"/>
              <a:endCxn id="104" idx="2"/>
            </p:cNvCxnSpPr>
            <p:nvPr/>
          </p:nvCxnSpPr>
          <p:spPr>
            <a:xfrm rot="10800000" flipH="1">
              <a:off x="1195087" y="1464896"/>
              <a:ext cx="1932231" cy="1849238"/>
            </a:xfrm>
            <a:prstGeom prst="bentConnector3">
              <a:avLst>
                <a:gd name="adj1" fmla="val -4359"/>
              </a:avLst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ZoneTexte 108">
            <a:extLst>
              <a:ext uri="{FF2B5EF4-FFF2-40B4-BE49-F238E27FC236}">
                <a16:creationId xmlns:a16="http://schemas.microsoft.com/office/drawing/2014/main" id="{1DBA99CA-A320-4673-A747-482EDB44153E}"/>
              </a:ext>
            </a:extLst>
          </p:cNvPr>
          <p:cNvSpPr txBox="1"/>
          <p:nvPr/>
        </p:nvSpPr>
        <p:spPr>
          <a:xfrm>
            <a:off x="5920624" y="2858523"/>
            <a:ext cx="342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PZT</a:t>
            </a: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4B1F2675-2ABC-4CF4-BC82-883BB3A77855}"/>
              </a:ext>
            </a:extLst>
          </p:cNvPr>
          <p:cNvGrpSpPr/>
          <p:nvPr/>
        </p:nvGrpSpPr>
        <p:grpSpPr>
          <a:xfrm>
            <a:off x="4351515" y="3016649"/>
            <a:ext cx="948159" cy="530863"/>
            <a:chOff x="4351515" y="3016649"/>
            <a:chExt cx="948159" cy="53086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BBDC6A-D3EE-42BC-A318-F748B474C100}"/>
                </a:ext>
              </a:extLst>
            </p:cNvPr>
            <p:cNvSpPr/>
            <p:nvPr/>
          </p:nvSpPr>
          <p:spPr>
            <a:xfrm>
              <a:off x="4682723" y="3237973"/>
              <a:ext cx="260089" cy="260089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>
              <a:solidFill>
                <a:schemeClr val="bg1">
                  <a:lumMod val="50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B984503-0F34-4D90-AB02-B487D3950A2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4633351" y="3194533"/>
              <a:ext cx="352979" cy="3529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0D5621A-01BF-4DA6-9C42-10AEDE3EAC28}"/>
                </a:ext>
              </a:extLst>
            </p:cNvPr>
            <p:cNvCxnSpPr>
              <a:cxnSpLocks/>
              <a:stCxn id="51" idx="3"/>
              <a:endCxn id="51" idx="1"/>
            </p:cNvCxnSpPr>
            <p:nvPr/>
          </p:nvCxnSpPr>
          <p:spPr>
            <a:xfrm flipV="1">
              <a:off x="4685043" y="3246225"/>
              <a:ext cx="249594" cy="24959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4C9ACEC-1BFA-4A00-956C-35B809B002DE}"/>
                </a:ext>
              </a:extLst>
            </p:cNvPr>
            <p:cNvSpPr txBox="1"/>
            <p:nvPr/>
          </p:nvSpPr>
          <p:spPr>
            <a:xfrm>
              <a:off x="4617374" y="3016649"/>
              <a:ext cx="438763" cy="28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PBS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A970D6E7-71DB-467B-9B28-3C279EDF84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9507" y="3240228"/>
              <a:ext cx="1" cy="258808"/>
            </a:xfrm>
            <a:prstGeom prst="line">
              <a:avLst/>
            </a:prstGeom>
            <a:ln w="44450"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3A148C4-BE08-49D3-B9C4-0B56CC5DA504}"/>
                </a:ext>
              </a:extLst>
            </p:cNvPr>
            <p:cNvSpPr txBox="1"/>
            <p:nvPr/>
          </p:nvSpPr>
          <p:spPr>
            <a:xfrm>
              <a:off x="4351515" y="3019768"/>
              <a:ext cx="417256" cy="28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λ</a:t>
              </a: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/2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0760A2F-09F8-4E94-B2AA-3407A38F4665}"/>
                </a:ext>
              </a:extLst>
            </p:cNvPr>
            <p:cNvSpPr txBox="1"/>
            <p:nvPr/>
          </p:nvSpPr>
          <p:spPr>
            <a:xfrm>
              <a:off x="4895396" y="3017768"/>
              <a:ext cx="404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λ</a:t>
              </a:r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/4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924B9E6C-972F-4AAD-8EA7-277476BF3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1482" y="3240228"/>
              <a:ext cx="1" cy="258808"/>
            </a:xfrm>
            <a:prstGeom prst="line">
              <a:avLst/>
            </a:prstGeom>
            <a:ln w="44450"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C1756052-85D1-4597-96BE-32216CA06D6F}"/>
              </a:ext>
            </a:extLst>
          </p:cNvPr>
          <p:cNvCxnSpPr>
            <a:cxnSpLocks/>
          </p:cNvCxnSpPr>
          <p:nvPr/>
        </p:nvCxnSpPr>
        <p:spPr>
          <a:xfrm flipV="1">
            <a:off x="4262844" y="3373784"/>
            <a:ext cx="981687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3C94DC1F-CD6E-4F0C-AA28-3EDD8D0CF66F}"/>
              </a:ext>
            </a:extLst>
          </p:cNvPr>
          <p:cNvGrpSpPr/>
          <p:nvPr/>
        </p:nvGrpSpPr>
        <p:grpSpPr>
          <a:xfrm>
            <a:off x="1576439" y="3371697"/>
            <a:ext cx="3538677" cy="1404070"/>
            <a:chOff x="1577235" y="3371024"/>
            <a:chExt cx="3538677" cy="14040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1E7DBE-F531-4762-8C8F-2D0EEC50C70A}"/>
                </a:ext>
              </a:extLst>
            </p:cNvPr>
            <p:cNvSpPr/>
            <p:nvPr/>
          </p:nvSpPr>
          <p:spPr>
            <a:xfrm>
              <a:off x="2474063" y="4272842"/>
              <a:ext cx="435276" cy="20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B15F74-6021-460A-AA13-D68D0F1856E7}"/>
                </a:ext>
              </a:extLst>
            </p:cNvPr>
            <p:cNvSpPr/>
            <p:nvPr/>
          </p:nvSpPr>
          <p:spPr>
            <a:xfrm>
              <a:off x="3936365" y="4071056"/>
              <a:ext cx="18473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fr-FR" sz="1050" b="1" i="1"/>
            </a:p>
          </p:txBody>
        </p: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0A89789F-F8D1-4CE9-A85F-7EEAFB9F6534}"/>
                </a:ext>
              </a:extLst>
            </p:cNvPr>
            <p:cNvCxnSpPr>
              <a:cxnSpLocks/>
              <a:stCxn id="61" idx="1"/>
            </p:cNvCxnSpPr>
            <p:nvPr/>
          </p:nvCxnSpPr>
          <p:spPr>
            <a:xfrm rot="10800000">
              <a:off x="2020572" y="4131959"/>
              <a:ext cx="302880" cy="381185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riangle isocèle 33">
              <a:extLst>
                <a:ext uri="{FF2B5EF4-FFF2-40B4-BE49-F238E27FC236}">
                  <a16:creationId xmlns:a16="http://schemas.microsoft.com/office/drawing/2014/main" id="{ECAB97DD-0339-4C24-8DF7-B53009DA552A}"/>
                </a:ext>
              </a:extLst>
            </p:cNvPr>
            <p:cNvSpPr/>
            <p:nvPr/>
          </p:nvSpPr>
          <p:spPr>
            <a:xfrm rot="5400000">
              <a:off x="4424918" y="4208315"/>
              <a:ext cx="292679" cy="61107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33000">
                  <a:schemeClr val="tx2">
                    <a:alpha val="67000"/>
                  </a:schemeClr>
                </a:gs>
                <a:gs pos="67000">
                  <a:schemeClr val="tx2">
                    <a:alpha val="34000"/>
                  </a:schemeClr>
                </a:gs>
                <a:gs pos="100000">
                  <a:schemeClr val="tx2">
                    <a:alpha val="15000"/>
                  </a:scheme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0ABE24C-4DDD-4FDD-B2D1-81AAF1632558}"/>
                </a:ext>
              </a:extLst>
            </p:cNvPr>
            <p:cNvSpPr/>
            <p:nvPr/>
          </p:nvSpPr>
          <p:spPr>
            <a:xfrm rot="10800000">
              <a:off x="4233689" y="4559094"/>
              <a:ext cx="3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3DDC34-D733-4BCE-84CE-8669E0ACEB9C}"/>
                </a:ext>
              </a:extLst>
            </p:cNvPr>
            <p:cNvSpPr/>
            <p:nvPr/>
          </p:nvSpPr>
          <p:spPr>
            <a:xfrm rot="10800000">
              <a:off x="4233690" y="4244878"/>
              <a:ext cx="36000" cy="21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8" name="Triangle rectangle 37">
              <a:extLst>
                <a:ext uri="{FF2B5EF4-FFF2-40B4-BE49-F238E27FC236}">
                  <a16:creationId xmlns:a16="http://schemas.microsoft.com/office/drawing/2014/main" id="{3820CDD9-A66B-4C8A-AFB5-CB755B252C62}"/>
                </a:ext>
              </a:extLst>
            </p:cNvPr>
            <p:cNvSpPr/>
            <p:nvPr/>
          </p:nvSpPr>
          <p:spPr>
            <a:xfrm rot="18900000" flipH="1">
              <a:off x="4971817" y="4331682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9" name="Triangle rectangle 38">
              <a:extLst>
                <a:ext uri="{FF2B5EF4-FFF2-40B4-BE49-F238E27FC236}">
                  <a16:creationId xmlns:a16="http://schemas.microsoft.com/office/drawing/2014/main" id="{D1CE2559-CCBE-4DE0-9C8D-E3E843E68FA7}"/>
                </a:ext>
              </a:extLst>
            </p:cNvPr>
            <p:cNvSpPr/>
            <p:nvPr/>
          </p:nvSpPr>
          <p:spPr>
            <a:xfrm rot="18900000" flipH="1">
              <a:off x="4940005" y="4363494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0" name="Triangle rectangle 39">
              <a:extLst>
                <a:ext uri="{FF2B5EF4-FFF2-40B4-BE49-F238E27FC236}">
                  <a16:creationId xmlns:a16="http://schemas.microsoft.com/office/drawing/2014/main" id="{9829D6A5-55E3-4213-BFB8-9964CDB3C7E4}"/>
                </a:ext>
              </a:extLst>
            </p:cNvPr>
            <p:cNvSpPr/>
            <p:nvPr/>
          </p:nvSpPr>
          <p:spPr>
            <a:xfrm rot="18900000" flipH="1">
              <a:off x="4907328" y="4396169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1" name="Triangle rectangle 40">
              <a:extLst>
                <a:ext uri="{FF2B5EF4-FFF2-40B4-BE49-F238E27FC236}">
                  <a16:creationId xmlns:a16="http://schemas.microsoft.com/office/drawing/2014/main" id="{37DFF0A3-96A5-4C45-B8CB-FC3569578F59}"/>
                </a:ext>
              </a:extLst>
            </p:cNvPr>
            <p:cNvSpPr/>
            <p:nvPr/>
          </p:nvSpPr>
          <p:spPr>
            <a:xfrm rot="18900000" flipH="1">
              <a:off x="4875516" y="4427981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2" name="Triangle rectangle 41">
              <a:extLst>
                <a:ext uri="{FF2B5EF4-FFF2-40B4-BE49-F238E27FC236}">
                  <a16:creationId xmlns:a16="http://schemas.microsoft.com/office/drawing/2014/main" id="{88AA7B0F-D841-4DEB-A582-59AF5538AC33}"/>
                </a:ext>
              </a:extLst>
            </p:cNvPr>
            <p:cNvSpPr/>
            <p:nvPr/>
          </p:nvSpPr>
          <p:spPr>
            <a:xfrm rot="18900000" flipH="1">
              <a:off x="4843705" y="4459795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3" name="Triangle rectangle 42">
              <a:extLst>
                <a:ext uri="{FF2B5EF4-FFF2-40B4-BE49-F238E27FC236}">
                  <a16:creationId xmlns:a16="http://schemas.microsoft.com/office/drawing/2014/main" id="{099033C4-1E22-436D-8AD8-97BA57233B51}"/>
                </a:ext>
              </a:extLst>
            </p:cNvPr>
            <p:cNvSpPr/>
            <p:nvPr/>
          </p:nvSpPr>
          <p:spPr>
            <a:xfrm rot="18900000" flipH="1">
              <a:off x="4811893" y="4491607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4" name="Triangle rectangle 43">
              <a:extLst>
                <a:ext uri="{FF2B5EF4-FFF2-40B4-BE49-F238E27FC236}">
                  <a16:creationId xmlns:a16="http://schemas.microsoft.com/office/drawing/2014/main" id="{5BB80872-16A1-4A8C-BC25-374F5FFE37C3}"/>
                </a:ext>
              </a:extLst>
            </p:cNvPr>
            <p:cNvSpPr/>
            <p:nvPr/>
          </p:nvSpPr>
          <p:spPr>
            <a:xfrm rot="18900000" flipH="1">
              <a:off x="4779217" y="4524282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5" name="Triangle rectangle 44">
              <a:extLst>
                <a:ext uri="{FF2B5EF4-FFF2-40B4-BE49-F238E27FC236}">
                  <a16:creationId xmlns:a16="http://schemas.microsoft.com/office/drawing/2014/main" id="{47BBD95D-917C-4964-A095-55D3896E715A}"/>
                </a:ext>
              </a:extLst>
            </p:cNvPr>
            <p:cNvSpPr/>
            <p:nvPr/>
          </p:nvSpPr>
          <p:spPr>
            <a:xfrm rot="18900000" flipH="1">
              <a:off x="4747404" y="4556095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6" name="Triangle rectangle 45">
              <a:extLst>
                <a:ext uri="{FF2B5EF4-FFF2-40B4-BE49-F238E27FC236}">
                  <a16:creationId xmlns:a16="http://schemas.microsoft.com/office/drawing/2014/main" id="{D88A9262-2AEC-4AD6-8240-1D35B684CBD0}"/>
                </a:ext>
              </a:extLst>
            </p:cNvPr>
            <p:cNvSpPr/>
            <p:nvPr/>
          </p:nvSpPr>
          <p:spPr>
            <a:xfrm rot="18900000" flipH="1">
              <a:off x="4715414" y="4588087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7" name="Triangle rectangle 46">
              <a:extLst>
                <a:ext uri="{FF2B5EF4-FFF2-40B4-BE49-F238E27FC236}">
                  <a16:creationId xmlns:a16="http://schemas.microsoft.com/office/drawing/2014/main" id="{FB81D103-1B47-4C87-8791-2BFF26455EAC}"/>
                </a:ext>
              </a:extLst>
            </p:cNvPr>
            <p:cNvSpPr/>
            <p:nvPr/>
          </p:nvSpPr>
          <p:spPr>
            <a:xfrm rot="18900000" flipH="1">
              <a:off x="4683602" y="4619900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8" name="Triangle rectangle 47">
              <a:extLst>
                <a:ext uri="{FF2B5EF4-FFF2-40B4-BE49-F238E27FC236}">
                  <a16:creationId xmlns:a16="http://schemas.microsoft.com/office/drawing/2014/main" id="{6D3480E7-C751-4B38-A121-D546586972C2}"/>
                </a:ext>
              </a:extLst>
            </p:cNvPr>
            <p:cNvSpPr/>
            <p:nvPr/>
          </p:nvSpPr>
          <p:spPr>
            <a:xfrm rot="18900000" flipH="1">
              <a:off x="4650926" y="4652575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9" name="Triangle rectangle 48">
              <a:extLst>
                <a:ext uri="{FF2B5EF4-FFF2-40B4-BE49-F238E27FC236}">
                  <a16:creationId xmlns:a16="http://schemas.microsoft.com/office/drawing/2014/main" id="{AB5DC6A6-4934-467E-BC0C-468659CECF2D}"/>
                </a:ext>
              </a:extLst>
            </p:cNvPr>
            <p:cNvSpPr/>
            <p:nvPr/>
          </p:nvSpPr>
          <p:spPr>
            <a:xfrm rot="18900000" flipH="1">
              <a:off x="4619113" y="4684387"/>
              <a:ext cx="35021" cy="21404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768FB40C-4595-4454-8E45-6AB5858ABC39}"/>
                </a:ext>
              </a:extLst>
            </p:cNvPr>
            <p:cNvCxnSpPr>
              <a:cxnSpLocks/>
              <a:stCxn id="54" idx="2"/>
              <a:endCxn id="61" idx="3"/>
            </p:cNvCxnSpPr>
            <p:nvPr/>
          </p:nvCxnSpPr>
          <p:spPr>
            <a:xfrm flipH="1">
              <a:off x="3949861" y="4512916"/>
              <a:ext cx="217821" cy="227"/>
            </a:xfrm>
            <a:prstGeom prst="line">
              <a:avLst/>
            </a:prstGeom>
            <a:ln w="19050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604F61F5-F79B-487D-A95E-3A6200CC4654}"/>
                </a:ext>
              </a:extLst>
            </p:cNvPr>
            <p:cNvSpPr txBox="1"/>
            <p:nvPr/>
          </p:nvSpPr>
          <p:spPr>
            <a:xfrm>
              <a:off x="4193198" y="4036805"/>
              <a:ext cx="4351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tx2"/>
                  </a:solidFill>
                </a:rPr>
                <a:t>Slit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54B51175-9CE2-4F77-B9F8-8A7EE27A2712}"/>
                </a:ext>
              </a:extLst>
            </p:cNvPr>
            <p:cNvCxnSpPr>
              <a:cxnSpLocks/>
              <a:stCxn id="74" idx="2"/>
            </p:cNvCxnSpPr>
            <p:nvPr/>
          </p:nvCxnSpPr>
          <p:spPr>
            <a:xfrm>
              <a:off x="3770978" y="3989362"/>
              <a:ext cx="0" cy="364722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E806BB5-B762-493E-9371-7622AB67E610}"/>
                </a:ext>
              </a:extLst>
            </p:cNvPr>
            <p:cNvSpPr/>
            <p:nvPr/>
          </p:nvSpPr>
          <p:spPr>
            <a:xfrm>
              <a:off x="2323452" y="4258239"/>
              <a:ext cx="1626409" cy="5098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kern="0" dirty="0">
                  <a:solidFill>
                    <a:schemeClr val="tx1"/>
                  </a:solidFill>
                </a:rPr>
                <a:t>Pound-</a:t>
              </a:r>
              <a:r>
                <a:rPr lang="en-US" sz="1400" b="1" kern="0" dirty="0" err="1">
                  <a:solidFill>
                    <a:schemeClr val="tx1"/>
                  </a:solidFill>
                </a:rPr>
                <a:t>Drever</a:t>
              </a:r>
              <a:r>
                <a:rPr lang="en-US" sz="1400" b="1" kern="0" dirty="0">
                  <a:solidFill>
                    <a:schemeClr val="tx1"/>
                  </a:solidFill>
                </a:rPr>
                <a:t>-Hall locking electronics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1345F09-0A79-48DB-B4B7-A7D957E1A297}"/>
                </a:ext>
              </a:extLst>
            </p:cNvPr>
            <p:cNvSpPr/>
            <p:nvPr/>
          </p:nvSpPr>
          <p:spPr>
            <a:xfrm>
              <a:off x="2577158" y="3655282"/>
              <a:ext cx="437379" cy="11658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b="1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FBA2835-7D0C-46BD-8440-7FF2ACD99AD3}"/>
                </a:ext>
              </a:extLst>
            </p:cNvPr>
            <p:cNvSpPr/>
            <p:nvPr/>
          </p:nvSpPr>
          <p:spPr>
            <a:xfrm>
              <a:off x="1577235" y="3615082"/>
              <a:ext cx="1497666" cy="4872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algn="ctr"/>
              <a:endParaRPr lang="en-US" sz="2800" b="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3A0BF6AA-135F-40CB-AE60-B21AC3D3A035}"/>
                </a:ext>
              </a:extLst>
            </p:cNvPr>
            <p:cNvSpPr txBox="1"/>
            <p:nvPr/>
          </p:nvSpPr>
          <p:spPr>
            <a:xfrm>
              <a:off x="1721775" y="3625450"/>
              <a:ext cx="12266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 err="1">
                  <a:solidFill>
                    <a:srgbClr val="C00000"/>
                  </a:solidFill>
                </a:rPr>
                <a:t>cw</a:t>
              </a:r>
              <a:r>
                <a:rPr lang="fr-FR" sz="2400" b="1" dirty="0">
                  <a:solidFill>
                    <a:srgbClr val="C00000"/>
                  </a:solidFill>
                </a:rPr>
                <a:t> laser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BDC5F0AC-CAA4-4ACB-ADCE-E7916C8F2FF6}"/>
                </a:ext>
              </a:extLst>
            </p:cNvPr>
            <p:cNvCxnSpPr>
              <a:cxnSpLocks/>
              <a:stCxn id="70" idx="3"/>
              <a:endCxn id="74" idx="1"/>
            </p:cNvCxnSpPr>
            <p:nvPr/>
          </p:nvCxnSpPr>
          <p:spPr>
            <a:xfrm>
              <a:off x="3074901" y="3858730"/>
              <a:ext cx="456497" cy="130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 : en arc 72">
              <a:extLst>
                <a:ext uri="{FF2B5EF4-FFF2-40B4-BE49-F238E27FC236}">
                  <a16:creationId xmlns:a16="http://schemas.microsoft.com/office/drawing/2014/main" id="{5CD1DEF2-97A6-4F77-8350-BF31AD7BF5D3}"/>
                </a:ext>
              </a:extLst>
            </p:cNvPr>
            <p:cNvCxnSpPr>
              <a:cxnSpLocks/>
              <a:stCxn id="74" idx="3"/>
              <a:endCxn id="82" idx="1"/>
            </p:cNvCxnSpPr>
            <p:nvPr/>
          </p:nvCxnSpPr>
          <p:spPr>
            <a:xfrm flipV="1">
              <a:off x="4010558" y="3371024"/>
              <a:ext cx="256804" cy="487836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FAA9889-4BC6-402A-ADC3-893570776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1398" y="3728357"/>
              <a:ext cx="479160" cy="2610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latin typeface="Calibri"/>
                </a:rPr>
                <a:t>EOM</a:t>
              </a:r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DE5612E9-F11D-47FA-950B-9203766368BC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 flipH="1">
              <a:off x="4167682" y="4512640"/>
              <a:ext cx="648000" cy="276"/>
            </a:xfrm>
            <a:prstGeom prst="line">
              <a:avLst/>
            </a:prstGeom>
            <a:ln w="317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018315-E9F9-405A-9045-E58901260DB1}"/>
                </a:ext>
              </a:extLst>
            </p:cNvPr>
            <p:cNvSpPr/>
            <p:nvPr/>
          </p:nvSpPr>
          <p:spPr>
            <a:xfrm rot="8100000">
              <a:off x="4568712" y="4521582"/>
              <a:ext cx="547200" cy="719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54" name="Corde 53">
              <a:extLst>
                <a:ext uri="{FF2B5EF4-FFF2-40B4-BE49-F238E27FC236}">
                  <a16:creationId xmlns:a16="http://schemas.microsoft.com/office/drawing/2014/main" id="{EA03D9A1-467A-41B6-9C7B-84E19A1E0C12}"/>
                </a:ext>
              </a:extLst>
            </p:cNvPr>
            <p:cNvSpPr>
              <a:spLocks noChangeAspect="1"/>
            </p:cNvSpPr>
            <p:nvPr/>
          </p:nvSpPr>
          <p:spPr>
            <a:xfrm rot="1380000">
              <a:off x="4053620" y="4430147"/>
              <a:ext cx="164988" cy="164988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CCD17385-22A5-47C7-8AB6-B35866EF1517}"/>
              </a:ext>
            </a:extLst>
          </p:cNvPr>
          <p:cNvCxnSpPr>
            <a:cxnSpLocks/>
          </p:cNvCxnSpPr>
          <p:nvPr/>
        </p:nvCxnSpPr>
        <p:spPr>
          <a:xfrm>
            <a:off x="6268088" y="3365079"/>
            <a:ext cx="229943" cy="0"/>
          </a:xfrm>
          <a:prstGeom prst="line">
            <a:avLst/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>
            <a:extLst>
              <a:ext uri="{FF2B5EF4-FFF2-40B4-BE49-F238E27FC236}">
                <a16:creationId xmlns:a16="http://schemas.microsoft.com/office/drawing/2014/main" id="{C779D144-5D8A-4D8B-BD41-E806E017E03A}"/>
              </a:ext>
            </a:extLst>
          </p:cNvPr>
          <p:cNvSpPr txBox="1"/>
          <p:nvPr/>
        </p:nvSpPr>
        <p:spPr>
          <a:xfrm>
            <a:off x="5158377" y="2325244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CRDS </a:t>
            </a:r>
            <a:r>
              <a:rPr lang="fr-FR" sz="1600" b="1" i="1" dirty="0" err="1"/>
              <a:t>cavity</a:t>
            </a:r>
            <a:endParaRPr lang="fr-FR" sz="1600" b="1" i="1" dirty="0"/>
          </a:p>
          <a:p>
            <a:pPr algn="ctr"/>
            <a:r>
              <a:rPr 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F ~ 20,000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6D1CCF0-0665-4468-9FF5-7F40C889183D}"/>
              </a:ext>
            </a:extLst>
          </p:cNvPr>
          <p:cNvSpPr txBox="1"/>
          <p:nvPr/>
        </p:nvSpPr>
        <p:spPr>
          <a:xfrm>
            <a:off x="193292" y="4656513"/>
            <a:ext cx="5313689" cy="2234993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pPr algn="just"/>
            <a:r>
              <a:rPr lang="en-US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 source:</a:t>
            </a:r>
          </a:p>
          <a:p>
            <a:pPr algn="just"/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600" i="1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250 MHz (matched to cavity FSR)</a:t>
            </a:r>
          </a:p>
          <a:p>
            <a:pPr algn="just"/>
            <a:r>
              <a:rPr lang="en-US" sz="16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600" i="1" baseline="-25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</a:t>
            </a: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 locked to a H maser</a:t>
            </a: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Oscillator optically locked to RIO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laser</a:t>
            </a: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 shifted by 200 MHz by AOM</a:t>
            </a:r>
          </a:p>
          <a:p>
            <a:pPr algn="just"/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CW reference: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@ 1.565 µm</a:t>
            </a:r>
          </a:p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Locked to cavity using PDH</a:t>
            </a:r>
          </a:p>
          <a:p>
            <a:pPr algn="just"/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3" name="Image 112">
            <a:extLst>
              <a:ext uri="{FF2B5EF4-FFF2-40B4-BE49-F238E27FC236}">
                <a16:creationId xmlns:a16="http://schemas.microsoft.com/office/drawing/2014/main" id="{C3C024AF-2F51-46A5-842B-417D801953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61D4-10DA-437F-A2F8-70C62784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6</a:t>
            </a:fld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B6C435E-E513-4D3E-9C8B-44F1DC5D4BF9}"/>
              </a:ext>
            </a:extLst>
          </p:cNvPr>
          <p:cNvSpPr/>
          <p:nvPr/>
        </p:nvSpPr>
        <p:spPr>
          <a:xfrm>
            <a:off x="1523781" y="1949408"/>
            <a:ext cx="1607553" cy="100894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sz="240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C6F71F75-DD24-4C53-8E5F-E419EAF5417E}"/>
              </a:ext>
            </a:extLst>
          </p:cNvPr>
          <p:cNvSpPr txBox="1"/>
          <p:nvPr/>
        </p:nvSpPr>
        <p:spPr>
          <a:xfrm>
            <a:off x="5148248" y="2887087"/>
            <a:ext cx="13052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kern="0" spc="-50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Calibri"/>
              </a:rPr>
              <a:t>(    )</a:t>
            </a:r>
          </a:p>
        </p:txBody>
      </p:sp>
      <p:sp>
        <p:nvSpPr>
          <p:cNvPr id="80" name="Organigramme : Délai 79">
            <a:extLst>
              <a:ext uri="{FF2B5EF4-FFF2-40B4-BE49-F238E27FC236}">
                <a16:creationId xmlns:a16="http://schemas.microsoft.com/office/drawing/2014/main" id="{DCA94368-14F9-4AA3-85C6-CC3813C988D3}"/>
              </a:ext>
            </a:extLst>
          </p:cNvPr>
          <p:cNvSpPr/>
          <p:nvPr/>
        </p:nvSpPr>
        <p:spPr>
          <a:xfrm rot="10800000">
            <a:off x="6486357" y="3319995"/>
            <a:ext cx="126153" cy="91035"/>
          </a:xfrm>
          <a:prstGeom prst="flowChartDela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ADE1941-5B88-4BA2-BDFA-93275AAB8DA1}"/>
              </a:ext>
            </a:extLst>
          </p:cNvPr>
          <p:cNvSpPr/>
          <p:nvPr/>
        </p:nvSpPr>
        <p:spPr>
          <a:xfrm>
            <a:off x="8125691" y="3194428"/>
            <a:ext cx="3713018" cy="5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E320B29D-01B1-4262-9E14-428ABCB3BB31}"/>
              </a:ext>
            </a:extLst>
          </p:cNvPr>
          <p:cNvCxnSpPr>
            <a:cxnSpLocks/>
          </p:cNvCxnSpPr>
          <p:nvPr/>
        </p:nvCxnSpPr>
        <p:spPr>
          <a:xfrm flipV="1">
            <a:off x="4267006" y="3372750"/>
            <a:ext cx="977525" cy="4001"/>
          </a:xfrm>
          <a:prstGeom prst="line">
            <a:avLst/>
          </a:prstGeom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rganigramme : Délai 81">
            <a:extLst>
              <a:ext uri="{FF2B5EF4-FFF2-40B4-BE49-F238E27FC236}">
                <a16:creationId xmlns:a16="http://schemas.microsoft.com/office/drawing/2014/main" id="{62017B70-34B6-409B-8D6E-816A25B6F053}"/>
              </a:ext>
            </a:extLst>
          </p:cNvPr>
          <p:cNvSpPr/>
          <p:nvPr/>
        </p:nvSpPr>
        <p:spPr>
          <a:xfrm>
            <a:off x="4267362" y="3333406"/>
            <a:ext cx="138768" cy="75235"/>
          </a:xfrm>
          <a:prstGeom prst="flowChartDelay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E73C872-B1AB-4F5A-B288-ED7D8D450C52}"/>
              </a:ext>
            </a:extLst>
          </p:cNvPr>
          <p:cNvSpPr/>
          <p:nvPr/>
        </p:nvSpPr>
        <p:spPr>
          <a:xfrm>
            <a:off x="9927471" y="2667611"/>
            <a:ext cx="925200" cy="302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AF241-269A-47C3-8029-0A6490476869}"/>
              </a:ext>
            </a:extLst>
          </p:cNvPr>
          <p:cNvSpPr/>
          <p:nvPr/>
        </p:nvSpPr>
        <p:spPr>
          <a:xfrm>
            <a:off x="8118764" y="2640011"/>
            <a:ext cx="3713018" cy="54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855A086-167B-4A68-905C-1521F932F0D5}"/>
              </a:ext>
            </a:extLst>
          </p:cNvPr>
          <p:cNvSpPr/>
          <p:nvPr/>
        </p:nvSpPr>
        <p:spPr>
          <a:xfrm>
            <a:off x="4082" y="6617470"/>
            <a:ext cx="680874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Sous-titre 2">
            <a:extLst>
              <a:ext uri="{FF2B5EF4-FFF2-40B4-BE49-F238E27FC236}">
                <a16:creationId xmlns:a16="http://schemas.microsoft.com/office/drawing/2014/main" id="{2EB4F10A-CD64-455E-B59C-60F189242374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6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7" grpId="0" animBg="1"/>
      <p:bldP spid="12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65" y="0"/>
            <a:ext cx="1032566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Spectroscopy of CO in </a:t>
            </a:r>
            <a:r>
              <a:rPr lang="en-US" b="1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endParaRPr lang="en-US" b="1" dirty="0">
              <a:solidFill>
                <a:srgbClr val="007AB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sp>
        <p:nvSpPr>
          <p:cNvPr id="16" name="TextBox 114">
            <a:extLst>
              <a:ext uri="{FF2B5EF4-FFF2-40B4-BE49-F238E27FC236}">
                <a16:creationId xmlns:a16="http://schemas.microsoft.com/office/drawing/2014/main" id="{8267474C-DA77-4E42-AE89-938E419901DD}"/>
              </a:ext>
            </a:extLst>
          </p:cNvPr>
          <p:cNvSpPr txBox="1"/>
          <p:nvPr/>
        </p:nvSpPr>
        <p:spPr>
          <a:xfrm>
            <a:off x="196549" y="2619393"/>
            <a:ext cx="4941151" cy="2811369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Mixture 250 ppm CO in </a:t>
            </a:r>
            <a:r>
              <a:rPr lang="en-US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endParaRPr lang="en-US" sz="8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pressure = 534 Torr, [CO] ~ 250 ppm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Ambient temperature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Resolution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251 MHz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Averaging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15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spectra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80 min acquisition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[c</a:t>
            </a:r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</a:t>
            </a:r>
            <a:r>
              <a:rPr lang="fr-FR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l-G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)]</a:t>
            </a:r>
            <a:r>
              <a:rPr lang="fr-FR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fr-FR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[c</a:t>
            </a:r>
            <a:r>
              <a:rPr lang="el-GR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</a:t>
            </a:r>
            <a:r>
              <a:rPr lang="fr-FR" baseline="-25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fr-FR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l-GR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</a:t>
            </a:r>
            <a:r>
              <a:rPr lang="fr-FR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)]</a:t>
            </a:r>
            <a:r>
              <a:rPr lang="fr-FR" baseline="30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l-GR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Open Sans" panose="020B0606030504020204" pitchFamily="34" charset="0"/>
              </a:rPr>
              <a:t>α</a:t>
            </a:r>
            <a:r>
              <a:rPr lang="fr-F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l-G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ν</a:t>
            </a:r>
            <a:r>
              <a:rPr lang="fr-FR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Baseline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subtraction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1DF43C-664B-453D-801B-BD8C419A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178B65-7E14-4AE6-B605-122911007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1" t="4888" r="4469" b="2546"/>
          <a:stretch/>
        </p:blipFill>
        <p:spPr>
          <a:xfrm>
            <a:off x="5511801" y="1734956"/>
            <a:ext cx="6369681" cy="421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521B7-BEEB-465F-B98C-D30567FB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5DAE9-E46B-4BA6-BDBE-B2F3CCF86FCE}"/>
              </a:ext>
            </a:extLst>
          </p:cNvPr>
          <p:cNvSpPr/>
          <p:nvPr/>
        </p:nvSpPr>
        <p:spPr>
          <a:xfrm>
            <a:off x="4082" y="6617470"/>
            <a:ext cx="680874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069B3B5-0308-498E-8238-EE9DF5BF4B84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9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93BD3-374D-438C-A216-68D24B69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65" y="0"/>
            <a:ext cx="10325669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Spectroscopy of CO in </a:t>
            </a:r>
            <a:r>
              <a:rPr lang="en-US" b="1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endParaRPr lang="en-US" b="1" dirty="0">
              <a:solidFill>
                <a:srgbClr val="007AB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E8E7FA4-A4C8-4717-BAFF-1F9745239859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DB506C4-589A-423A-8116-AF843C713F16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AC1ACBB6-53A1-40C1-A7AB-5BC6B55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sp>
        <p:nvSpPr>
          <p:cNvPr id="16" name="TextBox 114">
            <a:extLst>
              <a:ext uri="{FF2B5EF4-FFF2-40B4-BE49-F238E27FC236}">
                <a16:creationId xmlns:a16="http://schemas.microsoft.com/office/drawing/2014/main" id="{8267474C-DA77-4E42-AE89-938E419901DD}"/>
              </a:ext>
            </a:extLst>
          </p:cNvPr>
          <p:cNvSpPr txBox="1"/>
          <p:nvPr/>
        </p:nvSpPr>
        <p:spPr>
          <a:xfrm>
            <a:off x="196549" y="2619393"/>
            <a:ext cx="4941151" cy="2811369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Mixture 250 ppm CO in </a:t>
            </a:r>
            <a:r>
              <a:rPr lang="en-US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endParaRPr lang="en-US" sz="8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pressure = 534 Torr, [CO] ~ 250 ppm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Ambient temperature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Resolution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251 MHz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Averaging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15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spectra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80 min acquisition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 =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 × 10</a:t>
            </a:r>
            <a:r>
              <a:rPr lang="fr-FR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-9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</a:t>
            </a:r>
            <a:r>
              <a:rPr lang="fr-FR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Figure of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merit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9.6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× 10</a:t>
            </a:r>
            <a:r>
              <a:rPr lang="fr-FR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-10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cm</a:t>
            </a:r>
            <a:r>
              <a:rPr lang="fr-FR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 </a:t>
            </a:r>
            <a:r>
              <a:rPr lang="fr-F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Hz</a:t>
            </a:r>
            <a:r>
              <a:rPr lang="fr-FR" b="1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-1/2  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spectral </a:t>
            </a:r>
            <a:r>
              <a:rPr lang="fr-FR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1DF43C-664B-453D-801B-BD8C419A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9952C-49F1-4147-BED2-A08089D6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8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7967BE4-7A29-4D04-A9C5-EFEECD8BBD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282" t="11836" r="9248" b="13103"/>
          <a:stretch/>
        </p:blipFill>
        <p:spPr>
          <a:xfrm>
            <a:off x="5380113" y="1843617"/>
            <a:ext cx="6553540" cy="421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76E3F4-E9ED-4C3E-85B7-210AB9BF2CFD}"/>
              </a:ext>
            </a:extLst>
          </p:cNvPr>
          <p:cNvSpPr/>
          <p:nvPr/>
        </p:nvSpPr>
        <p:spPr>
          <a:xfrm>
            <a:off x="4082" y="6617470"/>
            <a:ext cx="680874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5E71DEB1-66FD-42D1-9F8E-0BD2296F333A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1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89EB4-5DF6-4E6F-BC77-320E8D6D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E762A-BD8E-4695-B7D1-98EDBCF16320}" type="slidenum">
              <a:rPr lang="en-US" smtClean="0"/>
              <a:t>9</a:t>
            </a:fld>
            <a:endParaRPr lang="en-US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2062FD3-A79A-48E9-97E8-F26323E9C80B}"/>
              </a:ext>
            </a:extLst>
          </p:cNvPr>
          <p:cNvSpPr txBox="1">
            <a:spLocks/>
          </p:cNvSpPr>
          <p:nvPr/>
        </p:nvSpPr>
        <p:spPr>
          <a:xfrm>
            <a:off x="933165" y="0"/>
            <a:ext cx="10325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Spectroscopy of CO in </a:t>
            </a:r>
            <a:r>
              <a:rPr lang="en-US" b="1" dirty="0" err="1">
                <a:solidFill>
                  <a:srgbClr val="007AB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endParaRPr lang="en-US" b="1" dirty="0">
              <a:solidFill>
                <a:srgbClr val="007AB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57397E-5B0B-4D2D-806F-1E4FF797BF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0707" r="5498" b="3637"/>
          <a:stretch/>
        </p:blipFill>
        <p:spPr>
          <a:xfrm>
            <a:off x="2712026" y="1857346"/>
            <a:ext cx="6767946" cy="4490781"/>
          </a:xfrm>
          <a:prstGeom prst="rect">
            <a:avLst/>
          </a:prstGeom>
        </p:spPr>
      </p:pic>
      <p:sp>
        <p:nvSpPr>
          <p:cNvPr id="7" name="TextBox 114">
            <a:extLst>
              <a:ext uri="{FF2B5EF4-FFF2-40B4-BE49-F238E27FC236}">
                <a16:creationId xmlns:a16="http://schemas.microsoft.com/office/drawing/2014/main" id="{674A62A5-8A27-4026-9354-A4130BF4F2C8}"/>
              </a:ext>
            </a:extLst>
          </p:cNvPr>
          <p:cNvSpPr txBox="1"/>
          <p:nvPr/>
        </p:nvSpPr>
        <p:spPr>
          <a:xfrm>
            <a:off x="4089495" y="1347016"/>
            <a:ext cx="4941151" cy="407826"/>
          </a:xfrm>
          <a:prstGeom prst="rect">
            <a:avLst/>
          </a:prstGeom>
          <a:noFill/>
        </p:spPr>
        <p:txBody>
          <a:bodyPr wrap="square" lIns="110258" tIns="55129" rIns="110258" bIns="55129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</a:t>
            </a:r>
            <a:r>
              <a:rPr lang="en-US" b="1" u="sng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</a:t>
            </a:r>
            <a:r>
              <a:rPr lang="en-US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pressure broadening parameters :</a:t>
            </a:r>
          </a:p>
        </p:txBody>
      </p:sp>
      <p:grpSp>
        <p:nvGrpSpPr>
          <p:cNvPr id="8" name="Groupe 6">
            <a:extLst>
              <a:ext uri="{FF2B5EF4-FFF2-40B4-BE49-F238E27FC236}">
                <a16:creationId xmlns:a16="http://schemas.microsoft.com/office/drawing/2014/main" id="{76FA2457-A48F-4340-A0B6-665E495B232F}"/>
              </a:ext>
            </a:extLst>
          </p:cNvPr>
          <p:cNvGrpSpPr/>
          <p:nvPr/>
        </p:nvGrpSpPr>
        <p:grpSpPr>
          <a:xfrm>
            <a:off x="129442" y="108823"/>
            <a:ext cx="936000" cy="936000"/>
            <a:chOff x="698348" y="132363"/>
            <a:chExt cx="1980000" cy="1980000"/>
          </a:xfrm>
        </p:grpSpPr>
        <p:sp>
          <p:nvSpPr>
            <p:cNvPr id="9" name="Ellipse 10">
              <a:extLst>
                <a:ext uri="{FF2B5EF4-FFF2-40B4-BE49-F238E27FC236}">
                  <a16:creationId xmlns:a16="http://schemas.microsoft.com/office/drawing/2014/main" id="{50C7BF30-31F5-466F-9347-D9FB5B5E3EC4}"/>
                </a:ext>
              </a:extLst>
            </p:cNvPr>
            <p:cNvSpPr/>
            <p:nvPr/>
          </p:nvSpPr>
          <p:spPr>
            <a:xfrm>
              <a:off x="698348" y="132363"/>
              <a:ext cx="1980000" cy="19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 12">
              <a:extLst>
                <a:ext uri="{FF2B5EF4-FFF2-40B4-BE49-F238E27FC236}">
                  <a16:creationId xmlns:a16="http://schemas.microsoft.com/office/drawing/2014/main" id="{B6331C3F-A0D1-4346-B8CA-18C97352E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631" y="644747"/>
              <a:ext cx="1581915" cy="1158242"/>
            </a:xfrm>
            <a:prstGeom prst="rect">
              <a:avLst/>
            </a:prstGeom>
          </p:spPr>
        </p:pic>
      </p:grpSp>
      <p:pic>
        <p:nvPicPr>
          <p:cNvPr id="11" name="Image 16">
            <a:extLst>
              <a:ext uri="{FF2B5EF4-FFF2-40B4-BE49-F238E27FC236}">
                <a16:creationId xmlns:a16="http://schemas.microsoft.com/office/drawing/2014/main" id="{F0679AEE-A960-4249-BDED-B673D67C86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7"/>
          <a:stretch/>
        </p:blipFill>
        <p:spPr>
          <a:xfrm>
            <a:off x="0" y="1044823"/>
            <a:ext cx="1065442" cy="120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BD392E-ADDD-4F3F-A5DB-843D620B9EBE}"/>
              </a:ext>
            </a:extLst>
          </p:cNvPr>
          <p:cNvSpPr txBox="1"/>
          <p:nvPr/>
        </p:nvSpPr>
        <p:spPr>
          <a:xfrm>
            <a:off x="-31421" y="6485290"/>
            <a:ext cx="1466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.-P.</a:t>
            </a:r>
            <a:r>
              <a:rPr lang="LID4096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Bouanich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LID4096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ID4096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Haeusler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JQSRT </a:t>
            </a:r>
            <a:r>
              <a:rPr lang="LID4096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ID4096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ID4096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695-702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(1972)</a:t>
            </a:r>
          </a:p>
          <a:p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Dubroeucq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Charczun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Masłowski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L. Rutkowski,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Photonics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026111 (2025) </a:t>
            </a:r>
            <a:endParaRPr lang="LID4096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D79D4B9-1C8E-4F6C-A16D-6B669FE1D63E}"/>
              </a:ext>
            </a:extLst>
          </p:cNvPr>
          <p:cNvSpPr txBox="1">
            <a:spLocks/>
          </p:cNvSpPr>
          <p:nvPr/>
        </p:nvSpPr>
        <p:spPr>
          <a:xfrm>
            <a:off x="3455991" y="-3546"/>
            <a:ext cx="5280018" cy="237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Romain Dubroeucq, JSM2025 – </a:t>
            </a:r>
            <a:r>
              <a:rPr lang="en-US" sz="1000" i="1" dirty="0">
                <a:solidFill>
                  <a:srgbClr val="007AB4"/>
                </a:solidFill>
                <a:latin typeface="+mj-lt"/>
                <a:ea typeface="Verdana" panose="020B0604030504040204" pitchFamily="34" charset="0"/>
              </a:rPr>
              <a:t>10 mars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7AB4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+mn-cs"/>
              </a:rPr>
              <a:t>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F9CE8-95E0-429A-9488-3BAA4DF99CA0}"/>
              </a:ext>
            </a:extLst>
          </p:cNvPr>
          <p:cNvSpPr txBox="1"/>
          <p:nvPr/>
        </p:nvSpPr>
        <p:spPr>
          <a:xfrm>
            <a:off x="6932080" y="2595025"/>
            <a:ext cx="2412000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work</a:t>
            </a:r>
            <a:endParaRPr lang="LID4096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44C751E0-E605-48EF-9A65-F31045701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2" t="24454" r="7070" b="69968"/>
          <a:stretch/>
        </p:blipFill>
        <p:spPr>
          <a:xfrm>
            <a:off x="6956482" y="2123672"/>
            <a:ext cx="2413000" cy="2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79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_1">
      <a:dk1>
        <a:sysClr val="windowText" lastClr="000000"/>
      </a:dk1>
      <a:lt1>
        <a:sysClr val="window" lastClr="FFFFFF"/>
      </a:lt1>
      <a:dk2>
        <a:srgbClr val="0099CC"/>
      </a:dk2>
      <a:lt2>
        <a:srgbClr val="FFC000"/>
      </a:lt2>
      <a:accent1>
        <a:srgbClr val="F79837"/>
      </a:accent1>
      <a:accent2>
        <a:srgbClr val="FAC186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FBCA9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</Words>
  <Application>Microsoft Office PowerPoint</Application>
  <PresentationFormat>Widescreen</PresentationFormat>
  <Paragraphs>212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Century Gothic</vt:lpstr>
      <vt:lpstr>Open Sans</vt:lpstr>
      <vt:lpstr>Open Sans </vt:lpstr>
      <vt:lpstr>Open Sans ExtraBold</vt:lpstr>
      <vt:lpstr>Wingdings</vt:lpstr>
      <vt:lpstr>Thème Office</vt:lpstr>
      <vt:lpstr>Fourier transform  cavity ring-down spectroscopy using an optical frequency comb source</vt:lpstr>
      <vt:lpstr>Cavity ring-down spectroscopy</vt:lpstr>
      <vt:lpstr>PowerPoint Presentation</vt:lpstr>
      <vt:lpstr>Post-processing data treatment</vt:lpstr>
      <vt:lpstr>Measured ring-down events</vt:lpstr>
      <vt:lpstr>Experimental setup</vt:lpstr>
      <vt:lpstr>Spectroscopy of CO in Ar</vt:lpstr>
      <vt:lpstr>Spectroscopy of CO in Ar</vt:lpstr>
      <vt:lpstr>PowerPoint Presentation</vt:lpstr>
      <vt:lpstr>Beyond Voigt</vt:lpstr>
      <vt:lpstr>Conclusion FT-CRDS</vt:lpstr>
      <vt:lpstr>Balancing procedure</vt:lpstr>
      <vt:lpstr>Balanced interferogram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advances in precision near infrared spectroscopy for laboratory astrophysics</dc:title>
  <dc:creator>Lucile Rutkowski</dc:creator>
  <cp:lastModifiedBy>Administrator</cp:lastModifiedBy>
  <cp:revision>348</cp:revision>
  <dcterms:created xsi:type="dcterms:W3CDTF">2020-06-17T08:03:04Z</dcterms:created>
  <dcterms:modified xsi:type="dcterms:W3CDTF">2025-03-10T11:57:25Z</dcterms:modified>
</cp:coreProperties>
</file>