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0" r:id="rId3"/>
    <p:sldId id="276" r:id="rId4"/>
    <p:sldId id="262" r:id="rId5"/>
    <p:sldId id="263" r:id="rId6"/>
    <p:sldId id="265" r:id="rId7"/>
    <p:sldId id="266" r:id="rId8"/>
    <p:sldId id="283" r:id="rId9"/>
    <p:sldId id="267" r:id="rId10"/>
    <p:sldId id="294" r:id="rId11"/>
    <p:sldId id="271" r:id="rId12"/>
    <p:sldId id="279" r:id="rId13"/>
    <p:sldId id="286" r:id="rId14"/>
    <p:sldId id="298" r:id="rId15"/>
    <p:sldId id="290" r:id="rId16"/>
    <p:sldId id="291" r:id="rId17"/>
    <p:sldId id="295" r:id="rId18"/>
    <p:sldId id="292" r:id="rId19"/>
    <p:sldId id="296" r:id="rId20"/>
    <p:sldId id="293" r:id="rId21"/>
    <p:sldId id="299" r:id="rId22"/>
    <p:sldId id="277" r:id="rId23"/>
    <p:sldId id="280" r:id="rId24"/>
    <p:sldId id="281" r:id="rId25"/>
    <p:sldId id="282" r:id="rId26"/>
    <p:sldId id="288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C6C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6E9BE-766E-44B9-BC44-2B452B31C992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4ABD3-49B3-4BC6-A928-96F26C5EC6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01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ABD3-49B3-4BC6-A928-96F26C5EC6E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0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C74-C144-451D-B619-BDF29EEFCA12}" type="datetime1">
              <a:rPr lang="fr-FR" smtClean="0"/>
              <a:t>09/03/2025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93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449A-3DD0-4C96-A2D9-A6A80BBA8B03}" type="datetime1">
              <a:rPr lang="fr-FR" smtClean="0"/>
              <a:t>09/03/2025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18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5B8-C824-428B-9C70-81AB282B786C}" type="datetime1">
              <a:rPr lang="fr-FR" smtClean="0"/>
              <a:t>09/03/2025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7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29C-6749-4BE0-A3C6-7EE9CD86BC49}" type="datetime1">
              <a:rPr lang="fr-FR" smtClean="0"/>
              <a:t>09/03/2025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08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60C8-805B-4426-89D3-B458CF1496EE}" type="datetime1">
              <a:rPr lang="fr-FR" smtClean="0"/>
              <a:t>09/03/2025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02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84CD-02C4-4A04-AB5B-509B313CF1BE}" type="datetime1">
              <a:rPr lang="fr-FR" smtClean="0"/>
              <a:t>09/03/2025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98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DA65-9D66-4113-8758-DADAB97B188A}" type="datetime1">
              <a:rPr lang="fr-FR" smtClean="0"/>
              <a:t>09/03/2025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4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E74B-BEE6-430B-AB90-0D0650F12D8C}" type="datetime1">
              <a:rPr lang="fr-FR" smtClean="0"/>
              <a:t>09/03/2025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67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C44B-B88D-4D9B-84F8-C5D24CEBDD5B}" type="datetime1">
              <a:rPr lang="fr-FR" smtClean="0"/>
              <a:t>09/03/2025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52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0995-CA18-4709-98FA-FF401028E8E4}" type="datetime1">
              <a:rPr lang="fr-FR" smtClean="0"/>
              <a:t>09/03/2025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99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8236-FBB3-46AA-AC9B-3E51C59AE523}" type="datetime1">
              <a:rPr lang="fr-FR" smtClean="0"/>
              <a:t>09/03/2025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41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CB9E-6EC5-4BCB-B9E4-3F0FD4D83149}" type="datetime1">
              <a:rPr lang="fr-FR" smtClean="0"/>
              <a:t>09/03/2025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002C2-D998-4370-89D7-C1D66B7BB5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40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24879" y="3356992"/>
            <a:ext cx="8323585" cy="310854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7000">
                <a:schemeClr val="accent1">
                  <a:tint val="44500"/>
                  <a:satMod val="1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Thèse : </a:t>
            </a:r>
            <a:r>
              <a:rPr lang="fr-FR" sz="2000" i="1" dirty="0" smtClean="0"/>
              <a:t>Contribution à la réduction </a:t>
            </a:r>
            <a:r>
              <a:rPr lang="fr-FR" sz="2000" i="1" dirty="0"/>
              <a:t>des émissions polluantes par procédé </a:t>
            </a:r>
            <a:r>
              <a:rPr lang="fr-FR" sz="2000" i="1" dirty="0" smtClean="0"/>
              <a:t>plasma – Caractérisation par spectroscopie </a:t>
            </a:r>
            <a:r>
              <a:rPr lang="fr-FR" sz="2000" i="1" dirty="0" err="1" smtClean="0"/>
              <a:t>THz</a:t>
            </a:r>
            <a:endParaRPr lang="fr-FR" sz="2000" i="1" dirty="0"/>
          </a:p>
          <a:p>
            <a:pPr algn="just"/>
            <a:endParaRPr lang="fr-FR" sz="1000" dirty="0" smtClean="0"/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schemeClr val="tx1"/>
                </a:solidFill>
              </a:rPr>
              <a:t>Université </a:t>
            </a:r>
            <a:r>
              <a:rPr lang="fr-FR" dirty="0">
                <a:solidFill>
                  <a:schemeClr val="tx1"/>
                </a:solidFill>
              </a:rPr>
              <a:t>du </a:t>
            </a:r>
            <a:r>
              <a:rPr lang="fr-FR" dirty="0" smtClean="0">
                <a:solidFill>
                  <a:schemeClr val="tx1"/>
                </a:solidFill>
              </a:rPr>
              <a:t>Littoral Côte d’Opale </a:t>
            </a:r>
            <a:r>
              <a:rPr lang="fr-FR" dirty="0">
                <a:solidFill>
                  <a:schemeClr val="tx1"/>
                </a:solidFill>
              </a:rPr>
              <a:t>(</a:t>
            </a:r>
            <a:r>
              <a:rPr lang="fr-FR" dirty="0" smtClean="0">
                <a:solidFill>
                  <a:schemeClr val="tx1"/>
                </a:solidFill>
              </a:rPr>
              <a:t>ULCO)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schemeClr val="tx1"/>
                </a:solidFill>
              </a:rPr>
              <a:t>Laboratoire </a:t>
            </a:r>
            <a:r>
              <a:rPr lang="fr-FR" dirty="0">
                <a:solidFill>
                  <a:schemeClr val="tx1"/>
                </a:solidFill>
              </a:rPr>
              <a:t>de </a:t>
            </a:r>
            <a:r>
              <a:rPr lang="fr-FR" dirty="0" smtClean="0">
                <a:solidFill>
                  <a:schemeClr val="tx1"/>
                </a:solidFill>
              </a:rPr>
              <a:t>Physico-Chimie </a:t>
            </a:r>
            <a:r>
              <a:rPr lang="fr-FR" dirty="0">
                <a:solidFill>
                  <a:schemeClr val="tx1"/>
                </a:solidFill>
              </a:rPr>
              <a:t>de </a:t>
            </a:r>
            <a:r>
              <a:rPr lang="fr-FR" dirty="0" smtClean="0">
                <a:solidFill>
                  <a:schemeClr val="tx1"/>
                </a:solidFill>
              </a:rPr>
              <a:t>l’Atmosphère </a:t>
            </a:r>
            <a:r>
              <a:rPr lang="fr-FR" dirty="0">
                <a:solidFill>
                  <a:schemeClr val="tx1"/>
                </a:solidFill>
              </a:rPr>
              <a:t>(LPCA</a:t>
            </a:r>
            <a:r>
              <a:rPr lang="fr-FR" dirty="0" smtClean="0">
                <a:solidFill>
                  <a:schemeClr val="tx1"/>
                </a:solidFill>
              </a:rPr>
              <a:t>), DUNKERQUE</a:t>
            </a:r>
          </a:p>
          <a:p>
            <a:pPr>
              <a:spcBef>
                <a:spcPts val="0"/>
              </a:spcBef>
            </a:pPr>
            <a:endParaRPr lang="fr-FR" sz="1000" dirty="0" smtClean="0">
              <a:solidFill>
                <a:schemeClr val="tx1"/>
              </a:solidFill>
            </a:endParaRPr>
          </a:p>
          <a:p>
            <a:r>
              <a:rPr lang="fr-FR" dirty="0"/>
              <a:t>Direction </a:t>
            </a:r>
            <a:r>
              <a:rPr lang="en-US" dirty="0"/>
              <a:t>: Pr. G. </a:t>
            </a:r>
            <a:r>
              <a:rPr lang="en-US" dirty="0" err="1"/>
              <a:t>Mouret</a:t>
            </a:r>
            <a:r>
              <a:rPr lang="en-US" dirty="0"/>
              <a:t> &amp; Pr. F. </a:t>
            </a:r>
            <a:r>
              <a:rPr lang="en-US" dirty="0" err="1" smtClean="0"/>
              <a:t>Hindle</a:t>
            </a:r>
            <a:endParaRPr lang="fr-FR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fr-FR" sz="1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schemeClr val="tx1"/>
                </a:solidFill>
              </a:rPr>
              <a:t>Partenaires </a:t>
            </a:r>
            <a:r>
              <a:rPr lang="fr-FR" dirty="0">
                <a:solidFill>
                  <a:schemeClr val="tx1"/>
                </a:solidFill>
              </a:rPr>
              <a:t>du projet </a:t>
            </a:r>
            <a:r>
              <a:rPr lang="fr-FR" i="1" dirty="0">
                <a:solidFill>
                  <a:schemeClr val="tx1"/>
                </a:solidFill>
              </a:rPr>
              <a:t>ANR </a:t>
            </a:r>
            <a:r>
              <a:rPr lang="fr-FR" i="1" dirty="0" smtClean="0">
                <a:solidFill>
                  <a:schemeClr val="tx1"/>
                </a:solidFill>
              </a:rPr>
              <a:t>WASPE (</a:t>
            </a:r>
            <a:r>
              <a:rPr lang="fr-FR" i="1" dirty="0" err="1" smtClean="0">
                <a:solidFill>
                  <a:schemeClr val="tx1"/>
                </a:solidFill>
              </a:rPr>
              <a:t>WAveguide</a:t>
            </a:r>
            <a:r>
              <a:rPr lang="fr-FR" i="1" dirty="0" smtClean="0">
                <a:solidFill>
                  <a:schemeClr val="tx1"/>
                </a:solidFill>
              </a:rPr>
              <a:t> </a:t>
            </a:r>
            <a:r>
              <a:rPr lang="fr-FR" i="1" dirty="0">
                <a:solidFill>
                  <a:schemeClr val="tx1"/>
                </a:solidFill>
              </a:rPr>
              <a:t>plasma </a:t>
            </a:r>
            <a:r>
              <a:rPr lang="fr-FR" i="1" dirty="0" err="1">
                <a:solidFill>
                  <a:schemeClr val="tx1"/>
                </a:solidFill>
              </a:rPr>
              <a:t>cell</a:t>
            </a:r>
            <a:r>
              <a:rPr lang="fr-FR" i="1" dirty="0">
                <a:solidFill>
                  <a:schemeClr val="tx1"/>
                </a:solidFill>
              </a:rPr>
              <a:t> for </a:t>
            </a:r>
            <a:r>
              <a:rPr lang="fr-FR" i="1" dirty="0" err="1">
                <a:solidFill>
                  <a:schemeClr val="tx1"/>
                </a:solidFill>
              </a:rPr>
              <a:t>terahertz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i="1" dirty="0" err="1" smtClean="0">
                <a:solidFill>
                  <a:schemeClr val="tx1"/>
                </a:solidFill>
              </a:rPr>
              <a:t>SPEctroscopy</a:t>
            </a:r>
            <a:r>
              <a:rPr lang="fr-FR" i="1" dirty="0" smtClean="0">
                <a:solidFill>
                  <a:schemeClr val="tx1"/>
                </a:solidFill>
              </a:rPr>
              <a:t>) :</a:t>
            </a:r>
          </a:p>
          <a:p>
            <a:pPr>
              <a:spcBef>
                <a:spcPts val="0"/>
              </a:spcBef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fr-FR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fr-FR" dirty="0">
              <a:latin typeface="+mj-lt"/>
            </a:endParaRPr>
          </a:p>
        </p:txBody>
      </p:sp>
      <p:pic>
        <p:nvPicPr>
          <p:cNvPr id="25" name="Picture 2" descr="C:\Users\LPCA-THZ1\Documents\These\Conférences Abstracts\jsm20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12" y="44848"/>
            <a:ext cx="6783864" cy="16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8282405" y="6465535"/>
            <a:ext cx="65125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8E76B8-FE71-48D3-AF47-33E194D92D7C}" type="slidenum">
              <a:rPr lang="en-US" altLang="fr-FR" sz="1000" b="1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r>
              <a:rPr lang="en-US" altLang="fr-FR" sz="1000" b="1" dirty="0" smtClean="0"/>
              <a:t>/11</a:t>
            </a:r>
            <a:endParaRPr lang="en-US" altLang="fr-FR" sz="1000" b="1" dirty="0"/>
          </a:p>
        </p:txBody>
      </p:sp>
      <p:sp>
        <p:nvSpPr>
          <p:cNvPr id="11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79" y="1988840"/>
            <a:ext cx="8323586" cy="1077218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>
                <a:solidFill>
                  <a:schemeClr val="bg1"/>
                </a:solidFill>
                <a:latin typeface="+mn-lt"/>
              </a:rPr>
              <a:t>Une cavité </a:t>
            </a:r>
            <a:r>
              <a:rPr lang="fr-FR" altLang="fr-FR" sz="3200" b="1" i="1" dirty="0" err="1">
                <a:solidFill>
                  <a:schemeClr val="bg1"/>
                </a:solidFill>
                <a:latin typeface="+mn-lt"/>
              </a:rPr>
              <a:t>THz</a:t>
            </a:r>
            <a:r>
              <a:rPr lang="fr-FR" altLang="fr-FR" sz="3200" b="1" i="1" dirty="0">
                <a:solidFill>
                  <a:schemeClr val="bg1"/>
                </a:solidFill>
                <a:latin typeface="+mn-lt"/>
              </a:rPr>
              <a:t> pour l’étude spectroscopique de plasmas non thermiques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2" descr="C:\Users\elect\Documents\Candidature Doctorat\Logo AN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57" y="3789040"/>
            <a:ext cx="1472400" cy="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LPCA-THZ1\Documents\Fabien\Candidature Doctorat\Logo_H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57" y="4365104"/>
            <a:ext cx="69504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elect\Documents\Candidature Doctorat\Logo iem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5" y="5661248"/>
            <a:ext cx="1398219" cy="6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elect\Documents\Candidature Doctorat\Logo_LPCA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38" y="5661248"/>
            <a:ext cx="1473722" cy="6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elect\Documents\Candidature Doctorat\Logo Ism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61248"/>
            <a:ext cx="1071501" cy="6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elect\Documents\Candidature Doctorat\logo Xli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57" y="5661248"/>
            <a:ext cx="1473199" cy="6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elect\Documents\Candidature Doctorat\Logo_ULCO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531" y="4365104"/>
            <a:ext cx="71592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904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79929"/>
            <a:ext cx="8352927" cy="58477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Taux de conversion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92" y="980728"/>
            <a:ext cx="4122671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094904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5536" y="4283804"/>
            <a:ext cx="409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 err="1"/>
              <a:t>Taux</a:t>
            </a:r>
            <a:r>
              <a:rPr lang="en-US" i="1" dirty="0"/>
              <a:t> de </a:t>
            </a:r>
            <a:r>
              <a:rPr lang="en-US" i="1" dirty="0" smtClean="0"/>
              <a:t>conversion de NH</a:t>
            </a:r>
            <a:r>
              <a:rPr lang="en-US" i="1" baseline="-25000" dirty="0" smtClean="0"/>
              <a:t>3</a:t>
            </a:r>
            <a:r>
              <a:rPr lang="en-US" i="1" dirty="0" smtClean="0"/>
              <a:t> en </a:t>
            </a:r>
            <a:r>
              <a:rPr lang="en-US" i="1" dirty="0" err="1"/>
              <a:t>fct</a:t>
            </a:r>
            <a:r>
              <a:rPr lang="en-US" i="1" dirty="0"/>
              <a:t>. de </a:t>
            </a:r>
            <a:r>
              <a:rPr lang="en-US" i="1" dirty="0" smtClean="0"/>
              <a:t>P</a:t>
            </a:r>
            <a:r>
              <a:rPr lang="en-US" i="1" baseline="-25000" dirty="0" smtClean="0"/>
              <a:t>RF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25791" y="4289901"/>
            <a:ext cx="41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 err="1"/>
              <a:t>Taux</a:t>
            </a:r>
            <a:r>
              <a:rPr lang="en-US" i="1" dirty="0"/>
              <a:t> de </a:t>
            </a:r>
            <a:r>
              <a:rPr lang="en-US" i="1" dirty="0" smtClean="0"/>
              <a:t>NH</a:t>
            </a:r>
            <a:r>
              <a:rPr lang="en-US" i="1" baseline="-25000" dirty="0" smtClean="0"/>
              <a:t>2</a:t>
            </a:r>
            <a:r>
              <a:rPr lang="en-US" i="1" dirty="0" smtClean="0"/>
              <a:t> </a:t>
            </a:r>
            <a:r>
              <a:rPr lang="en-US" i="1" dirty="0" err="1" smtClean="0"/>
              <a:t>produit</a:t>
            </a:r>
            <a:r>
              <a:rPr lang="en-US" i="1" dirty="0" smtClean="0"/>
              <a:t> en </a:t>
            </a:r>
            <a:r>
              <a:rPr lang="en-US" i="1" dirty="0" err="1" smtClean="0"/>
              <a:t>fct</a:t>
            </a:r>
            <a:r>
              <a:rPr lang="en-US" i="1" dirty="0" smtClean="0"/>
              <a:t>. de P</a:t>
            </a:r>
            <a:r>
              <a:rPr lang="en-US" i="1" baseline="-25000" dirty="0" smtClean="0"/>
              <a:t>RF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5537" y="4715852"/>
            <a:ext cx="835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Simple passage, flux, cellule 1 m D</a:t>
            </a:r>
            <a:r>
              <a:rPr lang="en-US" baseline="-25000" dirty="0" smtClean="0"/>
              <a:t>int</a:t>
            </a:r>
            <a:r>
              <a:rPr lang="en-US" dirty="0" smtClean="0"/>
              <a:t> 43 mm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47076"/>
            <a:ext cx="5040000" cy="147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C:\Users\elect\Documents\Candidature Doctorat\Logo_LPCA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117" y="4678548"/>
            <a:ext cx="1170345" cy="5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LPCA-THZ1\Documents\These\Plasma LPCA NH3 01-2025\Photos\plasma_NH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57" y="5241750"/>
            <a:ext cx="3067105" cy="12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8282405" y="6465535"/>
            <a:ext cx="65125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8E76B8-FE71-48D3-AF47-33E194D92D7C}" type="slidenum">
              <a:rPr lang="en-US" altLang="fr-FR" sz="1000" b="1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r>
              <a:rPr lang="en-US" altLang="fr-FR" sz="1000" b="1" dirty="0" smtClean="0"/>
              <a:t>/11</a:t>
            </a:r>
            <a:endParaRPr lang="en-US" alt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20757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873" y="1052736"/>
            <a:ext cx="8280919" cy="293689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 err="1" smtClean="0"/>
              <a:t>Cavité</a:t>
            </a:r>
            <a:r>
              <a:rPr lang="en-US" sz="2000" b="1" dirty="0" smtClean="0"/>
              <a:t> : 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err="1" smtClean="0"/>
              <a:t>L</a:t>
            </a:r>
            <a:r>
              <a:rPr lang="en-US" baseline="-25000" dirty="0" err="1" smtClean="0"/>
              <a:t>eq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⋍ </a:t>
            </a:r>
            <a:r>
              <a:rPr lang="en-US" dirty="0" smtClean="0"/>
              <a:t>50 m </a:t>
            </a:r>
            <a:r>
              <a:rPr lang="en-US" dirty="0" err="1" smtClean="0"/>
              <a:t>meilleure</a:t>
            </a:r>
            <a:r>
              <a:rPr lang="en-US" dirty="0" smtClean="0"/>
              <a:t> </a:t>
            </a:r>
            <a:r>
              <a:rPr lang="en-US" dirty="0" err="1" smtClean="0"/>
              <a:t>sensibilité</a:t>
            </a:r>
            <a:endParaRPr lang="en-US" dirty="0" smtClean="0"/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Guide à plus </a:t>
            </a:r>
            <a:r>
              <a:rPr lang="en-US" dirty="0" err="1" smtClean="0"/>
              <a:t>gros</a:t>
            </a:r>
            <a:r>
              <a:rPr lang="en-US" dirty="0" smtClean="0"/>
              <a:t> </a:t>
            </a:r>
            <a:r>
              <a:rPr lang="en-US" dirty="0" err="1" smtClean="0"/>
              <a:t>coeur</a:t>
            </a:r>
            <a:endParaRPr lang="en-US" dirty="0" smtClean="0"/>
          </a:p>
          <a:p>
            <a:pPr marL="1257300" lvl="2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err="1" smtClean="0"/>
              <a:t>Pertes</a:t>
            </a:r>
            <a:r>
              <a:rPr lang="en-US" dirty="0" smtClean="0"/>
              <a:t> </a:t>
            </a:r>
            <a:r>
              <a:rPr lang="en-US" dirty="0" err="1" smtClean="0"/>
              <a:t>moindres</a:t>
            </a:r>
            <a:endParaRPr lang="en-US" dirty="0" smtClean="0"/>
          </a:p>
          <a:p>
            <a:pPr marL="1257300" lvl="2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Gradient de </a:t>
            </a:r>
            <a:r>
              <a:rPr lang="en-US" dirty="0" err="1" smtClean="0"/>
              <a:t>pression</a:t>
            </a:r>
            <a:r>
              <a:rPr lang="en-US" dirty="0" smtClean="0"/>
              <a:t> </a:t>
            </a:r>
            <a:r>
              <a:rPr lang="en-US" dirty="0" err="1" smtClean="0"/>
              <a:t>moindre</a:t>
            </a:r>
            <a:endParaRPr lang="en-US" dirty="0" smtClean="0"/>
          </a:p>
          <a:p>
            <a:pPr marL="1257300" lvl="2" indent="-342900">
              <a:spcAft>
                <a:spcPts val="600"/>
              </a:spcAft>
              <a:buFont typeface="Wingdings" pitchFamily="2" charset="2"/>
              <a:buChar char="Ø"/>
            </a:pPr>
            <a:endParaRPr lang="en-US" dirty="0" smtClean="0"/>
          </a:p>
          <a:p>
            <a:pPr marL="1257300" lvl="2" indent="-342900">
              <a:spcAft>
                <a:spcPts val="600"/>
              </a:spcAft>
              <a:buFont typeface="Wingdings" pitchFamily="2" charset="2"/>
              <a:buChar char="Ø"/>
            </a:pPr>
            <a:endParaRPr lang="en-US" dirty="0" smtClean="0"/>
          </a:p>
          <a:p>
            <a:pPr marL="1257300" lvl="2" indent="-342900">
              <a:spcAft>
                <a:spcPts val="600"/>
              </a:spcAft>
              <a:buFont typeface="Wingdings" pitchFamily="2" charset="2"/>
              <a:buChar char="Ø"/>
            </a:pPr>
            <a:endParaRPr lang="en-US" dirty="0" smtClean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 err="1" smtClean="0"/>
              <a:t>Taux</a:t>
            </a:r>
            <a:r>
              <a:rPr lang="en-US" sz="2000" b="1" dirty="0" smtClean="0"/>
              <a:t> de conversion NH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, CH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OH…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THz + </a:t>
            </a:r>
            <a:r>
              <a:rPr lang="en-US" dirty="0" err="1" smtClean="0"/>
              <a:t>spectro</a:t>
            </a:r>
            <a:r>
              <a:rPr lang="en-US" dirty="0" smtClean="0"/>
              <a:t> de masse (H</a:t>
            </a:r>
            <a:r>
              <a:rPr lang="en-US" baseline="-25000" dirty="0" smtClean="0"/>
              <a:t>2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/>
              <a:t>…) ?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err="1" smtClean="0"/>
              <a:t>Mesure</a:t>
            </a:r>
            <a:r>
              <a:rPr lang="en-US" dirty="0" smtClean="0"/>
              <a:t> du </a:t>
            </a:r>
            <a:r>
              <a:rPr lang="en-US" dirty="0" err="1" smtClean="0"/>
              <a:t>débit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 err="1" smtClean="0"/>
              <a:t>Décharges</a:t>
            </a:r>
            <a:r>
              <a:rPr lang="en-US" sz="2000" b="1" dirty="0" smtClean="0"/>
              <a:t> RF </a:t>
            </a:r>
            <a:r>
              <a:rPr lang="en-US" sz="2000" b="1" dirty="0" err="1" smtClean="0"/>
              <a:t>toluène</a:t>
            </a:r>
            <a:r>
              <a:rPr lang="en-US" sz="2000" b="1" dirty="0" smtClean="0"/>
              <a:t>, butane, COV…</a:t>
            </a:r>
          </a:p>
        </p:txBody>
      </p:sp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72" y="188640"/>
            <a:ext cx="8280921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Perspectives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872" y="585810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latin typeface="Comic Sans MS" pitchFamily="66" charset="0"/>
              </a:rPr>
              <a:t>Merci pour </a:t>
            </a:r>
            <a:r>
              <a:rPr lang="en-US" sz="2800" b="1" dirty="0" err="1" smtClean="0">
                <a:latin typeface="Comic Sans MS" pitchFamily="66" charset="0"/>
              </a:rPr>
              <a:t>votre</a:t>
            </a:r>
            <a:r>
              <a:rPr lang="en-US" sz="2800" b="1" dirty="0" smtClean="0">
                <a:latin typeface="Comic Sans MS" pitchFamily="66" charset="0"/>
              </a:rPr>
              <a:t> attention 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42" y="3285240"/>
            <a:ext cx="6474418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8282405" y="6465535"/>
            <a:ext cx="65125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8E76B8-FE71-48D3-AF47-33E194D92D7C}" type="slidenum">
              <a:rPr lang="en-US" altLang="fr-FR" sz="1000" b="1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r>
              <a:rPr lang="en-US" altLang="fr-FR" sz="1000" b="1" dirty="0" smtClean="0"/>
              <a:t>/11</a:t>
            </a:r>
            <a:endParaRPr lang="en-US" alt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26637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PCA-THZ1\Documents\These\Conférences Abstracts\20250114_0833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4923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72" y="188640"/>
            <a:ext cx="8280921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Suppléments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984" y="5445224"/>
            <a:ext cx="542916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Guide </a:t>
            </a:r>
            <a:r>
              <a:rPr lang="en-US" dirty="0" err="1" smtClean="0">
                <a:latin typeface="+mj-lt"/>
              </a:rPr>
              <a:t>d’onde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corrugué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/>
              <a:t>métallique</a:t>
            </a:r>
            <a:r>
              <a:rPr lang="en-US" dirty="0"/>
              <a:t> </a:t>
            </a:r>
            <a:r>
              <a:rPr lang="en-US" dirty="0" err="1" smtClean="0">
                <a:latin typeface="+mj-lt"/>
              </a:rPr>
              <a:t>surdimensionné</a:t>
            </a:r>
            <a:endParaRPr lang="en-US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+mj-lt"/>
              </a:rPr>
              <a:t>Longueur</a:t>
            </a:r>
            <a:r>
              <a:rPr lang="en-US" dirty="0" smtClean="0">
                <a:latin typeface="+mj-lt"/>
              </a:rPr>
              <a:t> 48 cm ; </a:t>
            </a:r>
            <a:r>
              <a:rPr lang="en-US" sz="2000" dirty="0" smtClean="0">
                <a:latin typeface="+mj-lt"/>
                <a:ea typeface="Cambria Math"/>
              </a:rPr>
              <a:t>⌀</a:t>
            </a:r>
            <a:r>
              <a:rPr lang="en-US" dirty="0" err="1" smtClean="0">
                <a:latin typeface="+mj-lt"/>
                <a:ea typeface="Cambria Math"/>
              </a:rPr>
              <a:t>int</a:t>
            </a:r>
            <a:r>
              <a:rPr lang="en-US" dirty="0" smtClean="0">
                <a:latin typeface="+mj-lt"/>
                <a:ea typeface="Cambria Math"/>
              </a:rPr>
              <a:t> 20,5 mm ; </a:t>
            </a:r>
            <a:r>
              <a:rPr lang="en-US" b="1" dirty="0" err="1" smtClean="0">
                <a:latin typeface="+mj-lt"/>
              </a:rPr>
              <a:t>Pertes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  <a:ea typeface="Cambria Math"/>
              </a:rPr>
              <a:t>⋍ 0,004 dB/m</a:t>
            </a:r>
            <a:endParaRPr lang="en-US" b="1" dirty="0" smtClean="0">
              <a:latin typeface="+mj-lt"/>
            </a:endParaRPr>
          </a:p>
        </p:txBody>
      </p:sp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84" y="179929"/>
            <a:ext cx="8175816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>
                <a:solidFill>
                  <a:schemeClr val="bg1"/>
                </a:solidFill>
                <a:latin typeface="+mn-lt"/>
              </a:rPr>
              <a:t>L</a:t>
            </a:r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a cavité </a:t>
            </a:r>
            <a:r>
              <a:rPr lang="fr-FR" altLang="fr-FR" sz="3200" b="1" i="1" dirty="0" err="1" smtClean="0">
                <a:solidFill>
                  <a:schemeClr val="bg1"/>
                </a:solidFill>
                <a:latin typeface="+mn-lt"/>
              </a:rPr>
              <a:t>THz</a:t>
            </a:r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 du LPCA : éléments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13</a:t>
            </a:fld>
            <a:endParaRPr lang="fr-FR" dirty="0"/>
          </a:p>
        </p:txBody>
      </p:sp>
      <p:pic>
        <p:nvPicPr>
          <p:cNvPr id="7" name="Picture 3" descr="C:\Users\LPCA-THZ1\Documents\These\CSI\Schéma_corrugu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2736304" cy="1045542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9792" y="8367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Miroirs photoniques plans (de Bragg)</a:t>
            </a:r>
            <a:endParaRPr lang="fr-FR" b="1" dirty="0"/>
          </a:p>
        </p:txBody>
      </p:sp>
      <p:pic>
        <p:nvPicPr>
          <p:cNvPr id="9" name="Picture 5" descr="C:\Users\LPCA-THZ1\Documents\These\CSI\Simu_Miroirs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68" y="1340769"/>
            <a:ext cx="3969851" cy="303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7E88A-D425-4295-B253-C960ED924D06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307100" y="1753071"/>
            <a:ext cx="202421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955172" y="1753071"/>
            <a:ext cx="202421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616847" y="1753071"/>
            <a:ext cx="202421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235092" y="2473151"/>
            <a:ext cx="44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</a:t>
            </a:r>
            <a:r>
              <a:rPr lang="fr-FR" sz="1600" baseline="-25000" dirty="0" smtClean="0"/>
              <a:t>1</a:t>
            </a:r>
            <a:endParaRPr lang="fr-FR" sz="16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66804" y="2473151"/>
            <a:ext cx="44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</a:t>
            </a:r>
            <a:r>
              <a:rPr lang="fr-FR" sz="1600" baseline="-25000" dirty="0" smtClean="0"/>
              <a:t>1</a:t>
            </a:r>
            <a:endParaRPr lang="fr-FR" sz="16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31236" y="2473151"/>
            <a:ext cx="44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</a:t>
            </a:r>
            <a:r>
              <a:rPr lang="fr-FR" sz="1600" baseline="-25000" dirty="0" smtClean="0"/>
              <a:t>1</a:t>
            </a:r>
            <a:endParaRPr lang="fr-FR" sz="1600" baseline="-25000" dirty="0"/>
          </a:p>
        </p:txBody>
      </p:sp>
      <p:cxnSp>
        <p:nvCxnSpPr>
          <p:cNvPr id="17" name="Straight Connector 16"/>
          <p:cNvCxnSpPr>
            <a:endCxn id="45" idx="0"/>
          </p:cNvCxnSpPr>
          <p:nvPr/>
        </p:nvCxnSpPr>
        <p:spPr>
          <a:xfrm>
            <a:off x="1379108" y="1753071"/>
            <a:ext cx="1995202" cy="1974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45" idx="2"/>
          </p:cNvCxnSpPr>
          <p:nvPr/>
        </p:nvCxnSpPr>
        <p:spPr>
          <a:xfrm>
            <a:off x="1379108" y="2833191"/>
            <a:ext cx="1995202" cy="1974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3124" y="2473151"/>
            <a:ext cx="44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</a:t>
            </a:r>
            <a:r>
              <a:rPr lang="fr-FR" sz="1600" baseline="-25000" dirty="0" smtClean="0"/>
              <a:t>0</a:t>
            </a:r>
            <a:endParaRPr lang="fr-FR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154836" y="2473151"/>
            <a:ext cx="44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</a:t>
            </a:r>
            <a:r>
              <a:rPr lang="fr-FR" sz="1600" baseline="-25000" dirty="0" smtClean="0"/>
              <a:t>0</a:t>
            </a:r>
            <a:endParaRPr lang="fr-FR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875052" y="2473151"/>
            <a:ext cx="44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</a:t>
            </a:r>
            <a:r>
              <a:rPr lang="fr-FR" sz="1600" baseline="-25000" dirty="0" smtClean="0"/>
              <a:t>0</a:t>
            </a:r>
            <a:endParaRPr lang="fr-FR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2848706" y="2473151"/>
            <a:ext cx="44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</a:t>
            </a:r>
            <a:r>
              <a:rPr lang="fr-FR" sz="1600" baseline="-25000" dirty="0" smtClean="0"/>
              <a:t>0</a:t>
            </a:r>
            <a:endParaRPr lang="fr-FR" sz="1600" baseline="-25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07100" y="1825079"/>
            <a:ext cx="20242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09521" y="1969095"/>
            <a:ext cx="44565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68775" y="1825079"/>
            <a:ext cx="20242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157593" y="1969095"/>
            <a:ext cx="44565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16847" y="1825079"/>
            <a:ext cx="20242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23362" y="1414517"/>
            <a:ext cx="44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</a:t>
            </a:r>
            <a:r>
              <a:rPr lang="fr-FR" sz="1600" baseline="-25000" dirty="0" smtClean="0"/>
              <a:t>1</a:t>
            </a:r>
            <a:endParaRPr lang="fr-FR" sz="16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871434" y="1414517"/>
            <a:ext cx="44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</a:t>
            </a:r>
            <a:r>
              <a:rPr lang="fr-FR" sz="1600" baseline="-25000" dirty="0" smtClean="0"/>
              <a:t>1</a:t>
            </a:r>
            <a:endParaRPr lang="fr-FR" sz="16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9506" y="1414517"/>
            <a:ext cx="44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</a:t>
            </a:r>
            <a:r>
              <a:rPr lang="fr-FR" sz="1600" baseline="-25000" dirty="0" smtClean="0"/>
              <a:t>1</a:t>
            </a:r>
            <a:endParaRPr lang="fr-FR" sz="16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78772" y="1918573"/>
            <a:ext cx="44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</a:t>
            </a:r>
            <a:r>
              <a:rPr lang="fr-FR" sz="1600" baseline="-250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43204" y="1918573"/>
            <a:ext cx="44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</a:t>
            </a:r>
            <a:r>
              <a:rPr lang="fr-FR" sz="1600" baseline="-25000" dirty="0"/>
              <a:t>2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31036" y="2113111"/>
            <a:ext cx="4876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731036" y="2473150"/>
            <a:ext cx="440432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39348" y="2293131"/>
            <a:ext cx="2242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91544" y="2239124"/>
            <a:ext cx="44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</a:t>
            </a:r>
            <a:r>
              <a:rPr lang="fr-FR" sz="1600" baseline="-25000" dirty="0" smtClean="0"/>
              <a:t>t</a:t>
            </a:r>
            <a:endParaRPr lang="fr-FR" sz="16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803044" y="1753071"/>
            <a:ext cx="44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</a:t>
            </a:r>
            <a:r>
              <a:rPr lang="fr-FR" sz="1600" baseline="-250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8692" y="2134597"/>
            <a:ext cx="44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</a:t>
            </a:r>
            <a:r>
              <a:rPr lang="fr-FR" sz="1600" baseline="-25000" dirty="0" smtClean="0"/>
              <a:t>r</a:t>
            </a:r>
            <a:endParaRPr lang="fr-FR" sz="16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1560" y="2926685"/>
                <a:ext cx="35283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 smtClean="0">
                        <a:latin typeface="Cambria Math"/>
                      </a:rPr>
                      <m:t>𝒅</m:t>
                    </m:r>
                    <m:r>
                      <a:rPr lang="fr-FR" b="1" i="1" baseline="-25000" smtClean="0">
                        <a:latin typeface="Cambria Math"/>
                      </a:rPr>
                      <m:t>𝒊</m:t>
                    </m:r>
                    <m:r>
                      <a:rPr lang="fr-FR" b="1" i="1" smtClean="0">
                        <a:latin typeface="Cambria Math"/>
                      </a:rPr>
                      <m:t>=</m:t>
                    </m:r>
                    <m:r>
                      <a:rPr lang="fr-FR" b="1" i="1" smtClean="0">
                        <a:latin typeface="Cambria Math"/>
                      </a:rPr>
                      <m:t>𝒑𝒊</m:t>
                    </m:r>
                    <m:r>
                      <a:rPr lang="fr-FR" b="1" i="1" smtClean="0">
                        <a:latin typeface="Cambria Math"/>
                      </a:rPr>
                      <m:t>. </m:t>
                    </m:r>
                    <m:r>
                      <a:rPr lang="el-GR" b="1" i="1" smtClean="0">
                        <a:latin typeface="Cambria Math"/>
                      </a:rPr>
                      <m:t>𝝀</m:t>
                    </m:r>
                    <m:r>
                      <a:rPr lang="fr-FR" b="1" i="1" smtClean="0">
                        <a:latin typeface="Cambria Math"/>
                      </a:rPr>
                      <m:t>/(</m:t>
                    </m:r>
                    <m:r>
                      <a:rPr lang="fr-FR" b="1" i="1" smtClean="0">
                        <a:latin typeface="Cambria Math"/>
                      </a:rPr>
                      <m:t>𝟒</m:t>
                    </m:r>
                    <m:r>
                      <a:rPr lang="fr-FR" b="1" i="1" smtClean="0">
                        <a:latin typeface="Cambria Math"/>
                      </a:rPr>
                      <m:t>.</m:t>
                    </m:r>
                    <m:r>
                      <a:rPr lang="fr-FR" b="1" i="1" smtClean="0">
                        <a:latin typeface="Cambria Math"/>
                      </a:rPr>
                      <m:t>𝒏𝒊</m:t>
                    </m:r>
                    <m:r>
                      <a:rPr lang="fr-FR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b="1" dirty="0" smtClean="0"/>
                  <a:t> </a:t>
                </a:r>
                <a14:m>
                  <m:oMath xmlns:m="http://schemas.openxmlformats.org/officeDocument/2006/math">
                    <m:r>
                      <a:rPr lang="fr-FR" b="1" i="0" smtClean="0">
                        <a:latin typeface="Cambria Math"/>
                      </a:rPr>
                      <m:t> </m:t>
                    </m:r>
                    <m:r>
                      <a:rPr lang="fr-FR" b="1" i="1">
                        <a:latin typeface="Cambria Math"/>
                      </a:rPr>
                      <m:t>𝒑</m:t>
                    </m:r>
                    <m:r>
                      <a:rPr lang="fr-FR" b="1" i="1" baseline="-25000">
                        <a:latin typeface="Cambria Math"/>
                      </a:rPr>
                      <m:t>𝒊</m:t>
                    </m:r>
                  </m:oMath>
                </a14:m>
                <a:r>
                  <a:rPr lang="fr-FR" b="1" dirty="0" smtClean="0"/>
                  <a:t> entier</a:t>
                </a:r>
              </a:p>
              <a:p>
                <a:r>
                  <a:rPr lang="fr-FR" b="1" dirty="0" smtClean="0"/>
                  <a:t>Alternance Si – vide 185 – 375 µm</a:t>
                </a:r>
                <a:endParaRPr lang="fr-FR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926685"/>
                <a:ext cx="352839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382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807970" y="4475327"/>
            <a:ext cx="2878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Réflectivité et transmission</a:t>
            </a:r>
          </a:p>
          <a:p>
            <a:r>
              <a:rPr lang="fr-FR" dirty="0" smtClean="0"/>
              <a:t>Simulation 2, 3, 4 périodes</a:t>
            </a:r>
          </a:p>
          <a:p>
            <a:r>
              <a:rPr lang="fr-FR" b="1" dirty="0" smtClean="0"/>
              <a:t>R </a:t>
            </a:r>
            <a:r>
              <a:rPr lang="en-US" b="1" dirty="0" smtClean="0">
                <a:ea typeface="Cambria Math"/>
              </a:rPr>
              <a:t>⋍ 0,9995 </a:t>
            </a:r>
            <a:r>
              <a:rPr lang="en-US" dirty="0" smtClean="0">
                <a:ea typeface="Cambria Math"/>
              </a:rPr>
              <a:t>(4 </a:t>
            </a:r>
            <a:r>
              <a:rPr lang="en-US" dirty="0" err="1" smtClean="0">
                <a:ea typeface="Cambria Math"/>
              </a:rPr>
              <a:t>périodes</a:t>
            </a:r>
            <a:r>
              <a:rPr lang="en-US" dirty="0" smtClean="0">
                <a:ea typeface="Cambria Math"/>
              </a:rPr>
              <a:t>)</a:t>
            </a:r>
          </a:p>
          <a:p>
            <a:r>
              <a:rPr lang="en-US" dirty="0" err="1" smtClean="0">
                <a:ea typeface="Cambria Math"/>
              </a:rPr>
              <a:t>n</a:t>
            </a:r>
            <a:r>
              <a:rPr lang="en-US" baseline="-25000" dirty="0" err="1" smtClean="0">
                <a:ea typeface="Cambria Math"/>
              </a:rPr>
              <a:t>Si</a:t>
            </a:r>
            <a:r>
              <a:rPr lang="en-US" dirty="0" smtClean="0">
                <a:ea typeface="Cambria Math"/>
              </a:rPr>
              <a:t> = 3,416 </a:t>
            </a:r>
            <a:r>
              <a:rPr lang="en-US" dirty="0"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  </a:t>
            </a:r>
            <a:r>
              <a:rPr lang="el-GR" dirty="0" smtClean="0">
                <a:ea typeface="Cambria Math"/>
              </a:rPr>
              <a:t>α</a:t>
            </a:r>
            <a:r>
              <a:rPr lang="fr-FR" baseline="-25000" dirty="0" smtClean="0">
                <a:ea typeface="Cambria Math"/>
              </a:rPr>
              <a:t>Si</a:t>
            </a:r>
            <a:r>
              <a:rPr lang="fr-FR" dirty="0" smtClean="0">
                <a:ea typeface="Cambria Math"/>
              </a:rPr>
              <a:t> = 0,02 cm</a:t>
            </a:r>
            <a:r>
              <a:rPr lang="fr-FR" baseline="30000" dirty="0" smtClean="0">
                <a:ea typeface="Cambria Math"/>
              </a:rPr>
              <a:t>-1</a:t>
            </a:r>
            <a:endParaRPr lang="fr-FR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19872" y="4509120"/>
                <a:ext cx="11521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𝑫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⋍</m:t>
                      </m:r>
                      <m:r>
                        <a:rPr lang="el-GR" b="1" i="1">
                          <a:latin typeface="Cambria Math"/>
                        </a:rPr>
                        <m:t>𝝀</m:t>
                      </m:r>
                      <m:r>
                        <a:rPr lang="fr-FR" b="1" i="1">
                          <a:latin typeface="Cambria Math"/>
                        </a:rPr>
                        <m:t>/</m:t>
                      </m:r>
                      <m:r>
                        <a:rPr lang="fr-FR" b="1" i="1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fr-FR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𝑾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⋍</m:t>
                      </m:r>
                      <m:r>
                        <a:rPr lang="el-GR" b="1" i="1">
                          <a:latin typeface="Cambria Math"/>
                        </a:rPr>
                        <m:t>𝝀</m:t>
                      </m:r>
                      <m:r>
                        <a:rPr lang="fr-FR" b="1" i="1">
                          <a:latin typeface="Cambria Math"/>
                        </a:rPr>
                        <m:t>/</m:t>
                      </m:r>
                      <m:r>
                        <a:rPr lang="fr-FR" b="1" i="1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fr-FR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𝑷</m:t>
                      </m:r>
                      <m:r>
                        <a:rPr lang="fr-FR" b="1" i="1" smtClean="0">
                          <a:latin typeface="Cambria Math"/>
                        </a:rPr>
                        <m:t>&lt;</m:t>
                      </m:r>
                      <m:r>
                        <a:rPr lang="el-GR" b="1" i="1">
                          <a:latin typeface="Cambria Math"/>
                        </a:rPr>
                        <m:t>𝝀</m:t>
                      </m:r>
                      <m:r>
                        <a:rPr lang="fr-FR" b="1" i="1">
                          <a:latin typeface="Cambria Math"/>
                        </a:rPr>
                        <m:t>/</m:t>
                      </m:r>
                      <m:r>
                        <a:rPr lang="fr-FR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509120"/>
                <a:ext cx="1152128" cy="923330"/>
              </a:xfrm>
              <a:prstGeom prst="rect">
                <a:avLst/>
              </a:prstGeom>
              <a:blipFill rotWithShape="1">
                <a:blip r:embed="rId6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>
            <a:off x="2827448" y="1988840"/>
            <a:ext cx="44565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273099" y="1772816"/>
            <a:ext cx="202421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Box 48"/>
          <p:cNvSpPr txBox="1"/>
          <p:nvPr/>
        </p:nvSpPr>
        <p:spPr>
          <a:xfrm>
            <a:off x="3197001" y="2454574"/>
            <a:ext cx="44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</a:t>
            </a:r>
            <a:r>
              <a:rPr lang="fr-FR" sz="1600" baseline="-25000" dirty="0" smtClean="0"/>
              <a:t>1</a:t>
            </a:r>
            <a:endParaRPr lang="fr-FR" sz="1600" baseline="-250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267513" y="1835070"/>
            <a:ext cx="20242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150106" y="1414517"/>
            <a:ext cx="44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</a:t>
            </a:r>
            <a:r>
              <a:rPr lang="fr-FR" sz="1600" baseline="-25000" dirty="0" smtClean="0"/>
              <a:t>1</a:t>
            </a:r>
            <a:endParaRPr lang="fr-FR" sz="16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701135" y="4005064"/>
            <a:ext cx="307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Confiner le faisceau : guide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655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PCA-THZ1\Documents\These\Conférences Abstracts\20250114_0833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4923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72" y="188640"/>
            <a:ext cx="8280921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Pertes atmosphériques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14</a:t>
            </a:fld>
            <a:endParaRPr lang="fr-FR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93" y="3105328"/>
            <a:ext cx="4098047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90662"/>
            <a:ext cx="1250308" cy="48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34392" y="2802414"/>
            <a:ext cx="409804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err="1" smtClean="0">
                <a:latin typeface="+mj-lt"/>
              </a:rPr>
              <a:t>Mesure</a:t>
            </a:r>
            <a:r>
              <a:rPr lang="en-US" sz="1600" dirty="0" smtClean="0">
                <a:latin typeface="+mj-lt"/>
              </a:rPr>
              <a:t> des </a:t>
            </a:r>
            <a:r>
              <a:rPr lang="en-US" sz="1600" dirty="0" err="1" smtClean="0">
                <a:latin typeface="+mj-lt"/>
              </a:rPr>
              <a:t>pertes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atmosphériques</a:t>
            </a:r>
            <a:endParaRPr lang="en-US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17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82" y="179929"/>
            <a:ext cx="8241430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Mesure des pertes par interférométrie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15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4235427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1" y="945072"/>
            <a:ext cx="3955805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LPCA-THZ1\Documents\These\CSI\Pertes_WG50cm_M2G-3p_R-variab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916" y="4377709"/>
            <a:ext cx="29485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48064" y="980728"/>
            <a:ext cx="2702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guide 100 cm, P. </a:t>
            </a:r>
            <a:r>
              <a:rPr lang="fr-FR" sz="1400" dirty="0" err="1" smtClean="0"/>
              <a:t>atmo</a:t>
            </a:r>
            <a:r>
              <a:rPr lang="fr-FR" sz="1400" dirty="0" smtClean="0"/>
              <a:t>, 3p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448015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Pertes guide 50 cm miroirs 3p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242" y="4310877"/>
            <a:ext cx="4466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/>
              <a:t>Pertes </a:t>
            </a:r>
            <a:r>
              <a:rPr lang="fr-FR" sz="1600" b="1" dirty="0" smtClean="0">
                <a:latin typeface="Cambria Math"/>
                <a:ea typeface="Cambria Math"/>
              </a:rPr>
              <a:t>⋍ </a:t>
            </a:r>
            <a:r>
              <a:rPr lang="fr-FR" sz="1600" b="1" dirty="0" smtClean="0"/>
              <a:t>0,16 </a:t>
            </a:r>
            <a:r>
              <a:rPr lang="fr-FR" sz="1600" b="1" dirty="0"/>
              <a:t>dB/m </a:t>
            </a:r>
            <a:r>
              <a:rPr lang="fr-FR" sz="1600" b="1" dirty="0" smtClean="0"/>
              <a:t>(50 </a:t>
            </a:r>
            <a:r>
              <a:rPr lang="fr-FR" sz="1600" b="1" dirty="0"/>
              <a:t>cm) et </a:t>
            </a:r>
            <a:r>
              <a:rPr lang="fr-FR" sz="1600" b="1" dirty="0" smtClean="0"/>
              <a:t>0,11 </a:t>
            </a:r>
            <a:r>
              <a:rPr lang="fr-FR" sz="1600" b="1" dirty="0"/>
              <a:t>dB/m </a:t>
            </a:r>
            <a:r>
              <a:rPr lang="fr-FR" sz="1600" b="1" dirty="0" smtClean="0"/>
              <a:t>(100 </a:t>
            </a:r>
            <a:r>
              <a:rPr lang="fr-FR" sz="1600" b="1" dirty="0"/>
              <a:t>cm</a:t>
            </a:r>
            <a:r>
              <a:rPr lang="fr-FR" sz="1600" b="1" dirty="0" smtClean="0"/>
              <a:t>)</a:t>
            </a:r>
            <a:endParaRPr lang="fr-FR" dirty="0"/>
          </a:p>
        </p:txBody>
      </p:sp>
      <p:pic>
        <p:nvPicPr>
          <p:cNvPr id="15" name="Picture 2" descr="C:\Users\LPCA-THZ1\Documents\These\CSI\tableau_pertes_hcw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1" y="4581128"/>
            <a:ext cx="4798091" cy="18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7976" y="3933056"/>
            <a:ext cx="3040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605-615 GHz : R max. et </a:t>
            </a:r>
            <a:r>
              <a:rPr lang="el-GR" sz="1600" dirty="0" smtClean="0">
                <a:solidFill>
                  <a:srgbClr val="FF0000"/>
                </a:solidFill>
              </a:rPr>
              <a:t>α</a:t>
            </a:r>
            <a:r>
              <a:rPr lang="fr-FR" sz="1600" baseline="-25000" dirty="0" err="1" smtClean="0">
                <a:solidFill>
                  <a:srgbClr val="FF0000"/>
                </a:solidFill>
              </a:rPr>
              <a:t>atmo</a:t>
            </a:r>
            <a:r>
              <a:rPr lang="fr-FR" sz="1600" dirty="0" smtClean="0">
                <a:solidFill>
                  <a:srgbClr val="FF0000"/>
                </a:solidFill>
              </a:rPr>
              <a:t> min.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221088"/>
            <a:ext cx="52565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Guide : L = 1 m	 	</a:t>
            </a:r>
            <a:r>
              <a:rPr lang="en-US" sz="2400" dirty="0" smtClean="0">
                <a:latin typeface="+mj-lt"/>
                <a:ea typeface="Cambria Math"/>
              </a:rPr>
              <a:t>⌀</a:t>
            </a:r>
            <a:r>
              <a:rPr lang="en-US" sz="2000" baseline="-25000" dirty="0" err="1" smtClean="0">
                <a:latin typeface="+mj-lt"/>
                <a:ea typeface="Cambria Math"/>
              </a:rPr>
              <a:t>coeur</a:t>
            </a:r>
            <a:r>
              <a:rPr lang="en-US" sz="2000" dirty="0" smtClean="0">
                <a:latin typeface="+mj-lt"/>
                <a:ea typeface="Cambria Math"/>
              </a:rPr>
              <a:t> = 5,8 mm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+mj-lt"/>
                <a:ea typeface="Cambria Math"/>
              </a:rPr>
              <a:t>Tube 1 : </a:t>
            </a:r>
            <a:r>
              <a:rPr lang="en-US" sz="2000" dirty="0" smtClean="0"/>
              <a:t> </a:t>
            </a:r>
            <a:r>
              <a:rPr lang="en-US" sz="2000" dirty="0"/>
              <a:t>L = </a:t>
            </a:r>
            <a:r>
              <a:rPr lang="en-US" sz="2000" dirty="0" smtClean="0"/>
              <a:t>0,8 m</a:t>
            </a:r>
            <a:r>
              <a:rPr lang="en-US" sz="2000" dirty="0"/>
              <a:t>	</a:t>
            </a:r>
            <a:r>
              <a:rPr lang="en-US" sz="2400" dirty="0" smtClean="0">
                <a:ea typeface="Cambria Math"/>
              </a:rPr>
              <a:t>⌀</a:t>
            </a:r>
            <a:r>
              <a:rPr lang="en-US" sz="2000" baseline="-25000" dirty="0" err="1" smtClean="0">
                <a:ea typeface="Cambria Math"/>
              </a:rPr>
              <a:t>int</a:t>
            </a:r>
            <a:r>
              <a:rPr lang="en-US" sz="2000" dirty="0" smtClean="0">
                <a:ea typeface="Cambria Math"/>
              </a:rPr>
              <a:t> </a:t>
            </a:r>
            <a:r>
              <a:rPr lang="en-US" sz="2000" dirty="0" smtClean="0">
                <a:latin typeface="Cambria Math"/>
                <a:ea typeface="Cambria Math"/>
              </a:rPr>
              <a:t>⋍</a:t>
            </a:r>
            <a:r>
              <a:rPr lang="en-US" sz="2000" dirty="0" smtClean="0">
                <a:ea typeface="Cambria Math"/>
              </a:rPr>
              <a:t> 9 mm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ea typeface="Cambria Math"/>
              </a:rPr>
              <a:t>Tube </a:t>
            </a:r>
            <a:r>
              <a:rPr lang="en-US" sz="2000" dirty="0" smtClean="0">
                <a:ea typeface="Cambria Math"/>
              </a:rPr>
              <a:t>2 </a:t>
            </a:r>
            <a:r>
              <a:rPr lang="en-US" sz="2000" dirty="0">
                <a:ea typeface="Cambria Math"/>
              </a:rPr>
              <a:t>: </a:t>
            </a:r>
            <a:r>
              <a:rPr lang="en-US" sz="2000" dirty="0"/>
              <a:t> L = </a:t>
            </a:r>
            <a:r>
              <a:rPr lang="en-US" sz="2000" dirty="0" smtClean="0"/>
              <a:t>1,3 </a:t>
            </a:r>
            <a:r>
              <a:rPr lang="en-US" sz="2000" dirty="0"/>
              <a:t>m	</a:t>
            </a:r>
            <a:r>
              <a:rPr lang="en-US" sz="2400" dirty="0">
                <a:ea typeface="Cambria Math"/>
              </a:rPr>
              <a:t>⌀</a:t>
            </a:r>
            <a:r>
              <a:rPr lang="en-US" sz="2000" baseline="-25000" dirty="0" err="1">
                <a:ea typeface="Cambria Math"/>
              </a:rPr>
              <a:t>int</a:t>
            </a:r>
            <a:r>
              <a:rPr lang="en-US" sz="2000" dirty="0">
                <a:ea typeface="Cambria Math"/>
              </a:rPr>
              <a:t> </a:t>
            </a:r>
            <a:r>
              <a:rPr lang="en-US" sz="2000" dirty="0">
                <a:latin typeface="Cambria Math"/>
                <a:ea typeface="Cambria Math"/>
              </a:rPr>
              <a:t>⋍</a:t>
            </a:r>
            <a:r>
              <a:rPr lang="en-US" sz="2000" dirty="0">
                <a:ea typeface="Cambria Math"/>
              </a:rPr>
              <a:t> </a:t>
            </a:r>
            <a:r>
              <a:rPr lang="en-US" sz="2000" dirty="0" smtClean="0">
                <a:ea typeface="Cambria Math"/>
              </a:rPr>
              <a:t>43 mm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ea typeface="Cambria Math"/>
              </a:rPr>
              <a:t>Tube </a:t>
            </a:r>
            <a:r>
              <a:rPr lang="en-US" sz="2000" dirty="0" smtClean="0">
                <a:ea typeface="Cambria Math"/>
              </a:rPr>
              <a:t>3 </a:t>
            </a:r>
            <a:r>
              <a:rPr lang="en-US" sz="2000" dirty="0">
                <a:ea typeface="Cambria Math"/>
              </a:rPr>
              <a:t>: </a:t>
            </a:r>
            <a:r>
              <a:rPr lang="en-US" sz="2000" dirty="0"/>
              <a:t> L = </a:t>
            </a:r>
            <a:r>
              <a:rPr lang="en-US" sz="2000" dirty="0" smtClean="0"/>
              <a:t>0,5 </a:t>
            </a:r>
            <a:r>
              <a:rPr lang="en-US" sz="2000" dirty="0"/>
              <a:t>m	</a:t>
            </a:r>
            <a:r>
              <a:rPr lang="en-US" sz="2400" dirty="0">
                <a:ea typeface="Cambria Math"/>
              </a:rPr>
              <a:t>⌀</a:t>
            </a:r>
            <a:r>
              <a:rPr lang="en-US" sz="2000" baseline="-25000" dirty="0" err="1">
                <a:ea typeface="Cambria Math"/>
              </a:rPr>
              <a:t>int</a:t>
            </a:r>
            <a:r>
              <a:rPr lang="en-US" sz="2000" dirty="0">
                <a:ea typeface="Cambria Math"/>
              </a:rPr>
              <a:t> </a:t>
            </a:r>
            <a:r>
              <a:rPr lang="en-US" sz="2000" dirty="0">
                <a:latin typeface="Cambria Math"/>
                <a:ea typeface="Cambria Math"/>
              </a:rPr>
              <a:t>⋍</a:t>
            </a:r>
            <a:r>
              <a:rPr lang="en-US" sz="2000" dirty="0">
                <a:ea typeface="Cambria Math"/>
              </a:rPr>
              <a:t> </a:t>
            </a:r>
            <a:r>
              <a:rPr lang="en-US" sz="2000" dirty="0" smtClean="0">
                <a:ea typeface="Cambria Math"/>
              </a:rPr>
              <a:t>43 mm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+mj-lt"/>
                <a:ea typeface="Cambria Math"/>
              </a:rPr>
              <a:t>Simple passage</a:t>
            </a:r>
            <a:endParaRPr lang="en-US" sz="2000" dirty="0" smtClean="0">
              <a:latin typeface="+mj-lt"/>
            </a:endParaRPr>
          </a:p>
        </p:txBody>
      </p:sp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08" y="179929"/>
            <a:ext cx="8331456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Radical NH</a:t>
            </a:r>
            <a:r>
              <a:rPr lang="fr-FR" altLang="fr-FR" sz="3200" b="1" i="1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 produit dans le guide d’onde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16</a:t>
            </a:fld>
            <a:endParaRPr lang="fr-FR"/>
          </a:p>
        </p:txBody>
      </p:sp>
      <p:pic>
        <p:nvPicPr>
          <p:cNvPr id="1026" name="Picture 2" descr="C:\Users\LPCA-THZ1\Documents\These\Plasma ISMO 12-2024\Photos\Ismo plasma NH3 guide H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47" y="4234310"/>
            <a:ext cx="2131017" cy="21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9929"/>
            <a:ext cx="8208912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Plasma RF couplé </a:t>
            </a:r>
            <a:r>
              <a:rPr lang="fr-FR" altLang="fr-FR" sz="3200" b="1" i="1" dirty="0" err="1" smtClean="0">
                <a:solidFill>
                  <a:schemeClr val="bg1"/>
                </a:solidFill>
                <a:latin typeface="+mn-lt"/>
              </a:rPr>
              <a:t>inductivement</a:t>
            </a:r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 (LPCA)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17</a:t>
            </a:fld>
            <a:endParaRPr lang="fr-FR"/>
          </a:p>
        </p:txBody>
      </p:sp>
      <p:sp>
        <p:nvSpPr>
          <p:cNvPr id="5" name="Rounded Rectangle 4"/>
          <p:cNvSpPr/>
          <p:nvPr/>
        </p:nvSpPr>
        <p:spPr>
          <a:xfrm>
            <a:off x="3467990" y="1006182"/>
            <a:ext cx="2331388" cy="57732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ounded Rectangle 6"/>
          <p:cNvSpPr/>
          <p:nvPr/>
        </p:nvSpPr>
        <p:spPr>
          <a:xfrm>
            <a:off x="3800902" y="1847700"/>
            <a:ext cx="1656184" cy="11724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646801" y="2225994"/>
            <a:ext cx="542656" cy="3261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Isosceles Triangle 8"/>
          <p:cNvSpPr/>
          <p:nvPr/>
        </p:nvSpPr>
        <p:spPr>
          <a:xfrm rot="16200000">
            <a:off x="477839" y="2156057"/>
            <a:ext cx="360040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92790" y="2111503"/>
            <a:ext cx="3672408" cy="550863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87624" y="2084049"/>
            <a:ext cx="0" cy="57606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028383" y="2012041"/>
            <a:ext cx="1" cy="648072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 rot="10800000">
            <a:off x="1691681" y="1875246"/>
            <a:ext cx="360040" cy="350748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own Arrow 13"/>
          <p:cNvSpPr/>
          <p:nvPr/>
        </p:nvSpPr>
        <p:spPr>
          <a:xfrm>
            <a:off x="7153543" y="1863677"/>
            <a:ext cx="360040" cy="350748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312070" y="1555701"/>
            <a:ext cx="73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</a:t>
            </a:r>
          </a:p>
          <a:p>
            <a:r>
              <a:rPr lang="fr-FR" sz="1400" dirty="0" err="1"/>
              <a:t>THz</a:t>
            </a:r>
            <a:endParaRPr lang="fr-FR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42060" y="2665125"/>
            <a:ext cx="755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lentille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76002" y="1537282"/>
            <a:ext cx="515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Gaz</a:t>
            </a:r>
            <a:endParaRPr lang="fr-FR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20757" y="2712376"/>
            <a:ext cx="1345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Résonateur RF</a:t>
            </a:r>
            <a:endParaRPr lang="fr-FR" sz="1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443072" y="1137492"/>
            <a:ext cx="247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RF 13,6 </a:t>
            </a:r>
            <a:r>
              <a:rPr lang="fr-FR" sz="1400" dirty="0" smtClean="0"/>
              <a:t>MHz 2 à 100 </a:t>
            </a:r>
            <a:r>
              <a:rPr lang="fr-FR" sz="1400" dirty="0"/>
              <a:t>W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77241" y="2634912"/>
            <a:ext cx="845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lentille</a:t>
            </a:r>
            <a:endParaRPr lang="fr-FR" sz="1400" dirty="0"/>
          </a:p>
        </p:txBody>
      </p:sp>
      <p:sp>
        <p:nvSpPr>
          <p:cNvPr id="27" name="Down Arrow 26"/>
          <p:cNvSpPr/>
          <p:nvPr/>
        </p:nvSpPr>
        <p:spPr>
          <a:xfrm>
            <a:off x="4520983" y="1582246"/>
            <a:ext cx="242313" cy="32043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547664" y="2230318"/>
            <a:ext cx="99136" cy="322602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445439" y="2557970"/>
            <a:ext cx="209144" cy="2074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16548" y="2712375"/>
            <a:ext cx="1151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Fenêtre </a:t>
            </a:r>
            <a:r>
              <a:rPr lang="fr-FR" sz="1400" dirty="0" err="1"/>
              <a:t>ptfe</a:t>
            </a:r>
            <a:endParaRPr lang="fr-FR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5656" y="1347058"/>
            <a:ext cx="955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Pompage</a:t>
            </a:r>
          </a:p>
          <a:p>
            <a:r>
              <a:rPr lang="fr-FR" sz="1400" b="1" dirty="0" smtClean="0"/>
              <a:t>jauge </a:t>
            </a:r>
            <a:r>
              <a:rPr lang="fr-FR" sz="1400" b="1" dirty="0"/>
              <a:t>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15830" y="1609636"/>
            <a:ext cx="87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Diode Schottky</a:t>
            </a:r>
            <a:endParaRPr lang="fr-FR" sz="1400" dirty="0"/>
          </a:p>
        </p:txBody>
      </p:sp>
      <p:sp>
        <p:nvSpPr>
          <p:cNvPr id="33" name="Right Arrow 32"/>
          <p:cNvSpPr/>
          <p:nvPr/>
        </p:nvSpPr>
        <p:spPr>
          <a:xfrm>
            <a:off x="964891" y="2336075"/>
            <a:ext cx="500739" cy="720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ight Arrow 33"/>
          <p:cNvSpPr/>
          <p:nvPr/>
        </p:nvSpPr>
        <p:spPr>
          <a:xfrm>
            <a:off x="7815677" y="2336077"/>
            <a:ext cx="500739" cy="720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extBox 35"/>
          <p:cNvSpPr txBox="1"/>
          <p:nvPr/>
        </p:nvSpPr>
        <p:spPr>
          <a:xfrm>
            <a:off x="964892" y="3022406"/>
            <a:ext cx="7351524" cy="3693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ea typeface="Cambria Math"/>
              </a:rPr>
              <a:t>Tube 1 : </a:t>
            </a:r>
            <a:r>
              <a:rPr lang="en-US" b="1" dirty="0"/>
              <a:t> L = </a:t>
            </a:r>
            <a:r>
              <a:rPr lang="en-US" b="1" dirty="0" smtClean="0"/>
              <a:t>1 m ; </a:t>
            </a:r>
            <a:r>
              <a:rPr lang="en-US" b="1" dirty="0" smtClean="0">
                <a:ea typeface="Cambria Math"/>
              </a:rPr>
              <a:t>⌀</a:t>
            </a:r>
            <a:r>
              <a:rPr lang="en-US" b="1" baseline="-25000" dirty="0" err="1">
                <a:ea typeface="Cambria Math"/>
              </a:rPr>
              <a:t>int</a:t>
            </a:r>
            <a:r>
              <a:rPr lang="en-US" b="1" dirty="0">
                <a:ea typeface="Cambria Math"/>
              </a:rPr>
              <a:t> </a:t>
            </a:r>
            <a:r>
              <a:rPr lang="en-US" b="1" dirty="0">
                <a:latin typeface="Cambria Math"/>
                <a:ea typeface="Cambria Math"/>
              </a:rPr>
              <a:t>⋍</a:t>
            </a:r>
            <a:r>
              <a:rPr lang="en-US" b="1" dirty="0">
                <a:ea typeface="Cambria Math"/>
              </a:rPr>
              <a:t> </a:t>
            </a:r>
            <a:r>
              <a:rPr lang="en-US" b="1" dirty="0" smtClean="0">
                <a:ea typeface="Cambria Math"/>
              </a:rPr>
              <a:t>43 mm. 	 Tube </a:t>
            </a:r>
            <a:r>
              <a:rPr lang="en-US" b="1" dirty="0">
                <a:ea typeface="Cambria Math"/>
              </a:rPr>
              <a:t>2 : </a:t>
            </a:r>
            <a:r>
              <a:rPr lang="en-US" b="1" dirty="0"/>
              <a:t> L = </a:t>
            </a:r>
            <a:r>
              <a:rPr lang="en-US" b="1" dirty="0" smtClean="0"/>
              <a:t>1 m; </a:t>
            </a:r>
            <a:r>
              <a:rPr lang="en-US" b="1" dirty="0" smtClean="0">
                <a:ea typeface="Cambria Math"/>
              </a:rPr>
              <a:t>⌀</a:t>
            </a:r>
            <a:r>
              <a:rPr lang="en-US" b="1" baseline="-25000" dirty="0" err="1">
                <a:ea typeface="Cambria Math"/>
              </a:rPr>
              <a:t>int</a:t>
            </a:r>
            <a:r>
              <a:rPr lang="en-US" b="1" dirty="0">
                <a:ea typeface="Cambria Math"/>
              </a:rPr>
              <a:t> </a:t>
            </a:r>
            <a:r>
              <a:rPr lang="en-US" b="1" dirty="0">
                <a:latin typeface="Cambria Math"/>
                <a:ea typeface="Cambria Math"/>
              </a:rPr>
              <a:t>⋍</a:t>
            </a:r>
            <a:r>
              <a:rPr lang="en-US" b="1" dirty="0">
                <a:ea typeface="Cambria Math"/>
              </a:rPr>
              <a:t> </a:t>
            </a:r>
            <a:r>
              <a:rPr lang="en-US" b="1" dirty="0" smtClean="0">
                <a:ea typeface="Cambria Math"/>
              </a:rPr>
              <a:t>15,4 mm</a:t>
            </a:r>
            <a:endParaRPr lang="en-US" b="1" dirty="0">
              <a:ea typeface="Cambria Math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24328" y="3435677"/>
            <a:ext cx="1185434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extBox 37"/>
          <p:cNvSpPr txBox="1"/>
          <p:nvPr/>
        </p:nvSpPr>
        <p:spPr>
          <a:xfrm>
            <a:off x="7524328" y="3390091"/>
            <a:ext cx="105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Détection</a:t>
            </a:r>
          </a:p>
          <a:p>
            <a:r>
              <a:rPr lang="fr-FR" sz="1400" dirty="0" smtClean="0"/>
              <a:t>synchrone</a:t>
            </a:r>
            <a:endParaRPr lang="fr-FR" sz="1400" dirty="0"/>
          </a:p>
        </p:txBody>
      </p:sp>
      <p:sp>
        <p:nvSpPr>
          <p:cNvPr id="39" name="Rounded Rectangle 38"/>
          <p:cNvSpPr/>
          <p:nvPr/>
        </p:nvSpPr>
        <p:spPr>
          <a:xfrm>
            <a:off x="530172" y="3390091"/>
            <a:ext cx="1656184" cy="47763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extBox 39"/>
          <p:cNvSpPr txBox="1"/>
          <p:nvPr/>
        </p:nvSpPr>
        <p:spPr>
          <a:xfrm>
            <a:off x="467544" y="3390091"/>
            <a:ext cx="187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Synthétiseur 20 GHz modulé en </a:t>
            </a:r>
            <a:r>
              <a:rPr lang="fr-FR" sz="1400" dirty="0" smtClean="0"/>
              <a:t>AM ou FM </a:t>
            </a:r>
            <a:endParaRPr lang="fr-FR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02180" y="2406560"/>
            <a:ext cx="0" cy="9851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8" idx="0"/>
          </p:cNvCxnSpPr>
          <p:nvPr/>
        </p:nvCxnSpPr>
        <p:spPr>
          <a:xfrm>
            <a:off x="8676456" y="2372900"/>
            <a:ext cx="0" cy="10627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186356" y="3867725"/>
            <a:ext cx="532722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305983" y="3559948"/>
            <a:ext cx="989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LF</a:t>
            </a:r>
          </a:p>
        </p:txBody>
      </p:sp>
      <p:pic>
        <p:nvPicPr>
          <p:cNvPr id="45" name="Picture 3" descr="C:\Users\LPCA-THZ1\Documents\These\ISMO 12-2024\exemple FM2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15" y="3454454"/>
            <a:ext cx="950288" cy="76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flipH="1">
            <a:off x="5868144" y="3543979"/>
            <a:ext cx="167393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222981" y="3913311"/>
            <a:ext cx="755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FM </a:t>
            </a:r>
            <a:r>
              <a:rPr lang="fr-FR" sz="1400" dirty="0"/>
              <a:t>2F</a:t>
            </a:r>
          </a:p>
        </p:txBody>
      </p:sp>
      <p:sp>
        <p:nvSpPr>
          <p:cNvPr id="48" name="Isosceles Triangle 47"/>
          <p:cNvSpPr/>
          <p:nvPr/>
        </p:nvSpPr>
        <p:spPr>
          <a:xfrm rot="5400000">
            <a:off x="8342808" y="2219272"/>
            <a:ext cx="360040" cy="3072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lowchart: Manual Operation 48"/>
          <p:cNvSpPr/>
          <p:nvPr/>
        </p:nvSpPr>
        <p:spPr>
          <a:xfrm rot="5400000">
            <a:off x="2216817" y="2084144"/>
            <a:ext cx="548609" cy="603332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owchart: Manual Operation 49"/>
          <p:cNvSpPr/>
          <p:nvPr/>
        </p:nvSpPr>
        <p:spPr>
          <a:xfrm rot="16200000">
            <a:off x="6471570" y="2086395"/>
            <a:ext cx="548609" cy="603332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7020272" y="2230318"/>
            <a:ext cx="542656" cy="3261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7569208" y="2230318"/>
            <a:ext cx="99136" cy="322602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Picture 2" descr="C:\Users\LPCA-THZ1\Documents\These\Plasma LPCA 01-2025\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07" y="3465445"/>
            <a:ext cx="987533" cy="75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5816347" y="3867725"/>
            <a:ext cx="755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AM</a:t>
            </a:r>
            <a:endParaRPr lang="fr-FR" sz="1400" dirty="0"/>
          </a:p>
        </p:txBody>
      </p:sp>
      <p:sp>
        <p:nvSpPr>
          <p:cNvPr id="55" name="Rectangle 54"/>
          <p:cNvSpPr/>
          <p:nvPr/>
        </p:nvSpPr>
        <p:spPr>
          <a:xfrm>
            <a:off x="2792788" y="2250270"/>
            <a:ext cx="3651420" cy="2857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Box 22"/>
          <p:cNvSpPr txBox="1"/>
          <p:nvPr/>
        </p:nvSpPr>
        <p:spPr>
          <a:xfrm>
            <a:off x="5421590" y="2210573"/>
            <a:ext cx="755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plasma</a:t>
            </a:r>
            <a:endParaRPr lang="fr-FR" sz="1400" baseline="-25000" dirty="0"/>
          </a:p>
        </p:txBody>
      </p:sp>
      <p:sp>
        <p:nvSpPr>
          <p:cNvPr id="15" name="Arc 14"/>
          <p:cNvSpPr/>
          <p:nvPr/>
        </p:nvSpPr>
        <p:spPr>
          <a:xfrm flipH="1">
            <a:off x="4304956" y="1974690"/>
            <a:ext cx="98299" cy="1551772"/>
          </a:xfrm>
          <a:prstGeom prst="arc">
            <a:avLst/>
          </a:prstGeom>
          <a:solidFill>
            <a:schemeClr val="accent6"/>
          </a:solidFill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/>
          <p:cNvSpPr/>
          <p:nvPr/>
        </p:nvSpPr>
        <p:spPr>
          <a:xfrm>
            <a:off x="4403255" y="1976037"/>
            <a:ext cx="117728" cy="1550425"/>
          </a:xfrm>
          <a:prstGeom prst="arc">
            <a:avLst/>
          </a:prstGeom>
          <a:solidFill>
            <a:schemeClr val="accent6"/>
          </a:solidFill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>
            <a:off x="4547271" y="1976037"/>
            <a:ext cx="94868" cy="1550425"/>
          </a:xfrm>
          <a:prstGeom prst="arc">
            <a:avLst/>
          </a:prstGeom>
          <a:solidFill>
            <a:schemeClr val="accent6"/>
          </a:solidFill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>
            <a:off x="4693501" y="1960938"/>
            <a:ext cx="69795" cy="1565524"/>
          </a:xfrm>
          <a:prstGeom prst="arc">
            <a:avLst/>
          </a:prstGeom>
          <a:solidFill>
            <a:schemeClr val="accent6"/>
          </a:solidFill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/>
          <p:cNvSpPr/>
          <p:nvPr/>
        </p:nvSpPr>
        <p:spPr>
          <a:xfrm>
            <a:off x="4835302" y="1976038"/>
            <a:ext cx="94013" cy="1550424"/>
          </a:xfrm>
          <a:prstGeom prst="arc">
            <a:avLst/>
          </a:prstGeom>
          <a:solidFill>
            <a:schemeClr val="accent6"/>
          </a:solidFill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3059832" y="2662368"/>
            <a:ext cx="4938" cy="4183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6007222" y="2489964"/>
            <a:ext cx="4938" cy="5908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LPCA-THZ1\Documents\These\Plasma LPCA NH3 01-2025\Photos\plasma_NH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0" y="4365104"/>
            <a:ext cx="4680000" cy="18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PCA-THZ1\Documents\These\Plasma LPCA Méthanol\Tube L1m D19mm e1,8mm\setup 19 m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9" r="9693" b="7133"/>
          <a:stretch/>
        </p:blipFill>
        <p:spPr bwMode="auto">
          <a:xfrm>
            <a:off x="5940152" y="4147679"/>
            <a:ext cx="2376264" cy="223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646190" y="5877272"/>
            <a:ext cx="308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Plasma d’ammoniac cellule 50 mm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17505" y="5799471"/>
            <a:ext cx="1877235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Plasma de méthanol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cellule 19 mm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72484" y="980728"/>
            <a:ext cx="4168429" cy="5433437"/>
          </a:xfrm>
          <a:prstGeom prst="rect">
            <a:avLst/>
          </a:prstGeom>
          <a:solidFill>
            <a:srgbClr val="C6CADC">
              <a:alpha val="50196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3528" y="980728"/>
            <a:ext cx="4248472" cy="5444004"/>
          </a:xfrm>
          <a:prstGeom prst="rect">
            <a:avLst/>
          </a:prstGeom>
          <a:solidFill>
            <a:srgbClr val="D7E4BD">
              <a:alpha val="50196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79929"/>
            <a:ext cx="8517385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Radicaux NH</a:t>
            </a:r>
            <a:r>
              <a:rPr lang="fr-FR" altLang="fr-FR" sz="3200" b="1" i="1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 et HCO, limites de détection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E2002C2-D998-4370-89D7-C1D66B7BB50D}" type="slidenum">
              <a:rPr lang="fr-FR" smtClean="0"/>
              <a:t>18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60040" y="5992683"/>
            <a:ext cx="442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S</a:t>
            </a:r>
            <a:r>
              <a:rPr lang="en-US" b="1" baseline="-25000" dirty="0" err="1" smtClean="0"/>
              <a:t>min</a:t>
            </a:r>
            <a:r>
              <a:rPr lang="en-US" b="1" dirty="0" smtClean="0"/>
              <a:t>(HCO</a:t>
            </a:r>
            <a:r>
              <a:rPr lang="en-US" b="1" dirty="0"/>
              <a:t> – 50 mm</a:t>
            </a:r>
            <a:r>
              <a:rPr lang="en-US" b="1" dirty="0" smtClean="0"/>
              <a:t>) </a:t>
            </a:r>
            <a:r>
              <a:rPr lang="en-US" b="1" dirty="0" smtClean="0">
                <a:ea typeface="Cambria Math"/>
              </a:rPr>
              <a:t>⋍ </a:t>
            </a:r>
            <a:r>
              <a:rPr lang="fr-FR" b="1" dirty="0" smtClean="0"/>
              <a:t>5 </a:t>
            </a:r>
            <a:r>
              <a:rPr lang="fr-FR" b="1" dirty="0"/>
              <a:t>x 10</a:t>
            </a:r>
            <a:r>
              <a:rPr lang="fr-FR" b="1" baseline="30000" dirty="0"/>
              <a:t>-22</a:t>
            </a:r>
            <a:r>
              <a:rPr lang="fr-FR" b="1" dirty="0"/>
              <a:t> </a:t>
            </a:r>
            <a:r>
              <a:rPr lang="fr-FR" b="1" dirty="0" smtClean="0"/>
              <a:t>cm/</a:t>
            </a:r>
            <a:r>
              <a:rPr lang="fr-FR" b="1" dirty="0" err="1" smtClean="0"/>
              <a:t>moléc</a:t>
            </a:r>
            <a:endParaRPr lang="en-U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44008" y="5992683"/>
            <a:ext cx="4176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S</a:t>
            </a:r>
            <a:r>
              <a:rPr lang="en-US" b="1" baseline="-25000" dirty="0" err="1" smtClean="0"/>
              <a:t>min</a:t>
            </a:r>
            <a:r>
              <a:rPr lang="en-US" b="1" dirty="0" smtClean="0"/>
              <a:t>(HCO</a:t>
            </a:r>
            <a:r>
              <a:rPr lang="en-US" b="1" dirty="0"/>
              <a:t> – </a:t>
            </a:r>
            <a:r>
              <a:rPr lang="en-US" b="1" dirty="0" smtClean="0"/>
              <a:t>19 </a:t>
            </a:r>
            <a:r>
              <a:rPr lang="en-US" b="1" dirty="0"/>
              <a:t>mm</a:t>
            </a:r>
            <a:r>
              <a:rPr lang="en-US" b="1" dirty="0" smtClean="0"/>
              <a:t>) </a:t>
            </a:r>
            <a:r>
              <a:rPr lang="en-US" b="1" dirty="0" smtClean="0">
                <a:ea typeface="Cambria Math"/>
              </a:rPr>
              <a:t>⋍ </a:t>
            </a:r>
            <a:r>
              <a:rPr lang="fr-FR" b="1" dirty="0" smtClean="0"/>
              <a:t>15 </a:t>
            </a:r>
            <a:r>
              <a:rPr lang="fr-FR" b="1" dirty="0"/>
              <a:t>x </a:t>
            </a:r>
            <a:r>
              <a:rPr lang="fr-FR" b="1" dirty="0" smtClean="0"/>
              <a:t>10</a:t>
            </a:r>
            <a:r>
              <a:rPr lang="fr-FR" b="1" baseline="30000" dirty="0" smtClean="0"/>
              <a:t>-22</a:t>
            </a:r>
            <a:r>
              <a:rPr lang="fr-FR" b="1" dirty="0" smtClean="0"/>
              <a:t> cm/</a:t>
            </a:r>
            <a:r>
              <a:rPr lang="fr-FR" b="1" dirty="0" err="1" smtClean="0"/>
              <a:t>moléc</a:t>
            </a:r>
            <a:endParaRPr lang="en-US" b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32443"/>
            <a:ext cx="2774481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97" y="3832443"/>
            <a:ext cx="273336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62" y="1044024"/>
            <a:ext cx="2912798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3528" y="3256379"/>
            <a:ext cx="442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S</a:t>
            </a:r>
            <a:r>
              <a:rPr lang="en-US" b="1" baseline="-25000" dirty="0" err="1" smtClean="0"/>
              <a:t>min</a:t>
            </a:r>
            <a:r>
              <a:rPr lang="en-US" b="1" dirty="0" smtClean="0"/>
              <a:t>(NH</a:t>
            </a:r>
            <a:r>
              <a:rPr lang="en-US" b="1" baseline="-25000" dirty="0" smtClean="0"/>
              <a:t>2</a:t>
            </a:r>
            <a:r>
              <a:rPr lang="en-US" b="1" dirty="0" smtClean="0"/>
              <a:t> – 50 mm) </a:t>
            </a:r>
            <a:r>
              <a:rPr lang="en-US" b="1" dirty="0" smtClean="0">
                <a:ea typeface="Cambria Math"/>
              </a:rPr>
              <a:t>⋍ </a:t>
            </a:r>
            <a:r>
              <a:rPr lang="fr-FR" b="1" dirty="0" smtClean="0"/>
              <a:t>5 </a:t>
            </a:r>
            <a:r>
              <a:rPr lang="fr-FR" b="1" dirty="0"/>
              <a:t>x </a:t>
            </a:r>
            <a:r>
              <a:rPr lang="fr-FR" b="1" dirty="0" smtClean="0"/>
              <a:t>10</a:t>
            </a:r>
            <a:r>
              <a:rPr lang="fr-FR" b="1" baseline="30000" dirty="0" smtClean="0"/>
              <a:t>-24</a:t>
            </a:r>
            <a:r>
              <a:rPr lang="fr-FR" b="1" dirty="0" smtClean="0"/>
              <a:t> cm/</a:t>
            </a:r>
            <a:r>
              <a:rPr lang="fr-FR" b="1" dirty="0" err="1" smtClean="0"/>
              <a:t>moléc</a:t>
            </a:r>
            <a:endParaRPr lang="en-US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427984" y="3256379"/>
            <a:ext cx="449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S</a:t>
            </a:r>
            <a:r>
              <a:rPr lang="en-US" b="1" baseline="-25000" dirty="0" err="1" smtClean="0"/>
              <a:t>min</a:t>
            </a:r>
            <a:r>
              <a:rPr lang="en-US" b="1" dirty="0" smtClean="0"/>
              <a:t>(NH</a:t>
            </a:r>
            <a:r>
              <a:rPr lang="en-US" b="1" baseline="-25000" dirty="0" smtClean="0"/>
              <a:t>2</a:t>
            </a:r>
            <a:r>
              <a:rPr lang="en-US" b="1" dirty="0"/>
              <a:t> – </a:t>
            </a:r>
            <a:r>
              <a:rPr lang="en-US" b="1" dirty="0" smtClean="0"/>
              <a:t>19 </a:t>
            </a:r>
            <a:r>
              <a:rPr lang="en-US" b="1" dirty="0"/>
              <a:t>mm</a:t>
            </a:r>
            <a:r>
              <a:rPr lang="en-US" b="1" dirty="0" smtClean="0"/>
              <a:t>) </a:t>
            </a:r>
            <a:r>
              <a:rPr lang="en-US" b="1" dirty="0" smtClean="0">
                <a:ea typeface="Cambria Math"/>
              </a:rPr>
              <a:t>⋍ </a:t>
            </a:r>
            <a:r>
              <a:rPr lang="fr-FR" b="1" dirty="0" smtClean="0"/>
              <a:t>20 </a:t>
            </a:r>
            <a:r>
              <a:rPr lang="fr-FR" b="1" dirty="0"/>
              <a:t>x </a:t>
            </a:r>
            <a:r>
              <a:rPr lang="fr-FR" b="1" dirty="0" smtClean="0"/>
              <a:t>10</a:t>
            </a:r>
            <a:r>
              <a:rPr lang="fr-FR" b="1" baseline="30000" dirty="0" smtClean="0"/>
              <a:t>-24</a:t>
            </a:r>
            <a:r>
              <a:rPr lang="fr-FR" b="1" dirty="0" smtClean="0"/>
              <a:t> cm/</a:t>
            </a:r>
            <a:r>
              <a:rPr lang="fr-FR" b="1" dirty="0" err="1" smtClean="0"/>
              <a:t>moléc</a:t>
            </a:r>
            <a:endParaRPr lang="en-US" b="1" dirty="0" smtClean="0"/>
          </a:p>
        </p:txBody>
      </p:sp>
      <p:pic>
        <p:nvPicPr>
          <p:cNvPr id="3079" name="Picture 7" descr="C:\Users\LPCA-THZ1\Documents\These\Conférences Abstracts\LOD NH2 19m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1" y="1044296"/>
            <a:ext cx="2902517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0040" y="1156682"/>
            <a:ext cx="924269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50 mm</a:t>
            </a:r>
            <a:endParaRPr lang="fr-FR" sz="20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1156682"/>
            <a:ext cx="95654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19 mm</a:t>
            </a:r>
            <a:endParaRPr lang="fr-FR" sz="2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11960" y="1940058"/>
            <a:ext cx="79208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NH</a:t>
            </a:r>
            <a:r>
              <a:rPr lang="fr-FR" sz="2000" b="1" i="1" baseline="-25000" dirty="0" smtClean="0"/>
              <a:t>2</a:t>
            </a:r>
            <a:endParaRPr lang="fr-FR" sz="2000" b="1" i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220594" y="4800485"/>
            <a:ext cx="79208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HCO</a:t>
            </a:r>
            <a:endParaRPr lang="fr-FR" sz="20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40606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44008" y="973595"/>
            <a:ext cx="4176464" cy="5551749"/>
          </a:xfrm>
          <a:prstGeom prst="rect">
            <a:avLst/>
          </a:prstGeom>
          <a:solidFill>
            <a:srgbClr val="C6CADC">
              <a:alpha val="50196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23528" y="973596"/>
            <a:ext cx="4176463" cy="5551748"/>
          </a:xfrm>
          <a:prstGeom prst="rect">
            <a:avLst/>
          </a:prstGeom>
          <a:solidFill>
            <a:srgbClr val="D7E4BD">
              <a:alpha val="50196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23528" y="3537279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/>
              <a:t>Taux</a:t>
            </a:r>
            <a:r>
              <a:rPr lang="en-US" sz="2000" b="1" dirty="0" smtClean="0"/>
              <a:t> de conversion, cellule </a:t>
            </a:r>
            <a:r>
              <a:rPr lang="en-US" sz="2000" b="1" dirty="0" smtClean="0">
                <a:ea typeface="Cambria Math"/>
              </a:rPr>
              <a:t>⌀ ⋍ 50 mm</a:t>
            </a:r>
            <a:r>
              <a:rPr lang="en-US" sz="2000" b="1" dirty="0" smtClean="0"/>
              <a:t> </a:t>
            </a:r>
          </a:p>
        </p:txBody>
      </p:sp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3" y="179929"/>
            <a:ext cx="8485110" cy="58477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Plasma d’ammoniac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E2002C2-D998-4370-89D7-C1D66B7BB50D}" type="slidenum">
              <a:rPr lang="fr-FR" smtClean="0"/>
              <a:t>19</a:t>
            </a:fld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89" y="4041335"/>
            <a:ext cx="3002371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1" y="4041335"/>
            <a:ext cx="3014096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44008" y="3537279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/>
              <a:t>Taux</a:t>
            </a:r>
            <a:r>
              <a:rPr lang="en-US" sz="2000" b="1" dirty="0" smtClean="0"/>
              <a:t> de conversion, cellule </a:t>
            </a:r>
            <a:r>
              <a:rPr lang="en-US" sz="2000" b="1" dirty="0" smtClean="0">
                <a:ea typeface="Cambria Math"/>
              </a:rPr>
              <a:t>⌀ ⋍ 19 mm</a:t>
            </a:r>
            <a:r>
              <a:rPr lang="en-US" sz="2000" b="1" dirty="0" smtClean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09" y="1036892"/>
            <a:ext cx="3034091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02" y="1041872"/>
            <a:ext cx="2982158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04994" y="2345081"/>
            <a:ext cx="80735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baseline="30000" dirty="0" smtClean="0"/>
              <a:t>15</a:t>
            </a:r>
            <a:r>
              <a:rPr lang="fr-FR" sz="2000" b="1" i="1" dirty="0" smtClean="0"/>
              <a:t>NH</a:t>
            </a:r>
            <a:r>
              <a:rPr lang="fr-FR" sz="2000" b="1" i="1" baseline="-25000" dirty="0" smtClean="0"/>
              <a:t>3</a:t>
            </a:r>
            <a:endParaRPr lang="fr-FR" sz="2000" b="1" i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4977439"/>
            <a:ext cx="79342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NH</a:t>
            </a:r>
            <a:r>
              <a:rPr lang="fr-FR" sz="2000" b="1" i="1" baseline="-25000" dirty="0" smtClean="0"/>
              <a:t>2</a:t>
            </a:r>
            <a:endParaRPr lang="fr-FR" sz="2000" b="1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363" y="1108900"/>
            <a:ext cx="924269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50 mm</a:t>
            </a:r>
            <a:endParaRPr lang="fr-FR" sz="20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84368" y="1093718"/>
            <a:ext cx="93610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19 mm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41140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446724"/>
            <a:ext cx="8280920" cy="386259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/>
              <a:t>Avantages</a:t>
            </a:r>
            <a:r>
              <a:rPr lang="en-US" sz="2000" b="1" dirty="0" smtClean="0"/>
              <a:t> :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err="1" smtClean="0"/>
              <a:t>Sélectivité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basse</a:t>
            </a:r>
            <a:r>
              <a:rPr lang="en-US" sz="2000" dirty="0" smtClean="0"/>
              <a:t> </a:t>
            </a:r>
            <a:r>
              <a:rPr lang="en-US" sz="2000" dirty="0" err="1" smtClean="0"/>
              <a:t>pression</a:t>
            </a:r>
            <a:endParaRPr lang="en-US" sz="2000" dirty="0" smtClean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Fortes signatures (NH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HCN, COV…)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err="1" smtClean="0"/>
              <a:t>Peu</a:t>
            </a:r>
            <a:r>
              <a:rPr lang="en-US" sz="2000" dirty="0" smtClean="0"/>
              <a:t> sensible aux </a:t>
            </a:r>
            <a:r>
              <a:rPr lang="en-US" sz="2000" dirty="0" err="1" smtClean="0"/>
              <a:t>fumées</a:t>
            </a:r>
            <a:r>
              <a:rPr lang="en-US" sz="2000" dirty="0" smtClean="0"/>
              <a:t>, </a:t>
            </a:r>
            <a:r>
              <a:rPr lang="en-US" sz="2000" dirty="0" err="1" smtClean="0"/>
              <a:t>suies</a:t>
            </a:r>
            <a:r>
              <a:rPr lang="en-US" sz="2000" dirty="0" smtClean="0"/>
              <a:t>…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b="1" dirty="0" err="1" smtClean="0"/>
              <a:t>Mais</a:t>
            </a:r>
            <a:r>
              <a:rPr lang="en-US" sz="2000" b="1" dirty="0" smtClean="0"/>
              <a:t>…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err="1"/>
              <a:t>Molécules</a:t>
            </a:r>
            <a:r>
              <a:rPr lang="en-US" sz="2000" dirty="0"/>
              <a:t> </a:t>
            </a:r>
            <a:r>
              <a:rPr lang="en-US" sz="2000" dirty="0" err="1"/>
              <a:t>polaires</a:t>
            </a:r>
            <a:r>
              <a:rPr lang="en-US" sz="2000" dirty="0"/>
              <a:t> 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Sources </a:t>
            </a:r>
            <a:r>
              <a:rPr lang="en-US" sz="2000" dirty="0" err="1" smtClean="0"/>
              <a:t>peu</a:t>
            </a:r>
            <a:r>
              <a:rPr lang="en-US" sz="2000" dirty="0" smtClean="0"/>
              <a:t> </a:t>
            </a:r>
            <a:r>
              <a:rPr lang="en-US" sz="2000" dirty="0" err="1" smtClean="0"/>
              <a:t>puissantes</a:t>
            </a:r>
            <a:endParaRPr lang="en-US" sz="2000" dirty="0" smtClean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Forte absorption </a:t>
            </a:r>
            <a:r>
              <a:rPr lang="en-US" sz="2000" dirty="0" err="1" smtClean="0"/>
              <a:t>atmosphérique</a:t>
            </a:r>
            <a:endParaRPr lang="en-US" sz="2000" dirty="0" smtClean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err="1" smtClean="0"/>
              <a:t>Faible</a:t>
            </a:r>
            <a:r>
              <a:rPr lang="en-US" sz="2000" dirty="0" smtClean="0"/>
              <a:t> </a:t>
            </a:r>
            <a:r>
              <a:rPr lang="en-US" sz="2000" dirty="0" err="1"/>
              <a:t>pression</a:t>
            </a:r>
            <a:r>
              <a:rPr lang="en-US" sz="2000" dirty="0"/>
              <a:t> = </a:t>
            </a:r>
            <a:r>
              <a:rPr lang="en-US" sz="2000" dirty="0" err="1"/>
              <a:t>peu</a:t>
            </a:r>
            <a:r>
              <a:rPr lang="en-US" sz="2000" dirty="0"/>
              <a:t> de </a:t>
            </a:r>
            <a:r>
              <a:rPr lang="en-US" sz="2000" dirty="0" err="1"/>
              <a:t>molécules</a:t>
            </a:r>
            <a:endParaRPr lang="en-US" sz="1000" dirty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err="1" smtClean="0"/>
              <a:t>Manque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sensibilité</a:t>
            </a:r>
            <a:endParaRPr lang="en-US" sz="20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055129" y="3839413"/>
            <a:ext cx="3456384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Sélectivité</a:t>
            </a:r>
            <a:r>
              <a:rPr lang="en-US" sz="2000" b="1" dirty="0"/>
              <a:t> + </a:t>
            </a:r>
            <a:r>
              <a:rPr lang="en-US" sz="2000" b="1" dirty="0" err="1"/>
              <a:t>sensibilité</a:t>
            </a:r>
            <a:r>
              <a:rPr lang="en-US" sz="2000" b="1" dirty="0"/>
              <a:t> </a:t>
            </a:r>
            <a:r>
              <a:rPr lang="en-US" sz="2000" b="1" dirty="0" smtClean="0"/>
              <a:t>??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000" b="1" dirty="0" err="1" smtClean="0"/>
              <a:t>Cavité</a:t>
            </a:r>
            <a:r>
              <a:rPr lang="en-US" sz="2000" b="1" dirty="0" smtClean="0"/>
              <a:t> </a:t>
            </a:r>
            <a:r>
              <a:rPr lang="en-US" sz="2000" b="1" dirty="0"/>
              <a:t>THz, CEAS, CRDS </a:t>
            </a:r>
            <a:r>
              <a:rPr lang="en-US" sz="2000" b="1" dirty="0" smtClean="0"/>
              <a:t>!!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11176"/>
            <a:ext cx="6336704" cy="15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88640"/>
            <a:ext cx="8280920" cy="584775"/>
          </a:xfrm>
          <a:prstGeom prst="rect">
            <a:avLst/>
          </a:prstGeom>
          <a:solidFill>
            <a:srgbClr val="0070C0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>
                <a:solidFill>
                  <a:schemeClr val="bg1"/>
                </a:solidFill>
                <a:latin typeface="+mn-lt"/>
              </a:rPr>
              <a:t>L</a:t>
            </a:r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a spectroscopie </a:t>
            </a:r>
            <a:r>
              <a:rPr lang="fr-FR" altLang="fr-FR" sz="3200" b="1" i="1" dirty="0" err="1" smtClean="0">
                <a:solidFill>
                  <a:schemeClr val="bg1"/>
                </a:solidFill>
                <a:latin typeface="+mn-lt"/>
              </a:rPr>
              <a:t>THz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60232" y="4234006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7544" y="908720"/>
            <a:ext cx="1872208" cy="1475873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9525" cap="flat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dirty="0"/>
              <a:t>1 </a:t>
            </a:r>
            <a:r>
              <a:rPr lang="fr-FR" dirty="0" err="1" smtClean="0"/>
              <a:t>THz</a:t>
            </a:r>
            <a:endParaRPr lang="fr-FR" dirty="0" smtClean="0"/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dirty="0" smtClean="0"/>
              <a:t>0,3 mm</a:t>
            </a: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dirty="0" smtClean="0"/>
              <a:t>33 cm</a:t>
            </a:r>
            <a:r>
              <a:rPr lang="fr-FR" baseline="30000" dirty="0" smtClean="0"/>
              <a:t>-1</a:t>
            </a:r>
            <a:endParaRPr lang="fr-FR" dirty="0" smtClean="0"/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dirty="0" smtClean="0"/>
              <a:t> 4,1 </a:t>
            </a:r>
            <a:r>
              <a:rPr lang="fr-FR" dirty="0" err="1" smtClean="0"/>
              <a:t>meV</a:t>
            </a:r>
            <a:endParaRPr lang="fr-FR" dirty="0" smtClean="0"/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dirty="0" smtClean="0"/>
              <a:t>1 </a:t>
            </a:r>
            <a:r>
              <a:rPr lang="fr-FR" dirty="0" err="1" smtClean="0"/>
              <a:t>ps</a:t>
            </a:r>
            <a:endParaRPr lang="fr-FR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962525" y="2160732"/>
            <a:ext cx="3289995" cy="2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100" dirty="0" err="1">
                <a:solidFill>
                  <a:schemeClr val="bg1"/>
                </a:solidFill>
                <a:latin typeface="Calibri" charset="0"/>
              </a:rPr>
              <a:t>From</a:t>
            </a:r>
            <a:r>
              <a:rPr lang="fr-FR" sz="11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latin typeface="Calibri" charset="0"/>
              </a:rPr>
              <a:t>THz</a:t>
            </a:r>
            <a:r>
              <a:rPr lang="fr-FR" sz="1100" dirty="0">
                <a:solidFill>
                  <a:schemeClr val="bg1"/>
                </a:solidFill>
                <a:latin typeface="Calibri" charset="0"/>
              </a:rPr>
              <a:t> network: </a:t>
            </a:r>
            <a:r>
              <a:rPr lang="fr-FR" sz="1100" u="sng" dirty="0">
                <a:solidFill>
                  <a:schemeClr val="bg1"/>
                </a:solidFill>
                <a:latin typeface="Calibri" charset="0"/>
              </a:rPr>
              <a:t>http</a:t>
            </a:r>
            <a:r>
              <a:rPr lang="fr-FR" sz="1000" u="sng" dirty="0">
                <a:solidFill>
                  <a:schemeClr val="bg1"/>
                </a:solidFill>
                <a:latin typeface="Calibri" charset="0"/>
              </a:rPr>
              <a:t>://</a:t>
            </a:r>
            <a:r>
              <a:rPr lang="fr-FR" sz="1000" u="sng" dirty="0" smtClean="0">
                <a:solidFill>
                  <a:schemeClr val="bg1"/>
                </a:solidFill>
                <a:latin typeface="Calibri" charset="0"/>
              </a:rPr>
              <a:t>www.thznet</a:t>
            </a:r>
            <a:r>
              <a:rPr lang="fr-FR" sz="1100" u="sng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fr-FR" sz="1100" dirty="0" smtClean="0">
                <a:solidFill>
                  <a:schemeClr val="bg1"/>
                </a:solidFill>
                <a:latin typeface="Calibri" charset="0"/>
              </a:rPr>
              <a:t>work.org</a:t>
            </a:r>
            <a:endParaRPr lang="fr-FR" sz="11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8282405" y="6465535"/>
            <a:ext cx="65125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8E76B8-FE71-48D3-AF47-33E194D92D7C}" type="slidenum">
              <a:rPr lang="en-US" altLang="fr-FR" sz="1000" b="1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r>
              <a:rPr lang="en-US" altLang="fr-FR" sz="1000" b="1" dirty="0" smtClean="0"/>
              <a:t>/11</a:t>
            </a:r>
            <a:endParaRPr lang="en-US" alt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36425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2484" y="975642"/>
            <a:ext cx="4292004" cy="5472610"/>
          </a:xfrm>
          <a:prstGeom prst="rect">
            <a:avLst/>
          </a:prstGeom>
          <a:solidFill>
            <a:srgbClr val="C6CADC">
              <a:alpha val="50196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9512" y="975642"/>
            <a:ext cx="4308645" cy="5472609"/>
          </a:xfrm>
          <a:prstGeom prst="rect">
            <a:avLst/>
          </a:prstGeom>
          <a:solidFill>
            <a:srgbClr val="D7E4BD">
              <a:alpha val="50196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79929"/>
            <a:ext cx="8712968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Plasma de méthanol (LPCA)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E2002C2-D998-4370-89D7-C1D66B7BB50D}" type="slidenum">
              <a:rPr lang="fr-FR" smtClean="0"/>
              <a:t>20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23528" y="3423915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/>
              <a:t>Taux</a:t>
            </a:r>
            <a:r>
              <a:rPr lang="en-US" sz="2000" b="1" dirty="0" smtClean="0"/>
              <a:t> de conversion, cellule </a:t>
            </a:r>
            <a:r>
              <a:rPr lang="en-US" sz="2000" b="1" dirty="0" smtClean="0">
                <a:ea typeface="Cambria Math"/>
              </a:rPr>
              <a:t>⌀ ⋍ 50 mm</a:t>
            </a:r>
            <a:r>
              <a:rPr lang="en-US" sz="2000" b="1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4008" y="3423915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/>
              <a:t>Taux</a:t>
            </a:r>
            <a:r>
              <a:rPr lang="en-US" sz="2000" b="1" dirty="0" smtClean="0"/>
              <a:t> de conversion, cellule </a:t>
            </a:r>
            <a:r>
              <a:rPr lang="en-US" sz="2000" b="1" dirty="0" smtClean="0">
                <a:ea typeface="Cambria Math"/>
              </a:rPr>
              <a:t>⌀ ⋍ 19 mm</a:t>
            </a:r>
            <a:r>
              <a:rPr lang="en-US" sz="2000" b="1" dirty="0" smtClean="0"/>
              <a:t>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3947864"/>
            <a:ext cx="2938138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03" y="3947864"/>
            <a:ext cx="3056157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11960" y="4936083"/>
            <a:ext cx="79342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CO</a:t>
            </a:r>
            <a:endParaRPr lang="fr-FR" sz="2000" b="1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1347" y="1079589"/>
            <a:ext cx="924269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50 mm</a:t>
            </a:r>
            <a:endParaRPr lang="fr-FR" sz="20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28384" y="1047651"/>
            <a:ext cx="93610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19 mm</a:t>
            </a:r>
            <a:endParaRPr lang="fr-FR" sz="2000" b="1" i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11915"/>
            <a:ext cx="3090225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11" y="1011915"/>
            <a:ext cx="3121049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67944" y="2323618"/>
            <a:ext cx="93610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CH</a:t>
            </a:r>
            <a:r>
              <a:rPr lang="fr-FR" sz="2000" b="1" i="1" baseline="-25000" dirty="0" smtClean="0"/>
              <a:t>3</a:t>
            </a:r>
            <a:r>
              <a:rPr lang="fr-FR" sz="2000" b="1" i="1" dirty="0" smtClean="0"/>
              <a:t>OH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32706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2484" y="975642"/>
            <a:ext cx="4292004" cy="5472610"/>
          </a:xfrm>
          <a:prstGeom prst="rect">
            <a:avLst/>
          </a:prstGeom>
          <a:solidFill>
            <a:srgbClr val="C6CADC">
              <a:alpha val="50196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51520" y="975642"/>
            <a:ext cx="4236637" cy="5472609"/>
          </a:xfrm>
          <a:prstGeom prst="rect">
            <a:avLst/>
          </a:prstGeom>
          <a:solidFill>
            <a:srgbClr val="D7E4BD">
              <a:alpha val="50196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79929"/>
            <a:ext cx="8640960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Plasma de méthanol (LPCA)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E2002C2-D998-4370-89D7-C1D66B7BB50D}" type="slidenum">
              <a:rPr lang="fr-FR" smtClean="0"/>
              <a:t>21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23528" y="3460938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/>
              <a:t>Taux</a:t>
            </a:r>
            <a:r>
              <a:rPr lang="en-US" sz="2000" b="1" dirty="0" smtClean="0"/>
              <a:t> de conversion, cellule </a:t>
            </a:r>
            <a:r>
              <a:rPr lang="en-US" sz="2000" b="1" dirty="0" smtClean="0">
                <a:ea typeface="Cambria Math"/>
              </a:rPr>
              <a:t>⌀ ⋍ 50 mm</a:t>
            </a:r>
            <a:r>
              <a:rPr lang="en-US" sz="2000" b="1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4008" y="3460938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/>
              <a:t>Taux</a:t>
            </a:r>
            <a:r>
              <a:rPr lang="en-US" sz="2000" b="1" dirty="0" smtClean="0"/>
              <a:t> de conversion, cellule </a:t>
            </a:r>
            <a:r>
              <a:rPr lang="en-US" sz="2000" b="1" dirty="0" smtClean="0">
                <a:ea typeface="Cambria Math"/>
              </a:rPr>
              <a:t>⌀ ⋍ 19 mm</a:t>
            </a:r>
            <a:r>
              <a:rPr lang="en-US" sz="2000" b="1" dirty="0" smtClean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4936083"/>
            <a:ext cx="79342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H</a:t>
            </a:r>
            <a:r>
              <a:rPr lang="fr-FR" sz="2000" b="1" i="1" baseline="-25000" dirty="0" smtClean="0"/>
              <a:t>2</a:t>
            </a:r>
            <a:r>
              <a:rPr lang="fr-FR" sz="2000" b="1" i="1" dirty="0" smtClean="0"/>
              <a:t>O</a:t>
            </a:r>
            <a:endParaRPr lang="fr-FR" sz="2000" b="1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363" y="1079589"/>
            <a:ext cx="924269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50 mm</a:t>
            </a:r>
            <a:endParaRPr lang="fr-FR" sz="20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28384" y="1084674"/>
            <a:ext cx="93610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19 mm</a:t>
            </a:r>
            <a:endParaRPr lang="fr-FR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2323618"/>
            <a:ext cx="93610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H</a:t>
            </a:r>
            <a:r>
              <a:rPr lang="fr-FR" sz="2000" b="1" i="1" baseline="-25000" dirty="0" smtClean="0"/>
              <a:t>2</a:t>
            </a:r>
            <a:r>
              <a:rPr lang="fr-FR" sz="2000" b="1" i="1" dirty="0" smtClean="0"/>
              <a:t>CO</a:t>
            </a:r>
            <a:endParaRPr lang="fr-FR" sz="2000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95" y="3930138"/>
            <a:ext cx="3027365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14" y="3930138"/>
            <a:ext cx="296535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14" y="1091848"/>
            <a:ext cx="301408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C:\Users\LPCA-THZ1\Documents\These\Conférences Abstracts\H2CO taux de conv 50 m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56" y="1084674"/>
            <a:ext cx="2912428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7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008" y="4292803"/>
            <a:ext cx="404056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 smtClean="0">
                <a:latin typeface="+mj-lt"/>
              </a:rPr>
              <a:t>Pression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mesurée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côté</a:t>
            </a:r>
            <a:r>
              <a:rPr lang="en-US" sz="2000" dirty="0" smtClean="0">
                <a:latin typeface="+mj-lt"/>
              </a:rPr>
              <a:t> injection en </a:t>
            </a:r>
            <a:r>
              <a:rPr lang="en-US" sz="2000" dirty="0" err="1" smtClean="0">
                <a:latin typeface="+mj-lt"/>
              </a:rPr>
              <a:t>fonction</a:t>
            </a:r>
            <a:r>
              <a:rPr lang="en-US" sz="2000" dirty="0" smtClean="0">
                <a:latin typeface="+mj-lt"/>
              </a:rPr>
              <a:t> de la </a:t>
            </a:r>
            <a:r>
              <a:rPr lang="en-US" sz="2000" dirty="0" err="1" smtClean="0">
                <a:latin typeface="+mj-lt"/>
              </a:rPr>
              <a:t>pression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mesurée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côté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pompage</a:t>
            </a:r>
            <a:r>
              <a:rPr lang="en-US" sz="2000" dirty="0" smtClean="0">
                <a:latin typeface="+mj-l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Le guide </a:t>
            </a:r>
            <a:r>
              <a:rPr lang="en-US" sz="2000" dirty="0" err="1" smtClean="0">
                <a:latin typeface="+mj-lt"/>
              </a:rPr>
              <a:t>induit</a:t>
            </a:r>
            <a:r>
              <a:rPr lang="en-US" sz="2000" dirty="0" smtClean="0">
                <a:latin typeface="+mj-lt"/>
              </a:rPr>
              <a:t> un </a:t>
            </a:r>
            <a:r>
              <a:rPr lang="en-US" sz="2000" dirty="0" err="1" smtClean="0">
                <a:latin typeface="+mj-lt"/>
              </a:rPr>
              <a:t>étranglement</a:t>
            </a:r>
            <a:r>
              <a:rPr lang="en-US" sz="2000" dirty="0" smtClean="0">
                <a:latin typeface="+mj-lt"/>
              </a:rPr>
              <a:t> du flux (</a:t>
            </a:r>
            <a:r>
              <a:rPr lang="en-US" sz="2000" dirty="0" err="1" smtClean="0">
                <a:latin typeface="+mj-lt"/>
              </a:rPr>
              <a:t>capillaires</a:t>
            </a:r>
            <a:r>
              <a:rPr lang="en-US" sz="2000" dirty="0" smtClean="0">
                <a:latin typeface="+mj-lt"/>
              </a:rPr>
              <a:t>, petit </a:t>
            </a:r>
            <a:r>
              <a:rPr lang="en-US" sz="2000" dirty="0" err="1" smtClean="0">
                <a:latin typeface="+mj-lt"/>
              </a:rPr>
              <a:t>diamètre</a:t>
            </a:r>
            <a:r>
              <a:rPr lang="en-US" sz="2000" dirty="0" smtClean="0">
                <a:latin typeface="+mj-lt"/>
              </a:rPr>
              <a:t>) </a:t>
            </a:r>
            <a:r>
              <a:rPr lang="en-US" sz="2000" dirty="0" err="1" smtClean="0">
                <a:latin typeface="+mj-lt"/>
              </a:rPr>
              <a:t>supérieur</a:t>
            </a:r>
            <a:r>
              <a:rPr lang="en-US" sz="2000" dirty="0" smtClean="0">
                <a:latin typeface="+mj-lt"/>
              </a:rPr>
              <a:t> à </a:t>
            </a:r>
            <a:r>
              <a:rPr lang="en-US" sz="2000" dirty="0" err="1" smtClean="0">
                <a:latin typeface="+mj-lt"/>
              </a:rPr>
              <a:t>celui</a:t>
            </a:r>
            <a:r>
              <a:rPr lang="en-US" sz="2000" dirty="0" smtClean="0">
                <a:latin typeface="+mj-lt"/>
              </a:rPr>
              <a:t> du tube 9mm.</a:t>
            </a:r>
          </a:p>
        </p:txBody>
      </p:sp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08" y="179929"/>
            <a:ext cx="8331456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Radical NH</a:t>
            </a:r>
            <a:r>
              <a:rPr lang="fr-FR" altLang="fr-FR" sz="3200" b="1" i="1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 produit dans le guide d’onde (ISMO)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22</a:t>
            </a:fld>
            <a:endParaRPr lang="fr-FR"/>
          </a:p>
        </p:txBody>
      </p:sp>
      <p:pic>
        <p:nvPicPr>
          <p:cNvPr id="4" name="Picture 2" descr="C:\Users\LPCA-THZ1\Documents\These\Conférences Abstracts\Pamont=f(Paval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8" y="974725"/>
            <a:ext cx="404056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5" y="954313"/>
            <a:ext cx="4110199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38265" y="4293096"/>
            <a:ext cx="41101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Les shifts </a:t>
            </a:r>
            <a:r>
              <a:rPr lang="en-US" sz="2000" dirty="0"/>
              <a:t>de </a:t>
            </a:r>
            <a:r>
              <a:rPr lang="en-US" sz="2000" dirty="0" err="1" smtClean="0"/>
              <a:t>fréquence</a:t>
            </a:r>
            <a:r>
              <a:rPr lang="en-US" sz="2000" dirty="0" smtClean="0"/>
              <a:t> </a:t>
            </a:r>
            <a:r>
              <a:rPr lang="en-US" sz="2000" dirty="0" err="1" smtClean="0"/>
              <a:t>traduisent</a:t>
            </a:r>
            <a:r>
              <a:rPr lang="en-US" sz="2000" dirty="0" smtClean="0"/>
              <a:t> la </a:t>
            </a:r>
            <a:r>
              <a:rPr lang="en-US" sz="2000" dirty="0" err="1" smtClean="0"/>
              <a:t>pression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les cellules.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Le guide </a:t>
            </a:r>
            <a:r>
              <a:rPr lang="en-US" sz="2000" dirty="0" err="1" smtClean="0"/>
              <a:t>engendre</a:t>
            </a:r>
            <a:r>
              <a:rPr lang="en-US" sz="2000" dirty="0" smtClean="0"/>
              <a:t> les shifts les plus </a:t>
            </a:r>
            <a:r>
              <a:rPr lang="en-US" sz="2000" dirty="0" err="1" smtClean="0"/>
              <a:t>importants</a:t>
            </a:r>
            <a:r>
              <a:rPr lang="en-US" sz="2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Les </a:t>
            </a:r>
            <a:r>
              <a:rPr lang="en-US" sz="2000" dirty="0" err="1" smtClean="0"/>
              <a:t>capillaires</a:t>
            </a:r>
            <a:r>
              <a:rPr lang="en-US" sz="2000" dirty="0" smtClean="0"/>
              <a:t> et/</a:t>
            </a:r>
            <a:r>
              <a:rPr lang="en-US" sz="2000" dirty="0" err="1" smtClean="0"/>
              <a:t>ou</a:t>
            </a:r>
            <a:r>
              <a:rPr lang="en-US" sz="2000" dirty="0" smtClean="0"/>
              <a:t> le </a:t>
            </a:r>
            <a:r>
              <a:rPr lang="en-US" sz="2000" dirty="0" err="1" smtClean="0"/>
              <a:t>faible</a:t>
            </a:r>
            <a:r>
              <a:rPr lang="en-US" sz="2000" dirty="0" smtClean="0"/>
              <a:t> </a:t>
            </a:r>
            <a:r>
              <a:rPr lang="en-US" sz="2000" dirty="0" err="1" smtClean="0"/>
              <a:t>diamètre</a:t>
            </a:r>
            <a:r>
              <a:rPr lang="en-US" sz="2000" dirty="0" smtClean="0"/>
              <a:t> </a:t>
            </a:r>
            <a:r>
              <a:rPr lang="en-US" sz="2000" dirty="0" err="1" smtClean="0"/>
              <a:t>entraineraient</a:t>
            </a:r>
            <a:r>
              <a:rPr lang="en-US" sz="2000" dirty="0" smtClean="0"/>
              <a:t> des </a:t>
            </a:r>
            <a:r>
              <a:rPr lang="en-US" sz="2000" dirty="0" err="1" smtClean="0"/>
              <a:t>recombinaisons</a:t>
            </a:r>
            <a:r>
              <a:rPr lang="en-US" sz="2000" dirty="0" smtClean="0"/>
              <a:t> du radical </a:t>
            </a:r>
            <a:r>
              <a:rPr lang="en-US" sz="2000" dirty="0" err="1" smtClean="0"/>
              <a:t>sur</a:t>
            </a:r>
            <a:r>
              <a:rPr lang="en-US" sz="2000" dirty="0" smtClean="0"/>
              <a:t> les </a:t>
            </a:r>
            <a:r>
              <a:rPr lang="en-US" sz="2000" dirty="0" err="1" smtClean="0"/>
              <a:t>parois</a:t>
            </a:r>
            <a:r>
              <a:rPr lang="en-US" sz="2000" dirty="0" smtClean="0"/>
              <a:t> 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70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865" y="4377298"/>
            <a:ext cx="8301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Signature de NH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dans</a:t>
            </a:r>
            <a:r>
              <a:rPr lang="en-US" sz="2000" dirty="0" smtClean="0">
                <a:latin typeface="+mj-lt"/>
              </a:rPr>
              <a:t> les cellules 50 mm </a:t>
            </a:r>
            <a:r>
              <a:rPr lang="en-US" sz="2000" dirty="0" err="1" smtClean="0">
                <a:latin typeface="+mj-lt"/>
              </a:rPr>
              <a:t>normalisée</a:t>
            </a:r>
            <a:r>
              <a:rPr lang="en-US" sz="2000" dirty="0" smtClean="0">
                <a:latin typeface="+mj-lt"/>
              </a:rPr>
              <a:t>  à :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err="1" smtClean="0">
                <a:latin typeface="+mj-lt"/>
              </a:rPr>
              <a:t>longueur</a:t>
            </a:r>
            <a:r>
              <a:rPr lang="en-US" sz="2000" dirty="0" smtClean="0">
                <a:latin typeface="+mj-lt"/>
              </a:rPr>
              <a:t> de cellule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err="1" smtClean="0">
                <a:latin typeface="+mj-lt"/>
              </a:rPr>
              <a:t>niveau</a:t>
            </a:r>
            <a:r>
              <a:rPr lang="en-US" sz="2000" dirty="0" smtClean="0">
                <a:latin typeface="+mj-lt"/>
              </a:rPr>
              <a:t> de signal THz </a:t>
            </a:r>
            <a:r>
              <a:rPr lang="en-US" sz="2000" dirty="0" err="1" smtClean="0">
                <a:latin typeface="+mj-lt"/>
              </a:rPr>
              <a:t>reçu</a:t>
            </a:r>
            <a:endParaRPr lang="en-US" sz="2000" dirty="0" smtClean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en </a:t>
            </a:r>
            <a:r>
              <a:rPr lang="en-US" sz="2000" dirty="0" err="1" smtClean="0">
                <a:latin typeface="+mj-lt"/>
              </a:rPr>
              <a:t>supposant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une</a:t>
            </a:r>
            <a:r>
              <a:rPr lang="en-US" sz="2000" dirty="0" smtClean="0">
                <a:latin typeface="+mj-lt"/>
              </a:rPr>
              <a:t> zone de 30 cm sans NH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dirty="0" err="1" smtClean="0">
                <a:latin typeface="+mj-lt"/>
              </a:rPr>
              <a:t>bobine</a:t>
            </a:r>
            <a:r>
              <a:rPr lang="en-US" sz="2000" dirty="0" smtClean="0">
                <a:latin typeface="+mj-lt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Les signatures </a:t>
            </a:r>
            <a:r>
              <a:rPr lang="en-US" sz="2000" dirty="0" err="1" smtClean="0">
                <a:latin typeface="+mj-lt"/>
              </a:rPr>
              <a:t>sont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identiques</a:t>
            </a:r>
            <a:r>
              <a:rPr lang="en-US" sz="2000" dirty="0" smtClean="0">
                <a:latin typeface="+mj-lt"/>
              </a:rPr>
              <a:t> en </a:t>
            </a:r>
            <a:r>
              <a:rPr lang="en-US" sz="2000" dirty="0" err="1" smtClean="0">
                <a:latin typeface="+mj-lt"/>
              </a:rPr>
              <a:t>supposant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une</a:t>
            </a:r>
            <a:r>
              <a:rPr lang="en-US" sz="2000" dirty="0" smtClean="0">
                <a:latin typeface="+mj-lt"/>
              </a:rPr>
              <a:t> zone sans radical.</a:t>
            </a:r>
          </a:p>
        </p:txBody>
      </p:sp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08" y="179929"/>
            <a:ext cx="8331456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Radical NH</a:t>
            </a:r>
            <a:r>
              <a:rPr lang="fr-FR" altLang="fr-FR" sz="3200" b="1" i="1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 produit dans le guide d’onde (ISMO)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23</a:t>
            </a:fld>
            <a:endParaRPr lang="fr-FR"/>
          </a:p>
        </p:txBody>
      </p:sp>
      <p:pic>
        <p:nvPicPr>
          <p:cNvPr id="3074" name="Picture 2" descr="C:\Users\LPCA-THZ1\Documents\These\Plasma ISMO 12-2024\Signature NH2 ISMO normalisée longueur AM zone 30cm sans NH2 Paval 50m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5" y="981088"/>
            <a:ext cx="405312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PCA-THZ1\Documents\These\Plasma ISMO 12-2024\Signature NH2 ISMO normalisée longueur AM zone 30cm sans NH2 Pamont 50 m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21" y="984250"/>
            <a:ext cx="407314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08" y="179929"/>
            <a:ext cx="8331456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Radical NH</a:t>
            </a:r>
            <a:r>
              <a:rPr lang="fr-FR" altLang="fr-FR" sz="3200" b="1" i="1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 produit dans le guide d’onde (ISMO)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24</a:t>
            </a:fld>
            <a:endParaRPr lang="fr-FR"/>
          </a:p>
        </p:txBody>
      </p:sp>
      <p:pic>
        <p:nvPicPr>
          <p:cNvPr id="4098" name="Picture 2" descr="C:\Users\LPCA-THZ1\Documents\These\Plasma ISMO 12-2024\Signature NH2 ISMO normalisée longueur AM zone 30cm sans NH2 Pamont tous tub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90600"/>
            <a:ext cx="404156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PCA-THZ1\Documents\These\Plasma ISMO 12-2024\Signature NH2 ISMO normalisée longueur AM zone 30cm sans NH2 Paval tous tub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6" y="980728"/>
            <a:ext cx="405522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1936" y="4437112"/>
            <a:ext cx="83015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Signature de NH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/>
              <a:t>dans</a:t>
            </a:r>
            <a:r>
              <a:rPr lang="en-US" sz="2000" dirty="0"/>
              <a:t> les cellules 50 mm </a:t>
            </a:r>
            <a:r>
              <a:rPr lang="en-US" sz="2000" dirty="0" err="1" smtClean="0">
                <a:latin typeface="+mj-lt"/>
              </a:rPr>
              <a:t>normalisée</a:t>
            </a:r>
            <a:r>
              <a:rPr lang="en-US" sz="2000" dirty="0" smtClean="0">
                <a:latin typeface="+mj-lt"/>
              </a:rPr>
              <a:t>  à :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err="1" smtClean="0">
                <a:latin typeface="+mj-lt"/>
              </a:rPr>
              <a:t>longueur</a:t>
            </a:r>
            <a:r>
              <a:rPr lang="en-US" sz="2000" dirty="0" smtClean="0">
                <a:latin typeface="+mj-lt"/>
              </a:rPr>
              <a:t> de cellule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err="1" smtClean="0">
                <a:latin typeface="+mj-lt"/>
              </a:rPr>
              <a:t>niveau</a:t>
            </a:r>
            <a:r>
              <a:rPr lang="en-US" sz="2000" dirty="0" smtClean="0">
                <a:latin typeface="+mj-lt"/>
              </a:rPr>
              <a:t> de signal THz </a:t>
            </a:r>
            <a:r>
              <a:rPr lang="en-US" sz="2000" dirty="0" err="1" smtClean="0">
                <a:latin typeface="+mj-lt"/>
              </a:rPr>
              <a:t>reçu</a:t>
            </a:r>
            <a:endParaRPr lang="en-US" sz="2000" dirty="0" smtClean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en </a:t>
            </a:r>
            <a:r>
              <a:rPr lang="en-US" sz="2000" dirty="0" err="1" smtClean="0">
                <a:latin typeface="+mj-lt"/>
              </a:rPr>
              <a:t>supposant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une</a:t>
            </a:r>
            <a:r>
              <a:rPr lang="en-US" sz="2000" dirty="0" smtClean="0">
                <a:latin typeface="+mj-lt"/>
              </a:rPr>
              <a:t> zone de 30 cm sans NH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dirty="0" err="1" smtClean="0">
                <a:latin typeface="+mj-lt"/>
              </a:rPr>
              <a:t>bobine</a:t>
            </a:r>
            <a:r>
              <a:rPr lang="en-US" sz="2000" dirty="0" smtClean="0">
                <a:latin typeface="+mj-lt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Le guide </a:t>
            </a:r>
            <a:r>
              <a:rPr lang="en-US" sz="2000" dirty="0" err="1" smtClean="0">
                <a:latin typeface="+mj-lt"/>
              </a:rPr>
              <a:t>est</a:t>
            </a:r>
            <a:r>
              <a:rPr lang="en-US" sz="2000" dirty="0" smtClean="0">
                <a:latin typeface="+mj-lt"/>
              </a:rPr>
              <a:t> favorable à la propagation du signal THz </a:t>
            </a:r>
            <a:r>
              <a:rPr lang="en-US" sz="2000" dirty="0" err="1" smtClean="0">
                <a:latin typeface="+mj-lt"/>
              </a:rPr>
              <a:t>mais</a:t>
            </a:r>
            <a:r>
              <a:rPr lang="en-US" sz="2000" dirty="0" smtClean="0">
                <a:latin typeface="+mj-lt"/>
              </a:rPr>
              <a:t> pas à la production du radical.</a:t>
            </a:r>
          </a:p>
        </p:txBody>
      </p:sp>
    </p:spTree>
    <p:extLst>
      <p:ext uri="{BB962C8B-B14F-4D97-AF65-F5344CB8AC3E}">
        <p14:creationId xmlns:p14="http://schemas.microsoft.com/office/powerpoint/2010/main" val="16101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08" y="179929"/>
            <a:ext cx="8331456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Radical NH</a:t>
            </a:r>
            <a:r>
              <a:rPr lang="fr-FR" altLang="fr-FR" sz="3200" b="1" i="1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 produit dans le guide d’onde (ISMO)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25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31936" y="4437112"/>
            <a:ext cx="83015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Signature de NH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/>
              <a:t>dans</a:t>
            </a:r>
            <a:r>
              <a:rPr lang="en-US" sz="2000" dirty="0"/>
              <a:t> les cellules 50 mm </a:t>
            </a:r>
            <a:r>
              <a:rPr lang="en-US" sz="2000" dirty="0" err="1" smtClean="0">
                <a:latin typeface="+mj-lt"/>
              </a:rPr>
              <a:t>normalisée</a:t>
            </a:r>
            <a:r>
              <a:rPr lang="en-US" sz="2000" dirty="0" smtClean="0">
                <a:latin typeface="+mj-lt"/>
              </a:rPr>
              <a:t>  à :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err="1" smtClean="0">
                <a:latin typeface="+mj-lt"/>
              </a:rPr>
              <a:t>longueur</a:t>
            </a:r>
            <a:r>
              <a:rPr lang="en-US" sz="2000" dirty="0" smtClean="0">
                <a:latin typeface="+mj-lt"/>
              </a:rPr>
              <a:t> de cellule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en </a:t>
            </a:r>
            <a:r>
              <a:rPr lang="en-US" sz="2000" dirty="0" err="1" smtClean="0">
                <a:latin typeface="+mj-lt"/>
              </a:rPr>
              <a:t>supposant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une</a:t>
            </a:r>
            <a:r>
              <a:rPr lang="en-US" sz="2000" dirty="0" smtClean="0">
                <a:latin typeface="+mj-lt"/>
              </a:rPr>
              <a:t> zone de 30 cm sans NH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dirty="0" err="1" smtClean="0">
                <a:latin typeface="+mj-lt"/>
              </a:rPr>
              <a:t>bobine</a:t>
            </a:r>
            <a:r>
              <a:rPr lang="en-US" sz="2000" dirty="0" smtClean="0">
                <a:latin typeface="+mj-lt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Le guide ne </a:t>
            </a:r>
            <a:r>
              <a:rPr lang="en-US" sz="2000" dirty="0" err="1" smtClean="0">
                <a:latin typeface="+mj-lt"/>
              </a:rPr>
              <a:t>permet</a:t>
            </a:r>
            <a:r>
              <a:rPr lang="en-US" sz="2000" dirty="0" smtClean="0">
                <a:latin typeface="+mj-lt"/>
              </a:rPr>
              <a:t> pas de </a:t>
            </a:r>
            <a:r>
              <a:rPr lang="en-US" sz="2000" dirty="0" err="1" smtClean="0">
                <a:latin typeface="+mj-lt"/>
              </a:rPr>
              <a:t>compenser</a:t>
            </a:r>
            <a:r>
              <a:rPr lang="en-US" sz="2000" dirty="0" smtClean="0">
                <a:latin typeface="+mj-lt"/>
              </a:rPr>
              <a:t> la </a:t>
            </a:r>
            <a:r>
              <a:rPr lang="en-US" sz="2000" dirty="0" err="1" smtClean="0">
                <a:latin typeface="+mj-lt"/>
              </a:rPr>
              <a:t>perte</a:t>
            </a:r>
            <a:r>
              <a:rPr lang="en-US" sz="2000" dirty="0" smtClean="0">
                <a:latin typeface="+mj-lt"/>
              </a:rPr>
              <a:t> de radical par </a:t>
            </a:r>
            <a:r>
              <a:rPr lang="en-US" sz="2000" dirty="0" err="1" smtClean="0">
                <a:latin typeface="+mj-lt"/>
              </a:rPr>
              <a:t>une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meilleure</a:t>
            </a:r>
            <a:r>
              <a:rPr lang="en-US" sz="2000" dirty="0" smtClean="0">
                <a:latin typeface="+mj-lt"/>
              </a:rPr>
              <a:t> propagation du signal THz. </a:t>
            </a:r>
            <a:endParaRPr lang="en-US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Augmenter son </a:t>
            </a:r>
            <a:r>
              <a:rPr lang="en-US" sz="2000" dirty="0" err="1" smtClean="0">
                <a:latin typeface="+mj-lt"/>
              </a:rPr>
              <a:t>diamètre</a:t>
            </a:r>
            <a:r>
              <a:rPr lang="en-US" sz="2000" dirty="0" smtClean="0">
                <a:latin typeface="+mj-lt"/>
              </a:rPr>
              <a:t> ?</a:t>
            </a:r>
          </a:p>
        </p:txBody>
      </p:sp>
      <p:pic>
        <p:nvPicPr>
          <p:cNvPr id="1026" name="Picture 2" descr="C:\Users\LPCA-THZ1\Documents\These\Plasma ISMO 12-2024\Signature NH2 ISMO normalisée longueur zone 30cm sans NH2 Pav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8" y="981075"/>
            <a:ext cx="403424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PCA-THZ1\Documents\These\Plasma ISMO 12-2024\Signature NH2 ISMO normalisée longueur zone 30cm sans NH2 Pamo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83" y="977900"/>
            <a:ext cx="407518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88640"/>
            <a:ext cx="7992888" cy="58477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Le projet WASPE : la cellule plasma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02C2-D998-4370-89D7-C1D66B7BB50D}" type="slidenum">
              <a:rPr lang="fr-FR" smtClean="0"/>
              <a:t>26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11560" y="2202759"/>
            <a:ext cx="11521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Source</a:t>
            </a:r>
          </a:p>
          <a:p>
            <a:pPr algn="ctr"/>
            <a:r>
              <a:rPr lang="fr-FR" dirty="0" smtClean="0"/>
              <a:t>AMC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308304" y="2202759"/>
            <a:ext cx="12241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Détecteur</a:t>
            </a:r>
          </a:p>
          <a:p>
            <a:pPr algn="ctr"/>
            <a:r>
              <a:rPr lang="fr-FR" dirty="0" smtClean="0"/>
              <a:t>Schottky</a:t>
            </a:r>
          </a:p>
          <a:p>
            <a:pPr algn="ctr"/>
            <a:r>
              <a:rPr lang="fr-FR" dirty="0" smtClean="0"/>
              <a:t>Bolomètre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436096" y="1914727"/>
            <a:ext cx="1152128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627784" y="1914727"/>
            <a:ext cx="1152128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347864" y="2418783"/>
            <a:ext cx="2520280" cy="72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347864" y="2778823"/>
            <a:ext cx="2520280" cy="72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own Arrow 12"/>
          <p:cNvSpPr/>
          <p:nvPr/>
        </p:nvSpPr>
        <p:spPr>
          <a:xfrm>
            <a:off x="2915816" y="1554687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own Arrow 13"/>
          <p:cNvSpPr/>
          <p:nvPr/>
        </p:nvSpPr>
        <p:spPr>
          <a:xfrm rot="10800000">
            <a:off x="6012160" y="1527067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ight Arrow 14"/>
          <p:cNvSpPr/>
          <p:nvPr/>
        </p:nvSpPr>
        <p:spPr>
          <a:xfrm>
            <a:off x="1763688" y="2562799"/>
            <a:ext cx="1224136" cy="21602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ight Arrow 15"/>
          <p:cNvSpPr/>
          <p:nvPr/>
        </p:nvSpPr>
        <p:spPr>
          <a:xfrm>
            <a:off x="6481125" y="2634807"/>
            <a:ext cx="827179" cy="10801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131840" y="2418783"/>
            <a:ext cx="144016" cy="432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0152" y="2418783"/>
            <a:ext cx="144016" cy="432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59832" y="2994847"/>
            <a:ext cx="288032" cy="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68144" y="2994847"/>
            <a:ext cx="288032" cy="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175550" y="2274767"/>
            <a:ext cx="864907" cy="1177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75550" y="2889978"/>
            <a:ext cx="864907" cy="1048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572000" y="3007705"/>
            <a:ext cx="72008" cy="707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val 23"/>
          <p:cNvSpPr/>
          <p:nvPr/>
        </p:nvSpPr>
        <p:spPr>
          <a:xfrm>
            <a:off x="4283968" y="3356992"/>
            <a:ext cx="648072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reeform 24"/>
          <p:cNvSpPr/>
          <p:nvPr/>
        </p:nvSpPr>
        <p:spPr>
          <a:xfrm>
            <a:off x="4392081" y="3479081"/>
            <a:ext cx="419878" cy="309959"/>
          </a:xfrm>
          <a:custGeom>
            <a:avLst/>
            <a:gdLst>
              <a:gd name="connsiteX0" fmla="*/ 0 w 419878"/>
              <a:gd name="connsiteY0" fmla="*/ 273042 h 419602"/>
              <a:gd name="connsiteX1" fmla="*/ 130629 w 419878"/>
              <a:gd name="connsiteY1" fmla="*/ 2454 h 419602"/>
              <a:gd name="connsiteX2" fmla="*/ 289249 w 419878"/>
              <a:gd name="connsiteY2" fmla="*/ 413001 h 419602"/>
              <a:gd name="connsiteX3" fmla="*/ 419878 w 419878"/>
              <a:gd name="connsiteY3" fmla="*/ 217058 h 41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878" h="419602">
                <a:moveTo>
                  <a:pt x="0" y="273042"/>
                </a:moveTo>
                <a:cubicBezTo>
                  <a:pt x="41210" y="126085"/>
                  <a:pt x="82421" y="-20872"/>
                  <a:pt x="130629" y="2454"/>
                </a:cubicBezTo>
                <a:cubicBezTo>
                  <a:pt x="178837" y="25780"/>
                  <a:pt x="241041" y="377234"/>
                  <a:pt x="289249" y="413001"/>
                </a:cubicBezTo>
                <a:cubicBezTo>
                  <a:pt x="337457" y="448768"/>
                  <a:pt x="378667" y="332913"/>
                  <a:pt x="419878" y="217058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/>
          <p:cNvSpPr txBox="1"/>
          <p:nvPr/>
        </p:nvSpPr>
        <p:spPr>
          <a:xfrm>
            <a:off x="3563888" y="3861048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RF 13,6 MHz</a:t>
            </a:r>
            <a:endParaRPr lang="fr-FR" dirty="0"/>
          </a:p>
        </p:txBody>
      </p:sp>
      <p:sp>
        <p:nvSpPr>
          <p:cNvPr id="27" name="Rounded Rectangle 26"/>
          <p:cNvSpPr/>
          <p:nvPr/>
        </p:nvSpPr>
        <p:spPr>
          <a:xfrm>
            <a:off x="3779912" y="2477435"/>
            <a:ext cx="1656184" cy="30138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extBox 27"/>
          <p:cNvSpPr txBox="1"/>
          <p:nvPr/>
        </p:nvSpPr>
        <p:spPr>
          <a:xfrm>
            <a:off x="2411760" y="1412776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Gaz</a:t>
            </a:r>
            <a:endParaRPr lang="fr-FR" dirty="0"/>
          </a:p>
        </p:txBody>
      </p:sp>
      <p:sp>
        <p:nvSpPr>
          <p:cNvPr id="29" name="TextBox 28"/>
          <p:cNvSpPr txBox="1"/>
          <p:nvPr/>
        </p:nvSpPr>
        <p:spPr>
          <a:xfrm>
            <a:off x="6300192" y="14127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Pompage</a:t>
            </a:r>
            <a:endParaRPr lang="fr-FR" dirty="0"/>
          </a:p>
        </p:txBody>
      </p:sp>
      <p:sp>
        <p:nvSpPr>
          <p:cNvPr id="30" name="TextBox 29"/>
          <p:cNvSpPr txBox="1"/>
          <p:nvPr/>
        </p:nvSpPr>
        <p:spPr>
          <a:xfrm>
            <a:off x="5508104" y="3347700"/>
            <a:ext cx="100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Enceinte</a:t>
            </a:r>
            <a:endParaRPr lang="fr-FR" dirty="0"/>
          </a:p>
        </p:txBody>
      </p:sp>
      <p:sp>
        <p:nvSpPr>
          <p:cNvPr id="31" name="TextBox 30"/>
          <p:cNvSpPr txBox="1"/>
          <p:nvPr/>
        </p:nvSpPr>
        <p:spPr>
          <a:xfrm>
            <a:off x="4175550" y="2418783"/>
            <a:ext cx="86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Plasma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339752" y="2346775"/>
            <a:ext cx="0" cy="602066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948264" y="2346775"/>
            <a:ext cx="0" cy="602066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69325" y="2935286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Lentille</a:t>
            </a:r>
            <a:endParaRPr lang="fr-FR" dirty="0"/>
          </a:p>
        </p:txBody>
      </p:sp>
      <p:sp>
        <p:nvSpPr>
          <p:cNvPr id="37" name="TextBox 36"/>
          <p:cNvSpPr txBox="1"/>
          <p:nvPr/>
        </p:nvSpPr>
        <p:spPr>
          <a:xfrm>
            <a:off x="3275856" y="1340768"/>
            <a:ext cx="266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Guide d’onde diélectrique à cœur creux</a:t>
            </a:r>
            <a:endParaRPr lang="fr-FR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887924" y="1914727"/>
            <a:ext cx="83174" cy="47776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53798" y="204051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miroir</a:t>
            </a:r>
            <a:endParaRPr lang="fr-FR" dirty="0"/>
          </a:p>
        </p:txBody>
      </p:sp>
      <p:sp>
        <p:nvSpPr>
          <p:cNvPr id="40" name="TextBox 39"/>
          <p:cNvSpPr txBox="1"/>
          <p:nvPr/>
        </p:nvSpPr>
        <p:spPr>
          <a:xfrm>
            <a:off x="5589189" y="205604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miroir</a:t>
            </a:r>
            <a:endParaRPr lang="fr-FR" dirty="0"/>
          </a:p>
        </p:txBody>
      </p:sp>
      <p:sp>
        <p:nvSpPr>
          <p:cNvPr id="47" name="TextBox 46"/>
          <p:cNvSpPr txBox="1"/>
          <p:nvPr/>
        </p:nvSpPr>
        <p:spPr>
          <a:xfrm>
            <a:off x="2699792" y="3347700"/>
            <a:ext cx="100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Enceinte</a:t>
            </a:r>
            <a:endParaRPr lang="fr-FR" dirty="0"/>
          </a:p>
        </p:txBody>
      </p:sp>
      <p:sp>
        <p:nvSpPr>
          <p:cNvPr id="50" name="TextBox 49"/>
          <p:cNvSpPr txBox="1"/>
          <p:nvPr/>
        </p:nvSpPr>
        <p:spPr>
          <a:xfrm>
            <a:off x="3995936" y="20515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Résonateur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0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87824" y="1575376"/>
            <a:ext cx="3240360" cy="12186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732240" y="1964308"/>
            <a:ext cx="792088" cy="5057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Diode</a:t>
            </a:r>
            <a:endParaRPr lang="fr-FR" dirty="0"/>
          </a:p>
        </p:txBody>
      </p:sp>
      <p:sp>
        <p:nvSpPr>
          <p:cNvPr id="14" name="Right Arrow 13"/>
          <p:cNvSpPr/>
          <p:nvPr/>
        </p:nvSpPr>
        <p:spPr>
          <a:xfrm>
            <a:off x="2051720" y="2079432"/>
            <a:ext cx="1080120" cy="21602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187624" y="1821017"/>
            <a:ext cx="936104" cy="753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Source</a:t>
            </a:r>
          </a:p>
          <a:p>
            <a:pPr algn="ctr"/>
            <a:r>
              <a:rPr lang="fr-FR" dirty="0" smtClean="0"/>
              <a:t>X 54</a:t>
            </a:r>
            <a:endParaRPr lang="fr-FR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203848" y="2007424"/>
            <a:ext cx="0" cy="36004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12036" y="2007424"/>
            <a:ext cx="0" cy="36004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29973" y="1740878"/>
            <a:ext cx="742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</a:rPr>
              <a:t>Miroir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084168" y="2217207"/>
            <a:ext cx="612068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15816" y="1740878"/>
            <a:ext cx="810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</a:rPr>
              <a:t>Miroir</a:t>
            </a:r>
            <a:endParaRPr lang="fr-FR" sz="1600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96136" y="2439472"/>
            <a:ext cx="432048" cy="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75856" y="2079432"/>
            <a:ext cx="266429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75856" y="2295456"/>
            <a:ext cx="266429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n Arrow 38"/>
          <p:cNvSpPr/>
          <p:nvPr/>
        </p:nvSpPr>
        <p:spPr>
          <a:xfrm>
            <a:off x="3275856" y="128734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Down Arrow 39"/>
          <p:cNvSpPr/>
          <p:nvPr/>
        </p:nvSpPr>
        <p:spPr>
          <a:xfrm rot="10800000">
            <a:off x="5580112" y="1287343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extBox 40"/>
          <p:cNvSpPr txBox="1"/>
          <p:nvPr/>
        </p:nvSpPr>
        <p:spPr>
          <a:xfrm>
            <a:off x="2159732" y="1124744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Entrée gaz</a:t>
            </a:r>
            <a:endParaRPr lang="fr-FR" dirty="0"/>
          </a:p>
        </p:txBody>
      </p:sp>
      <p:sp>
        <p:nvSpPr>
          <p:cNvPr id="42" name="TextBox 41"/>
          <p:cNvSpPr txBox="1"/>
          <p:nvPr/>
        </p:nvSpPr>
        <p:spPr>
          <a:xfrm>
            <a:off x="5882923" y="1134036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Pompage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1762770" y="4806444"/>
            <a:ext cx="1224135" cy="5760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Ordinateur</a:t>
            </a:r>
            <a:endParaRPr lang="fr-FR" dirty="0"/>
          </a:p>
        </p:txBody>
      </p:sp>
      <p:sp>
        <p:nvSpPr>
          <p:cNvPr id="61" name="TextBox 60"/>
          <p:cNvSpPr txBox="1"/>
          <p:nvPr/>
        </p:nvSpPr>
        <p:spPr>
          <a:xfrm>
            <a:off x="4067944" y="12153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Enceinte</a:t>
            </a:r>
            <a:endParaRPr lang="fr-FR" dirty="0"/>
          </a:p>
        </p:txBody>
      </p:sp>
      <p:sp>
        <p:nvSpPr>
          <p:cNvPr id="62" name="TextBox 61"/>
          <p:cNvSpPr txBox="1"/>
          <p:nvPr/>
        </p:nvSpPr>
        <p:spPr>
          <a:xfrm>
            <a:off x="3779912" y="2295456"/>
            <a:ext cx="164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Guide </a:t>
            </a:r>
            <a:r>
              <a:rPr lang="fr-FR" dirty="0" err="1" smtClean="0"/>
              <a:t>corrugué</a:t>
            </a:r>
            <a:endParaRPr lang="fr-FR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347864" y="2151440"/>
            <a:ext cx="24482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347864" y="2223448"/>
            <a:ext cx="24482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ight Arrow 72"/>
          <p:cNvSpPr/>
          <p:nvPr/>
        </p:nvSpPr>
        <p:spPr>
          <a:xfrm>
            <a:off x="5724127" y="2113528"/>
            <a:ext cx="216025" cy="14400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ight Arrow 74"/>
          <p:cNvSpPr/>
          <p:nvPr/>
        </p:nvSpPr>
        <p:spPr>
          <a:xfrm rot="10800000">
            <a:off x="3270044" y="2113528"/>
            <a:ext cx="216024" cy="14400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2555776" y="1865149"/>
            <a:ext cx="0" cy="61242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372200" y="1899057"/>
            <a:ext cx="0" cy="61242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123728" y="24208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Lentille</a:t>
            </a:r>
            <a:endParaRPr lang="fr-FR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987824" y="2439472"/>
            <a:ext cx="432048" cy="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327314" y="3078252"/>
            <a:ext cx="1197014" cy="6718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Détection</a:t>
            </a:r>
          </a:p>
          <a:p>
            <a:pPr algn="ctr"/>
            <a:r>
              <a:rPr lang="fr-FR" dirty="0" smtClean="0"/>
              <a:t>synchrone</a:t>
            </a:r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971600" y="3015535"/>
            <a:ext cx="1368152" cy="8548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Synthétiseur</a:t>
            </a:r>
          </a:p>
          <a:p>
            <a:pPr algn="ctr"/>
            <a:r>
              <a:rPr lang="fr-FR" dirty="0" smtClean="0"/>
              <a:t>RF + FM + AM / Pulse</a:t>
            </a:r>
            <a:endParaRPr lang="fr-FR" dirty="0"/>
          </a:p>
        </p:txBody>
      </p:sp>
      <p:sp>
        <p:nvSpPr>
          <p:cNvPr id="76" name="Rectangle 75"/>
          <p:cNvSpPr/>
          <p:nvPr/>
        </p:nvSpPr>
        <p:spPr>
          <a:xfrm>
            <a:off x="4788024" y="3150260"/>
            <a:ext cx="792088" cy="5057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P.I.D.</a:t>
            </a:r>
            <a:endParaRPr lang="fr-FR" dirty="0"/>
          </a:p>
        </p:txBody>
      </p:sp>
      <p:sp>
        <p:nvSpPr>
          <p:cNvPr id="92" name="Rectangle 91"/>
          <p:cNvSpPr/>
          <p:nvPr/>
        </p:nvSpPr>
        <p:spPr>
          <a:xfrm>
            <a:off x="2987824" y="3150260"/>
            <a:ext cx="1449145" cy="5243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Alimentation</a:t>
            </a:r>
          </a:p>
          <a:p>
            <a:pPr algn="ctr"/>
            <a:r>
              <a:rPr lang="fr-FR" dirty="0" err="1" smtClean="0"/>
              <a:t>piézos</a:t>
            </a:r>
            <a:endParaRPr lang="fr-FR" dirty="0"/>
          </a:p>
        </p:txBody>
      </p:sp>
      <p:cxnSp>
        <p:nvCxnSpPr>
          <p:cNvPr id="95" name="Straight Arrow Connector 94"/>
          <p:cNvCxnSpPr>
            <a:endCxn id="92" idx="3"/>
          </p:cNvCxnSpPr>
          <p:nvPr/>
        </p:nvCxnSpPr>
        <p:spPr>
          <a:xfrm flipH="1" flipV="1">
            <a:off x="4436969" y="3412438"/>
            <a:ext cx="351055" cy="46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43" idx="1"/>
            <a:endCxn id="60" idx="2"/>
          </p:cNvCxnSpPr>
          <p:nvPr/>
        </p:nvCxnSpPr>
        <p:spPr>
          <a:xfrm rot="10800000">
            <a:off x="1655676" y="3870340"/>
            <a:ext cx="107094" cy="1224137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endCxn id="22" idx="2"/>
          </p:cNvCxnSpPr>
          <p:nvPr/>
        </p:nvCxnSpPr>
        <p:spPr>
          <a:xfrm flipV="1">
            <a:off x="1655676" y="2574196"/>
            <a:ext cx="0" cy="4413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2987824" y="2480122"/>
            <a:ext cx="216024" cy="72184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4436969" y="2477572"/>
            <a:ext cx="1557189" cy="7243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5616115" y="3150259"/>
            <a:ext cx="756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FM 1F</a:t>
            </a:r>
            <a:endParaRPr lang="fr-FR" sz="1600" dirty="0"/>
          </a:p>
        </p:txBody>
      </p:sp>
      <p:cxnSp>
        <p:nvCxnSpPr>
          <p:cNvPr id="15" name="Straight Arrow Connector 14"/>
          <p:cNvCxnSpPr>
            <a:stCxn id="56" idx="1"/>
            <a:endCxn id="76" idx="3"/>
          </p:cNvCxnSpPr>
          <p:nvPr/>
        </p:nvCxnSpPr>
        <p:spPr>
          <a:xfrm flipH="1" flipV="1">
            <a:off x="5580112" y="3403159"/>
            <a:ext cx="747202" cy="110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3" idx="3"/>
          </p:cNvCxnSpPr>
          <p:nvPr/>
        </p:nvCxnSpPr>
        <p:spPr>
          <a:xfrm>
            <a:off x="7524328" y="2217207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884368" y="3473425"/>
            <a:ext cx="0" cy="16210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524328" y="3464146"/>
            <a:ext cx="36004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6111166" y="4787952"/>
            <a:ext cx="1413162" cy="5852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Carte d’acquisition</a:t>
            </a:r>
            <a:endParaRPr lang="fr-FR" dirty="0"/>
          </a:p>
        </p:txBody>
      </p:sp>
      <p:cxnSp>
        <p:nvCxnSpPr>
          <p:cNvPr id="85" name="Straight Arrow Connector 84"/>
          <p:cNvCxnSpPr/>
          <p:nvPr/>
        </p:nvCxnSpPr>
        <p:spPr>
          <a:xfrm flipH="1" flipV="1">
            <a:off x="7524328" y="5080749"/>
            <a:ext cx="360040" cy="44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LPCA-THZ1\Documents\Thèse\CSI\Tau_sché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21088"/>
            <a:ext cx="1368152" cy="11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Straight Arrow Connector 92"/>
          <p:cNvCxnSpPr/>
          <p:nvPr/>
        </p:nvCxnSpPr>
        <p:spPr>
          <a:xfrm flipH="1">
            <a:off x="5292080" y="5080749"/>
            <a:ext cx="819086" cy="44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2986905" y="5080898"/>
            <a:ext cx="937023" cy="42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968044" y="3726323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FM harmonique 2</a:t>
            </a:r>
            <a:endParaRPr lang="fr-FR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884368" y="2205268"/>
            <a:ext cx="0" cy="12611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64088" y="46438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CRDS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08886" y="3726323"/>
            <a:ext cx="7920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CEAS</a:t>
            </a:r>
            <a:endParaRPr lang="fr-FR" b="1" dirty="0">
              <a:solidFill>
                <a:schemeClr val="accent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2508740" y="3760728"/>
            <a:ext cx="38185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508740" y="3771284"/>
            <a:ext cx="0" cy="103516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88640"/>
            <a:ext cx="8064896" cy="58477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>
                <a:solidFill>
                  <a:schemeClr val="bg1"/>
                </a:solidFill>
                <a:latin typeface="+mn-lt"/>
              </a:rPr>
              <a:t>L</a:t>
            </a:r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a cavité à 0,6 </a:t>
            </a:r>
            <a:r>
              <a:rPr lang="fr-FR" altLang="fr-FR" sz="3200" b="1" i="1" dirty="0" err="1" smtClean="0">
                <a:solidFill>
                  <a:schemeClr val="bg1"/>
                </a:solidFill>
                <a:latin typeface="+mn-lt"/>
              </a:rPr>
              <a:t>THz</a:t>
            </a:r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 du LPCA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5" name="Picture 3" descr="C:\Users\LPCA-THZ1\Documents\These\ISMO 12-2024\exemple FM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71284"/>
            <a:ext cx="1260221" cy="10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395537" y="5663570"/>
            <a:ext cx="84249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S</a:t>
            </a:r>
            <a:r>
              <a:rPr lang="fr-FR" b="1" i="1" baseline="-25000" dirty="0" err="1" smtClean="0"/>
              <a:t>min</a:t>
            </a:r>
            <a:r>
              <a:rPr lang="fr-FR" b="1" i="1" dirty="0" smtClean="0"/>
              <a:t> </a:t>
            </a:r>
            <a:r>
              <a:rPr lang="en-US" b="1" i="1" dirty="0" smtClean="0">
                <a:ea typeface="Cambria Math"/>
              </a:rPr>
              <a:t>⋍ </a:t>
            </a:r>
            <a:r>
              <a:rPr lang="fr-FR" b="1" i="1" dirty="0" smtClean="0"/>
              <a:t>3 </a:t>
            </a:r>
            <a:r>
              <a:rPr lang="fr-FR" b="1" i="1" dirty="0"/>
              <a:t>x </a:t>
            </a:r>
            <a:r>
              <a:rPr lang="fr-FR" b="1" i="1" dirty="0" smtClean="0"/>
              <a:t>10</a:t>
            </a:r>
            <a:r>
              <a:rPr lang="fr-FR" b="1" i="1" baseline="30000" dirty="0" smtClean="0"/>
              <a:t>-28</a:t>
            </a:r>
            <a:r>
              <a:rPr lang="fr-FR" b="1" i="1" dirty="0" smtClean="0"/>
              <a:t> cm/</a:t>
            </a:r>
            <a:r>
              <a:rPr lang="fr-FR" b="1" i="1" dirty="0" err="1" smtClean="0"/>
              <a:t>moléc</a:t>
            </a:r>
            <a:r>
              <a:rPr lang="fr-FR" b="1" i="1" dirty="0" smtClean="0"/>
              <a:t>	</a:t>
            </a:r>
            <a:r>
              <a:rPr lang="el-GR" b="1" i="1" dirty="0" smtClean="0"/>
              <a:t>α</a:t>
            </a:r>
            <a:r>
              <a:rPr lang="fr-FR" b="1" i="1" baseline="-25000" dirty="0" smtClean="0"/>
              <a:t>min</a:t>
            </a:r>
            <a:r>
              <a:rPr lang="fr-FR" b="1" i="1" dirty="0" smtClean="0"/>
              <a:t> </a:t>
            </a:r>
            <a:r>
              <a:rPr lang="en-US" b="1" i="1" dirty="0" smtClean="0">
                <a:ea typeface="Cambria Math"/>
              </a:rPr>
              <a:t>⋍ </a:t>
            </a:r>
            <a:r>
              <a:rPr lang="fr-FR" b="1" i="1" dirty="0" smtClean="0"/>
              <a:t>2 </a:t>
            </a:r>
            <a:r>
              <a:rPr lang="fr-FR" b="1" i="1" dirty="0"/>
              <a:t>x </a:t>
            </a:r>
            <a:r>
              <a:rPr lang="fr-FR" b="1" i="1" dirty="0" smtClean="0"/>
              <a:t>10</a:t>
            </a:r>
            <a:r>
              <a:rPr lang="fr-FR" b="1" i="1" baseline="30000" dirty="0" smtClean="0"/>
              <a:t>-8</a:t>
            </a:r>
            <a:r>
              <a:rPr lang="fr-FR" b="1" i="1" dirty="0" smtClean="0"/>
              <a:t> cm</a:t>
            </a:r>
            <a:r>
              <a:rPr lang="fr-FR" b="1" i="1" baseline="30000" dirty="0" smtClean="0"/>
              <a:t>-1	</a:t>
            </a:r>
            <a:r>
              <a:rPr lang="fr-FR" b="1" i="1" dirty="0"/>
              <a:t>	</a:t>
            </a:r>
            <a:r>
              <a:rPr lang="fr-FR" b="1" i="1" dirty="0" err="1" smtClean="0"/>
              <a:t>L</a:t>
            </a:r>
            <a:r>
              <a:rPr lang="fr-FR" b="1" i="1" baseline="-25000" dirty="0" err="1" smtClean="0"/>
              <a:t>eq</a:t>
            </a:r>
            <a:r>
              <a:rPr lang="fr-FR" b="1" i="1" dirty="0" smtClean="0"/>
              <a:t> </a:t>
            </a:r>
            <a:r>
              <a:rPr lang="en-US" b="1" i="1" dirty="0">
                <a:ea typeface="Cambria Math"/>
              </a:rPr>
              <a:t>⋍ </a:t>
            </a:r>
            <a:r>
              <a:rPr lang="fr-FR" b="1" i="1" dirty="0"/>
              <a:t>1 </a:t>
            </a:r>
            <a:r>
              <a:rPr lang="fr-FR" b="1" i="1" dirty="0" smtClean="0"/>
              <a:t>km	F </a:t>
            </a:r>
            <a:r>
              <a:rPr lang="en-US" b="1" i="1" dirty="0">
                <a:ea typeface="Cambria Math"/>
              </a:rPr>
              <a:t>⋍ </a:t>
            </a:r>
            <a:r>
              <a:rPr lang="en-US" b="1" i="1" dirty="0" smtClean="0">
                <a:ea typeface="Cambria Math"/>
              </a:rPr>
              <a:t>3000</a:t>
            </a:r>
            <a:endParaRPr lang="fr-FR" b="1" i="1" dirty="0" smtClean="0"/>
          </a:p>
          <a:p>
            <a:r>
              <a:rPr lang="fr-FR" sz="1600" i="1" dirty="0" err="1" smtClean="0"/>
              <a:t>Cavity</a:t>
            </a:r>
            <a:r>
              <a:rPr lang="fr-FR" sz="1600" i="1" dirty="0" smtClean="0"/>
              <a:t> </a:t>
            </a:r>
            <a:r>
              <a:rPr lang="fr-FR" sz="1600" i="1" dirty="0" err="1"/>
              <a:t>Assisted</a:t>
            </a:r>
            <a:r>
              <a:rPr lang="fr-FR" sz="1600" i="1" dirty="0"/>
              <a:t> High-</a:t>
            </a:r>
            <a:r>
              <a:rPr lang="fr-FR" sz="1600" i="1" dirty="0" err="1"/>
              <a:t>Resolution</a:t>
            </a:r>
            <a:r>
              <a:rPr lang="fr-FR" sz="1600" i="1" dirty="0"/>
              <a:t> </a:t>
            </a:r>
            <a:r>
              <a:rPr lang="fr-FR" sz="1600" i="1" dirty="0" err="1"/>
              <a:t>THz</a:t>
            </a:r>
            <a:r>
              <a:rPr lang="fr-FR" sz="1600" i="1" dirty="0"/>
              <a:t> </a:t>
            </a:r>
            <a:r>
              <a:rPr lang="fr-FR" sz="1600" i="1" dirty="0" err="1"/>
              <a:t>Spectrometer</a:t>
            </a:r>
            <a:r>
              <a:rPr lang="fr-FR" sz="1600" i="1" dirty="0"/>
              <a:t> (</a:t>
            </a:r>
            <a:r>
              <a:rPr lang="fr-FR" sz="1600" i="1" dirty="0" err="1"/>
              <a:t>Photonics</a:t>
            </a:r>
            <a:r>
              <a:rPr lang="fr-FR" sz="1600" i="1" dirty="0"/>
              <a:t> </a:t>
            </a:r>
            <a:r>
              <a:rPr lang="en-US" sz="1600" i="1" dirty="0"/>
              <a:t>and Nanostructures - Fundamentals and Applications, 2024) </a:t>
            </a:r>
            <a:endParaRPr lang="fr-FR" sz="1600" i="1" baseline="30000" dirty="0"/>
          </a:p>
        </p:txBody>
      </p:sp>
      <p:sp>
        <p:nvSpPr>
          <p:cNvPr id="6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8282405" y="6465535"/>
            <a:ext cx="65125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8E76B8-FE71-48D3-AF47-33E194D92D7C}" type="slidenum">
              <a:rPr lang="en-US" altLang="fr-FR" sz="1000" b="1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r>
              <a:rPr lang="en-US" altLang="fr-FR" sz="1000" b="1" dirty="0" smtClean="0"/>
              <a:t>/11</a:t>
            </a:r>
            <a:endParaRPr lang="en-US" alt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11081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7944" y="938032"/>
            <a:ext cx="4464496" cy="26314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/>
              <a:t>Unrivaled accuracy in measuring rotational transitions of greenhouse gases: THz CRDS of CF</a:t>
            </a:r>
            <a:r>
              <a:rPr lang="en-US" sz="1600" i="1" baseline="-25000" dirty="0"/>
              <a:t>4</a:t>
            </a:r>
            <a:r>
              <a:rPr lang="en-US" sz="1600" i="1" dirty="0"/>
              <a:t> (Physical Chemistry Chemical Physics, 2024) </a:t>
            </a:r>
            <a:endParaRPr lang="en-US" sz="1600" i="1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+ 50 transitions </a:t>
            </a:r>
            <a:r>
              <a:rPr lang="el-GR" dirty="0" smtClean="0"/>
              <a:t>ν</a:t>
            </a:r>
            <a:r>
              <a:rPr lang="fr-FR" baseline="-25000" dirty="0" smtClean="0"/>
              <a:t>3</a:t>
            </a:r>
            <a:r>
              <a:rPr lang="fr-FR" dirty="0" smtClean="0"/>
              <a:t> - </a:t>
            </a:r>
            <a:r>
              <a:rPr lang="el-GR" dirty="0" smtClean="0"/>
              <a:t>ν</a:t>
            </a:r>
            <a:r>
              <a:rPr lang="fr-FR" baseline="-25000" dirty="0" smtClean="0"/>
              <a:t>3</a:t>
            </a:r>
            <a:r>
              <a:rPr lang="fr-FR" dirty="0" smtClean="0"/>
              <a:t> bande chaude mesurées &amp; quantifiées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Révision de la liste des transitions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fr-FR" sz="600" dirty="0"/>
          </a:p>
          <a:p>
            <a:pPr>
              <a:spcAft>
                <a:spcPts val="600"/>
              </a:spcAft>
            </a:pPr>
            <a:r>
              <a:rPr lang="en-US" sz="1600" dirty="0" smtClean="0"/>
              <a:t>&lt;&lt;  </a:t>
            </a:r>
            <a:r>
              <a:rPr lang="en-US" sz="1600" dirty="0" err="1" smtClean="0"/>
              <a:t>Spectre</a:t>
            </a:r>
            <a:r>
              <a:rPr lang="en-US" sz="1600" dirty="0" smtClean="0"/>
              <a:t> </a:t>
            </a:r>
            <a:r>
              <a:rPr lang="en-US" sz="1600" dirty="0"/>
              <a:t>CRDS et 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 smtClean="0"/>
              <a:t>coefficient</a:t>
            </a:r>
            <a:r>
              <a:rPr lang="en-US" sz="1600" dirty="0"/>
              <a:t>. </a:t>
            </a:r>
            <a:r>
              <a:rPr lang="en-US" sz="1600" dirty="0" err="1" smtClean="0"/>
              <a:t>d’absorption</a:t>
            </a:r>
            <a:endParaRPr lang="en-US" sz="1600" dirty="0" smtClean="0"/>
          </a:p>
        </p:txBody>
      </p:sp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04" y="179929"/>
            <a:ext cx="8064536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>
                <a:solidFill>
                  <a:schemeClr val="bg1"/>
                </a:solidFill>
                <a:latin typeface="+mn-lt"/>
              </a:rPr>
              <a:t>L</a:t>
            </a:r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a cavité </a:t>
            </a:r>
            <a:r>
              <a:rPr lang="fr-FR" altLang="fr-FR" sz="3200" b="1" i="1" dirty="0" err="1" smtClean="0">
                <a:solidFill>
                  <a:schemeClr val="bg1"/>
                </a:solidFill>
                <a:latin typeface="+mn-lt"/>
              </a:rPr>
              <a:t>THz</a:t>
            </a:r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 du LPCA : résultats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2" y="916988"/>
            <a:ext cx="3385424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LPCA-THZ1\Documents\These\Conférences Abstracts\CEAS_CO_SG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753174"/>
            <a:ext cx="3328572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26996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CRDS CF</a:t>
            </a:r>
            <a:r>
              <a:rPr lang="fr-FR" b="1" i="1" baseline="-25000" dirty="0" smtClean="0"/>
              <a:t>4</a:t>
            </a:r>
            <a:endParaRPr lang="fr-FR" b="1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47878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CEAS CO</a:t>
            </a:r>
            <a:endParaRPr lang="fr-FR" b="1" i="1" dirty="0"/>
          </a:p>
        </p:txBody>
      </p:sp>
      <p:sp>
        <p:nvSpPr>
          <p:cNvPr id="9" name="Rectangle 8"/>
          <p:cNvSpPr/>
          <p:nvPr/>
        </p:nvSpPr>
        <p:spPr>
          <a:xfrm>
            <a:off x="2131703" y="4298425"/>
            <a:ext cx="136815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LOD</a:t>
            </a:r>
            <a:r>
              <a:rPr lang="en-US" sz="1600" dirty="0" smtClean="0">
                <a:latin typeface="+mj-lt"/>
                <a:ea typeface="Cambria Math"/>
              </a:rPr>
              <a:t>⋍ 700ppb</a:t>
            </a:r>
            <a:endParaRPr lang="en-US" sz="1600" dirty="0" smtClean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67944" y="3753174"/>
            <a:ext cx="4464496" cy="26007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i="1" dirty="0" err="1"/>
              <a:t>Cavity</a:t>
            </a:r>
            <a:r>
              <a:rPr lang="fr-FR" sz="1600" i="1" dirty="0"/>
              <a:t> </a:t>
            </a:r>
            <a:r>
              <a:rPr lang="fr-FR" sz="1600" i="1" dirty="0" err="1"/>
              <a:t>Assisted</a:t>
            </a:r>
            <a:r>
              <a:rPr lang="fr-FR" sz="1600" i="1" dirty="0"/>
              <a:t> High-</a:t>
            </a:r>
            <a:r>
              <a:rPr lang="fr-FR" sz="1600" i="1" dirty="0" err="1"/>
              <a:t>Resolution</a:t>
            </a:r>
            <a:r>
              <a:rPr lang="fr-FR" sz="1600" i="1" dirty="0"/>
              <a:t> </a:t>
            </a:r>
            <a:r>
              <a:rPr lang="fr-FR" sz="1600" i="1" dirty="0" err="1"/>
              <a:t>THz</a:t>
            </a:r>
            <a:r>
              <a:rPr lang="fr-FR" sz="1600" i="1" dirty="0"/>
              <a:t> </a:t>
            </a:r>
            <a:r>
              <a:rPr lang="fr-FR" sz="1600" i="1" dirty="0" err="1"/>
              <a:t>Spectrometer</a:t>
            </a:r>
            <a:r>
              <a:rPr lang="fr-FR" sz="1600" i="1" dirty="0"/>
              <a:t> (</a:t>
            </a:r>
            <a:r>
              <a:rPr lang="fr-FR" sz="1600" i="1" dirty="0" err="1"/>
              <a:t>Photonics</a:t>
            </a:r>
            <a:r>
              <a:rPr lang="fr-FR" sz="1600" i="1" dirty="0"/>
              <a:t> </a:t>
            </a:r>
            <a:r>
              <a:rPr lang="en-US" sz="1600" i="1" dirty="0"/>
              <a:t>and Nanostructures - Fundamentals and Applications, 2024</a:t>
            </a:r>
            <a:r>
              <a:rPr lang="en-US" sz="1600" i="1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/>
              <a:t>Mesures</a:t>
            </a:r>
            <a:r>
              <a:rPr lang="en-US" dirty="0" smtClean="0"/>
              <a:t> CEAS et CRDS de </a:t>
            </a:r>
            <a:r>
              <a:rPr lang="en-US" dirty="0" err="1" smtClean="0"/>
              <a:t>gaz</a:t>
            </a:r>
            <a:r>
              <a:rPr lang="en-US" dirty="0" smtClean="0"/>
              <a:t> à </a:t>
            </a:r>
            <a:r>
              <a:rPr lang="en-US" dirty="0" err="1" smtClean="0"/>
              <a:t>l’état</a:t>
            </a:r>
            <a:r>
              <a:rPr lang="en-US" dirty="0" smtClean="0"/>
              <a:t> de traces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/>
              <a:t>Mesure</a:t>
            </a:r>
            <a:r>
              <a:rPr lang="en-US" dirty="0" smtClean="0"/>
              <a:t> des </a:t>
            </a:r>
            <a:r>
              <a:rPr lang="en-US" dirty="0" err="1" smtClean="0"/>
              <a:t>pertes</a:t>
            </a:r>
            <a:r>
              <a:rPr lang="en-US" dirty="0" smtClean="0"/>
              <a:t> </a:t>
            </a:r>
            <a:r>
              <a:rPr lang="en-US" dirty="0" err="1" smtClean="0"/>
              <a:t>atmosphériques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6042774"/>
            <a:ext cx="32414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&lt;&lt; </a:t>
            </a:r>
            <a:r>
              <a:rPr lang="en-US" sz="1600" dirty="0" err="1" smtClean="0"/>
              <a:t>Spectre</a:t>
            </a:r>
            <a:r>
              <a:rPr lang="en-US" sz="1600" dirty="0" smtClean="0"/>
              <a:t> CEAS de CO</a:t>
            </a:r>
            <a:endParaRPr lang="fr-FR" sz="1600" dirty="0"/>
          </a:p>
        </p:txBody>
      </p:sp>
      <p:pic>
        <p:nvPicPr>
          <p:cNvPr id="18" name="Picture 3" descr="C:\Users\elect\Documents\Candidature Doctorat\Logo iem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17423"/>
            <a:ext cx="1225993" cy="59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9">
            <a:extLst>
              <a:ext uri="{FF2B5EF4-FFF2-40B4-BE49-F238E27FC236}">
                <a16:creationId xmlns="" xmlns:a16="http://schemas.microsoft.com/office/drawing/2014/main" id="{0E71DFAC-123B-B2CE-6289-DEC7236A2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336" y="2817000"/>
            <a:ext cx="865916" cy="612000"/>
          </a:xfrm>
          <a:prstGeom prst="rect">
            <a:avLst/>
          </a:prstGeom>
        </p:spPr>
      </p:pic>
      <p:pic>
        <p:nvPicPr>
          <p:cNvPr id="21" name="Picture 14">
            <a:extLst>
              <a:ext uri="{FF2B5EF4-FFF2-40B4-BE49-F238E27FC236}">
                <a16:creationId xmlns="" xmlns:a16="http://schemas.microsoft.com/office/drawing/2014/main" id="{D2F1ADFB-A582-64B6-56B1-4F74FA3B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12" y="2817000"/>
            <a:ext cx="85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8282405" y="6465535"/>
            <a:ext cx="65125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8E76B8-FE71-48D3-AF47-33E194D92D7C}" type="slidenum">
              <a:rPr lang="en-US" altLang="fr-FR" sz="1000" b="1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r>
              <a:rPr lang="en-US" altLang="fr-FR" sz="1000" b="1" dirty="0" smtClean="0"/>
              <a:t>/11</a:t>
            </a:r>
            <a:endParaRPr lang="en-US" alt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2090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077118"/>
            <a:ext cx="828092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err="1"/>
              <a:t>Contexte</a:t>
            </a:r>
            <a:r>
              <a:rPr lang="en-US" sz="2400" dirty="0"/>
              <a:t> </a:t>
            </a:r>
            <a:r>
              <a:rPr lang="en-US" sz="2400" dirty="0" err="1" smtClean="0"/>
              <a:t>industriel</a:t>
            </a:r>
            <a:r>
              <a:rPr lang="en-US" sz="2400" dirty="0" smtClean="0"/>
              <a:t> plasmas </a:t>
            </a:r>
            <a:r>
              <a:rPr lang="en-US" sz="2400" dirty="0" err="1"/>
              <a:t>froids</a:t>
            </a:r>
            <a:r>
              <a:rPr lang="en-US" sz="2400" dirty="0"/>
              <a:t> non-</a:t>
            </a:r>
            <a:r>
              <a:rPr lang="en-US" sz="2400" dirty="0" err="1"/>
              <a:t>thermiques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endParaRPr lang="en-US" sz="2400" dirty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/>
              <a:t>Traitement</a:t>
            </a:r>
            <a:r>
              <a:rPr lang="en-US" dirty="0"/>
              <a:t> </a:t>
            </a:r>
            <a:r>
              <a:rPr lang="en-US" dirty="0" err="1"/>
              <a:t>industriel</a:t>
            </a:r>
            <a:r>
              <a:rPr lang="en-US" dirty="0"/>
              <a:t> COV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/>
              <a:t>Synthèse</a:t>
            </a:r>
            <a:r>
              <a:rPr lang="en-US" dirty="0"/>
              <a:t> NH</a:t>
            </a:r>
            <a:r>
              <a:rPr lang="en-US" baseline="-25000" dirty="0"/>
              <a:t>3</a:t>
            </a:r>
            <a:r>
              <a:rPr lang="en-US" dirty="0"/>
              <a:t> (</a:t>
            </a:r>
            <a:r>
              <a:rPr lang="en-US" dirty="0" err="1"/>
              <a:t>stockage</a:t>
            </a:r>
            <a:r>
              <a:rPr lang="en-US" dirty="0"/>
              <a:t>, transport </a:t>
            </a:r>
            <a:r>
              <a:rPr lang="en-US" dirty="0" err="1"/>
              <a:t>énergie</a:t>
            </a:r>
            <a:r>
              <a:rPr lang="en-US" dirty="0"/>
              <a:t>)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/>
              <a:t>Décarbonation</a:t>
            </a:r>
            <a:r>
              <a:rPr lang="en-US" dirty="0" smtClean="0"/>
              <a:t>, conversion CO</a:t>
            </a:r>
            <a:r>
              <a:rPr lang="en-US" baseline="-25000" dirty="0" smtClean="0"/>
              <a:t>2</a:t>
            </a:r>
            <a:r>
              <a:rPr lang="en-US" dirty="0" smtClean="0"/>
              <a:t>…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800" dirty="0" smtClean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WASPE : </a:t>
            </a:r>
            <a:r>
              <a:rPr lang="fr-FR" sz="2400" dirty="0" err="1"/>
              <a:t>WAveguide</a:t>
            </a:r>
            <a:r>
              <a:rPr lang="fr-FR" sz="2400" dirty="0"/>
              <a:t> plasma </a:t>
            </a:r>
            <a:r>
              <a:rPr lang="fr-FR" sz="2400" dirty="0" err="1"/>
              <a:t>cell</a:t>
            </a:r>
            <a:r>
              <a:rPr lang="fr-FR" sz="2400" dirty="0"/>
              <a:t> for </a:t>
            </a:r>
            <a:r>
              <a:rPr lang="fr-FR" sz="2400" dirty="0" err="1"/>
              <a:t>terahertz</a:t>
            </a:r>
            <a:r>
              <a:rPr lang="fr-FR" sz="2400" dirty="0"/>
              <a:t> </a:t>
            </a:r>
            <a:r>
              <a:rPr lang="fr-FR" sz="2400" dirty="0" err="1"/>
              <a:t>SPEctroscopy</a:t>
            </a:r>
            <a:r>
              <a:rPr lang="fr-FR" sz="2400" i="1" dirty="0"/>
              <a:t> </a:t>
            </a:r>
            <a:endParaRPr lang="fr-FR" sz="2400" i="1" dirty="0" smtClean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/>
              <a:t>D</a:t>
            </a:r>
            <a:r>
              <a:rPr lang="en-US" dirty="0" err="1" smtClean="0"/>
              <a:t>évelopper</a:t>
            </a:r>
            <a:r>
              <a:rPr lang="en-US" dirty="0" smtClean="0"/>
              <a:t> cellule plasma </a:t>
            </a:r>
            <a:r>
              <a:rPr lang="en-US" dirty="0" err="1" smtClean="0"/>
              <a:t>ultrasensible</a:t>
            </a:r>
            <a:r>
              <a:rPr lang="en-US" dirty="0" smtClean="0"/>
              <a:t> </a:t>
            </a:r>
            <a:r>
              <a:rPr lang="en-US" dirty="0" err="1" smtClean="0"/>
              <a:t>bande</a:t>
            </a:r>
            <a:r>
              <a:rPr lang="en-US" dirty="0" smtClean="0"/>
              <a:t> THz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processus</a:t>
            </a:r>
            <a:r>
              <a:rPr lang="en-US" dirty="0" smtClean="0"/>
              <a:t> </a:t>
            </a:r>
            <a:r>
              <a:rPr lang="en-US" dirty="0" err="1" smtClean="0"/>
              <a:t>chimiques</a:t>
            </a:r>
            <a:r>
              <a:rPr lang="en-US" dirty="0" smtClean="0"/>
              <a:t> (</a:t>
            </a:r>
            <a:r>
              <a:rPr lang="en-US" dirty="0" err="1" smtClean="0"/>
              <a:t>espèces</a:t>
            </a:r>
            <a:r>
              <a:rPr lang="en-US" dirty="0" smtClean="0"/>
              <a:t>, </a:t>
            </a:r>
            <a:r>
              <a:rPr lang="en-US" dirty="0" err="1" smtClean="0"/>
              <a:t>réactivité</a:t>
            </a:r>
            <a:r>
              <a:rPr lang="en-US" dirty="0" smtClean="0"/>
              <a:t>, </a:t>
            </a:r>
            <a:r>
              <a:rPr lang="en-US" dirty="0" err="1" smtClean="0"/>
              <a:t>taux</a:t>
            </a:r>
            <a:r>
              <a:rPr lang="en-US" dirty="0" smtClean="0"/>
              <a:t> de conversion…)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/>
              <a:t>Radicaux</a:t>
            </a:r>
            <a:r>
              <a:rPr lang="en-US" dirty="0"/>
              <a:t> (</a:t>
            </a:r>
            <a:r>
              <a:rPr lang="en-US" dirty="0" err="1"/>
              <a:t>intérêt</a:t>
            </a:r>
            <a:r>
              <a:rPr lang="en-US" dirty="0"/>
              <a:t> </a:t>
            </a:r>
            <a:r>
              <a:rPr lang="en-US" dirty="0" err="1"/>
              <a:t>atmosphérique</a:t>
            </a:r>
            <a:r>
              <a:rPr lang="en-US" dirty="0"/>
              <a:t>, </a:t>
            </a:r>
            <a:r>
              <a:rPr lang="en-US" dirty="0" err="1"/>
              <a:t>astronomique</a:t>
            </a:r>
            <a:r>
              <a:rPr lang="en-US" dirty="0"/>
              <a:t>, </a:t>
            </a:r>
            <a:r>
              <a:rPr lang="en-US" dirty="0" err="1"/>
              <a:t>spectro</a:t>
            </a:r>
            <a:r>
              <a:rPr lang="en-US" dirty="0"/>
              <a:t>)</a:t>
            </a:r>
          </a:p>
          <a:p>
            <a:pPr lvl="1">
              <a:spcAft>
                <a:spcPts val="600"/>
              </a:spcAft>
            </a:pPr>
            <a:endParaRPr lang="en-US" sz="800" dirty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err="1" smtClean="0"/>
              <a:t>Objectif</a:t>
            </a:r>
            <a:r>
              <a:rPr lang="en-US" sz="2400" dirty="0" smtClean="0"/>
              <a:t> :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/>
              <a:t>Meilleure</a:t>
            </a:r>
            <a:r>
              <a:rPr lang="en-US" dirty="0" smtClean="0"/>
              <a:t> </a:t>
            </a:r>
            <a:r>
              <a:rPr lang="en-US" dirty="0" err="1" smtClean="0"/>
              <a:t>connaissance</a:t>
            </a:r>
            <a:r>
              <a:rPr lang="en-US" dirty="0" smtClean="0"/>
              <a:t> des </a:t>
            </a:r>
            <a:r>
              <a:rPr lang="en-US" dirty="0" err="1" smtClean="0"/>
              <a:t>phénomènes</a:t>
            </a:r>
            <a:r>
              <a:rPr lang="en-US" dirty="0" smtClean="0"/>
              <a:t>, </a:t>
            </a:r>
            <a:r>
              <a:rPr lang="en-US" dirty="0" err="1" smtClean="0"/>
              <a:t>mécanismes</a:t>
            </a:r>
            <a:r>
              <a:rPr lang="en-US" dirty="0" smtClean="0"/>
              <a:t> </a:t>
            </a:r>
            <a:r>
              <a:rPr lang="en-US" dirty="0" err="1" smtClean="0"/>
              <a:t>réactionnels</a:t>
            </a:r>
            <a:endParaRPr lang="en-US" dirty="0" smtClean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/>
              <a:t>Optimisation</a:t>
            </a:r>
            <a:r>
              <a:rPr lang="en-US" dirty="0" smtClean="0"/>
              <a:t> des </a:t>
            </a:r>
            <a:r>
              <a:rPr lang="en-US" dirty="0" err="1" smtClean="0"/>
              <a:t>procédés</a:t>
            </a:r>
            <a:r>
              <a:rPr lang="en-US" dirty="0" smtClean="0"/>
              <a:t> plasma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800" dirty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/>
              <a:t>Instrument  ? </a:t>
            </a:r>
            <a:r>
              <a:rPr lang="en-US" sz="2400" b="1" dirty="0" err="1" smtClean="0"/>
              <a:t>Cavité</a:t>
            </a:r>
            <a:r>
              <a:rPr lang="en-US" sz="2400" b="1" dirty="0" smtClean="0"/>
              <a:t> THz </a:t>
            </a:r>
            <a:r>
              <a:rPr lang="en-US" sz="2400" b="1" dirty="0" err="1" smtClean="0"/>
              <a:t>mais</a:t>
            </a:r>
            <a:r>
              <a:rPr lang="en-US" sz="2400" b="1" dirty="0" smtClean="0"/>
              <a:t>… </a:t>
            </a:r>
            <a:r>
              <a:rPr lang="en-US" sz="2400" b="1" strike="sngStrike" dirty="0" smtClean="0"/>
              <a:t>guide </a:t>
            </a:r>
            <a:r>
              <a:rPr lang="en-US" sz="2400" b="1" strike="sngStrike" dirty="0" err="1" smtClean="0"/>
              <a:t>d’onde</a:t>
            </a:r>
            <a:r>
              <a:rPr lang="en-US" sz="2400" b="1" strike="sngStrike" dirty="0" smtClean="0"/>
              <a:t> </a:t>
            </a:r>
            <a:r>
              <a:rPr lang="en-US" sz="2400" b="1" strike="sngStrike" dirty="0" err="1" smtClean="0"/>
              <a:t>métallique</a:t>
            </a:r>
            <a:r>
              <a:rPr lang="en-US" sz="2400" b="1" strike="sngStrike" dirty="0" smtClean="0"/>
              <a:t> </a:t>
            </a:r>
            <a:r>
              <a:rPr lang="en-US" sz="2400" b="1" dirty="0" smtClean="0"/>
              <a:t>???</a:t>
            </a:r>
          </a:p>
        </p:txBody>
      </p:sp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88640"/>
            <a:ext cx="8280920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Le projet WASPE </a:t>
            </a:r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8282405" y="6465535"/>
            <a:ext cx="65125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8E76B8-FE71-48D3-AF47-33E194D92D7C}" type="slidenum">
              <a:rPr lang="en-US" altLang="fr-FR" sz="1000" b="1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r>
              <a:rPr lang="en-US" altLang="fr-FR" sz="1000" b="1" dirty="0" smtClean="0"/>
              <a:t>/11</a:t>
            </a:r>
            <a:endParaRPr lang="en-US" alt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30035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1210"/>
            <a:ext cx="6746871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88640"/>
            <a:ext cx="8352932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Guides d’onde diélectriques à corps creux </a:t>
            </a:r>
            <a:r>
              <a:rPr lang="fr-FR" altLang="fr-FR" sz="3200" b="1" i="1" dirty="0" err="1" smtClean="0">
                <a:solidFill>
                  <a:schemeClr val="bg1"/>
                </a:solidFill>
                <a:latin typeface="+mn-lt"/>
              </a:rPr>
              <a:t>THz</a:t>
            </a:r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 descr="C:\Users\LPCA-THZ1\Documents\These\CSI\Guide_capillair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7"/>
            <a:ext cx="2261309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PCA-THZ1\Documents\These\CSI\photo guide HC 50 cmjp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5" t="11565" r="39760" b="36671"/>
          <a:stretch/>
        </p:blipFill>
        <p:spPr bwMode="auto">
          <a:xfrm>
            <a:off x="7164464" y="3681210"/>
            <a:ext cx="1584000" cy="158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43808" y="1032251"/>
                <a:ext cx="5904660" cy="2252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/>
                  <a:t>Guide diélectrique </a:t>
                </a:r>
                <a:r>
                  <a:rPr lang="fr-FR" dirty="0" err="1" smtClean="0"/>
                  <a:t>THz</a:t>
                </a:r>
                <a:r>
                  <a:rPr lang="fr-FR" dirty="0" smtClean="0"/>
                  <a:t> </a:t>
                </a:r>
                <a:r>
                  <a:rPr lang="fr-FR" b="1" dirty="0" smtClean="0"/>
                  <a:t>anti-résonant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b="1" dirty="0" smtClean="0"/>
                  <a:t>Anneau de capillaires fins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/>
                  <a:t>Onde réfléchie par les parois (bande interdite) : guidée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/>
                  <a:t>A la résonance : fuite du champ vers parois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/>
                  <a:t>Capillaires aident au confinement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b="1" dirty="0"/>
                  <a:t>Pertes diminuent quand </a:t>
                </a:r>
                <a:r>
                  <a:rPr lang="fr-FR" b="1" dirty="0" err="1"/>
                  <a:t>D</a:t>
                </a:r>
                <a:r>
                  <a:rPr lang="fr-FR" b="1" baseline="-25000" dirty="0" err="1"/>
                  <a:t>c</a:t>
                </a:r>
                <a:r>
                  <a:rPr lang="fr-FR" b="1" dirty="0"/>
                  <a:t> croît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/>
                  <a:t>Fréquence centrale bande interdite :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/>
                      </a:rPr>
                      <m:t>  </m:t>
                    </m:r>
                    <m:r>
                      <a:rPr lang="fr-FR" sz="2000" b="0" i="1" smtClean="0">
                        <a:latin typeface="Cambria Math"/>
                      </a:rPr>
                      <m:t>𝑓</m:t>
                    </m:r>
                    <m:r>
                      <a:rPr lang="fr-FR" sz="2000" b="0" i="1" baseline="-25000" smtClean="0">
                        <a:latin typeface="Cambria Math"/>
                      </a:rPr>
                      <m:t>𝑐</m:t>
                    </m:r>
                    <m:r>
                      <a:rPr lang="fr-F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fr-FR" sz="20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fr-FR" sz="20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fr-FR" sz="2000" b="0" i="1" smtClean="0">
                            <a:latin typeface="Cambria Math"/>
                          </a:rPr>
                          <m:t>.</m:t>
                        </m:r>
                        <m:r>
                          <a:rPr lang="fr-FR" sz="20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fr-FR" sz="2000" b="0" i="1" smtClean="0">
                            <a:latin typeface="Cambria Math"/>
                          </a:rPr>
                          <m:t>4.</m:t>
                        </m:r>
                        <m:r>
                          <a:rPr lang="fr-FR" sz="2000" b="0" i="1" smtClean="0">
                            <a:latin typeface="Cambria Math"/>
                          </a:rPr>
                          <m:t>𝑡</m:t>
                        </m:r>
                        <m:r>
                          <a:rPr lang="fr-FR" sz="2000" b="0" i="1" smtClean="0">
                            <a:latin typeface="Cambria Math"/>
                          </a:rPr>
                          <m:t>.√(</m:t>
                        </m:r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fr-FR" sz="2000" b="0" i="1" baseline="-25000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fr-FR" sz="2000" b="0" i="1" baseline="3000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fr-FR" sz="2000" b="0" i="1" baseline="-25000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fr-FR" sz="2000" i="1" baseline="3000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fr-FR" sz="20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032251"/>
                <a:ext cx="5904660" cy="2252733"/>
              </a:xfrm>
              <a:prstGeom prst="rect">
                <a:avLst/>
              </a:prstGeom>
              <a:blipFill rotWithShape="1">
                <a:blip r:embed="rId6"/>
                <a:stretch>
                  <a:fillRect l="-723" t="-13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092278" y="5253007"/>
            <a:ext cx="1872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8 capillaires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latin typeface="+mj-lt"/>
                <a:ea typeface="Cambria Math"/>
              </a:rPr>
              <a:t>⌀</a:t>
            </a:r>
            <a:r>
              <a:rPr lang="fr-FR" baseline="-25000" dirty="0" smtClean="0">
                <a:latin typeface="+mj-lt"/>
                <a:ea typeface="Cambria Math"/>
              </a:rPr>
              <a:t>cap</a:t>
            </a:r>
            <a:r>
              <a:rPr lang="fr-FR" dirty="0" smtClean="0">
                <a:latin typeface="+mj-lt"/>
                <a:ea typeface="Cambria Math"/>
              </a:rPr>
              <a:t>= 3,59 mm</a:t>
            </a:r>
            <a:endParaRPr lang="fr-FR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t = 104 µm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latin typeface="+mj-lt"/>
                <a:ea typeface="Cambria Math"/>
              </a:rPr>
              <a:t>⌀</a:t>
            </a:r>
            <a:r>
              <a:rPr lang="fr-FR" baseline="-25000" dirty="0" smtClean="0">
                <a:latin typeface="+mj-lt"/>
                <a:ea typeface="Cambria Math"/>
              </a:rPr>
              <a:t>cœur</a:t>
            </a:r>
            <a:r>
              <a:rPr lang="fr-FR" dirty="0" smtClean="0">
                <a:latin typeface="+mj-lt"/>
                <a:ea typeface="Cambria Math"/>
              </a:rPr>
              <a:t> = 5,8 mm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284984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Md. </a:t>
            </a:r>
            <a:r>
              <a:rPr lang="fr-FR" sz="1200" dirty="0" err="1"/>
              <a:t>Saiful</a:t>
            </a:r>
            <a:r>
              <a:rPr lang="fr-FR" sz="1200" dirty="0"/>
              <a:t> ISLAM et al. « </a:t>
            </a:r>
            <a:r>
              <a:rPr lang="fr-FR" sz="1200" dirty="0" err="1"/>
              <a:t>Terahertz</a:t>
            </a:r>
            <a:r>
              <a:rPr lang="fr-FR" sz="1200" dirty="0"/>
              <a:t> Optical </a:t>
            </a:r>
            <a:r>
              <a:rPr lang="fr-FR" sz="1200" dirty="0" err="1" smtClean="0"/>
              <a:t>Fibers</a:t>
            </a:r>
            <a:r>
              <a:rPr lang="fr-FR" sz="1200" dirty="0" smtClean="0"/>
              <a:t> </a:t>
            </a:r>
            <a:r>
              <a:rPr lang="fr-FR" sz="1200" dirty="0"/>
              <a:t>»</a:t>
            </a:r>
          </a:p>
        </p:txBody>
      </p:sp>
      <p:pic>
        <p:nvPicPr>
          <p:cNvPr id="12" name="Picture 6" descr="C:\Users\elect\Documents\Candidature Doctorat\logo Xli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68" y="3681210"/>
            <a:ext cx="1228239" cy="5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47664" y="6165210"/>
            <a:ext cx="455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simulation XLIM  </a:t>
            </a:r>
            <a:r>
              <a:rPr lang="fr-FR" b="1" dirty="0" smtClean="0">
                <a:latin typeface="Cambria Math"/>
                <a:ea typeface="Cambria Math"/>
              </a:rPr>
              <a:t>⋍ </a:t>
            </a:r>
            <a:r>
              <a:rPr lang="fr-FR" b="1" dirty="0" smtClean="0"/>
              <a:t>0,1 dB/m 500-650 GHz</a:t>
            </a:r>
            <a:endParaRPr lang="fr-FR" dirty="0"/>
          </a:p>
        </p:txBody>
      </p:sp>
      <p:sp>
        <p:nvSpPr>
          <p:cNvPr id="1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8282405" y="6465535"/>
            <a:ext cx="65125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8E76B8-FE71-48D3-AF47-33E194D92D7C}" type="slidenum">
              <a:rPr lang="en-US" altLang="fr-FR" sz="1000" b="1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r>
              <a:rPr lang="en-US" altLang="fr-FR" sz="1000" b="1" dirty="0" smtClean="0"/>
              <a:t>/11</a:t>
            </a:r>
            <a:endParaRPr lang="en-US" alt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3904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825" y="188640"/>
            <a:ext cx="8146858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Mesure des pertes par interférométrie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3" descr="C:\Users\LPCA-THZ1\Documents\These\CSI\Schéma_setup_pertes_WG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4" y="1108919"/>
            <a:ext cx="8146858" cy="13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824" y="2581223"/>
                <a:ext cx="8146858" cy="12622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 smtClean="0"/>
                  <a:t>Pertes totales cavité :	 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𝒑</m:t>
                    </m:r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latin typeface="Cambria Math"/>
                      </a:rPr>
                      <m:t>𝟏</m:t>
                    </m:r>
                    <m:r>
                      <a:rPr lang="fr-FR" sz="2000" b="1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</a:rPr>
                          <m:t>𝑹</m:t>
                        </m:r>
                        <m:r>
                          <a:rPr lang="fr-FR" sz="2000" b="1" i="1" smtClean="0">
                            <a:latin typeface="Cambria Math"/>
                          </a:rPr>
                          <m:t>.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</a:rPr>
                          <m:t>−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𝑳</m:t>
                        </m:r>
                      </m:sup>
                    </m:sSup>
                    <m:r>
                      <a:rPr lang="fr-FR" sz="2000" b="1" i="0" smtClean="0">
                        <a:latin typeface="Cambria Math"/>
                      </a:rPr>
                      <m:t>             </m:t>
                    </m:r>
                    <m:r>
                      <a:rPr lang="el-GR" sz="2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fr-FR" sz="20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fr-FR" sz="2000" b="1" i="1" baseline="-25000">
                        <a:latin typeface="Cambria Math"/>
                        <a:ea typeface="Cambria Math"/>
                      </a:rPr>
                      <m:t>𝒈𝒖𝒊𝒅𝒆</m:t>
                    </m:r>
                  </m:oMath>
                </a14:m>
                <a:r>
                  <a:rPr lang="fr-FR" sz="2000" b="1" dirty="0">
                    <a:ea typeface="Cambria Math"/>
                  </a:rPr>
                  <a:t> </a:t>
                </a:r>
                <a:r>
                  <a:rPr lang="fr-FR" sz="2000" b="1" dirty="0" smtClean="0">
                    <a:ea typeface="Cambria Math"/>
                  </a:rPr>
                  <a:t>(+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fr-FR" sz="2000" b="1" i="1" baseline="-25000">
                        <a:latin typeface="Cambria Math"/>
                        <a:ea typeface="Cambria Math"/>
                      </a:rPr>
                      <m:t>𝒎𝒐𝒍</m:t>
                    </m:r>
                    <m:r>
                      <a:rPr lang="fr-FR" sz="2000" b="1" i="1" baseline="-25000">
                        <a:latin typeface="Cambria Math"/>
                        <a:ea typeface="Cambria Math"/>
                      </a:rPr>
                      <m:t>é</m:t>
                    </m:r>
                    <m:r>
                      <a:rPr lang="fr-FR" sz="2000" b="1" i="1" baseline="-25000">
                        <a:latin typeface="Cambria Math"/>
                        <a:ea typeface="Cambria Math"/>
                      </a:rPr>
                      <m:t>𝒄</m:t>
                    </m:r>
                  </m:oMath>
                </a14:m>
                <a:r>
                  <a:rPr lang="fr-FR" sz="2000" b="1" dirty="0" smtClean="0">
                    <a:ea typeface="Cambria Math"/>
                  </a:rPr>
                  <a:t>)</a:t>
                </a:r>
                <a:r>
                  <a:rPr lang="fr-FR" sz="2000" b="1" dirty="0">
                    <a:ea typeface="Cambria Math"/>
                  </a:rPr>
                  <a:t> </a:t>
                </a:r>
                <a:endParaRPr lang="fr-FR" sz="2000" b="1" i="1" dirty="0" smtClean="0">
                  <a:latin typeface="Cambria Math"/>
                </a:endParaRPr>
              </a:p>
              <a:p>
                <a:r>
                  <a:rPr lang="fr-FR" sz="2000" b="1" dirty="0" smtClean="0"/>
                  <a:t>Lien entre </a:t>
                </a:r>
                <a:r>
                  <a:rPr lang="fr-FR" sz="2000" b="1" i="1" dirty="0" smtClean="0"/>
                  <a:t>Finesse F </a:t>
                </a:r>
                <a:r>
                  <a:rPr lang="fr-FR" sz="2000" b="1" dirty="0" smtClean="0"/>
                  <a:t>et </a:t>
                </a:r>
                <a:r>
                  <a:rPr lang="fr-FR" sz="2000" b="1" i="1" dirty="0" smtClean="0"/>
                  <a:t>p</a:t>
                </a:r>
                <a:r>
                  <a:rPr lang="fr-FR" sz="2000" b="1" dirty="0" smtClean="0"/>
                  <a:t> 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/>
                          </a:rPr>
                          <m:t>𝑭</m:t>
                        </m:r>
                      </m:num>
                      <m:den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den>
                    </m:f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</m:rad>
                      </m:num>
                      <m:den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𝒑</m:t>
                        </m:r>
                      </m:den>
                    </m:f>
                    <m:r>
                      <a:rPr lang="fr-FR" sz="2000" b="1" i="1">
                        <a:latin typeface="Cambria Math"/>
                        <a:ea typeface="Cambria Math"/>
                      </a:rPr>
                      <m:t>⋍</m:t>
                    </m:r>
                    <m:f>
                      <m:fPr>
                        <m:ctrlPr>
                          <a:rPr lang="fr-FR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𝒑</m:t>
                        </m:r>
                      </m:den>
                    </m:f>
                  </m:oMath>
                </a14:m>
                <a:endParaRPr lang="fr-FR" sz="2000" b="1" dirty="0" smtClean="0">
                  <a:ea typeface="Cambria Math"/>
                </a:endParaRPr>
              </a:p>
              <a:p>
                <a:r>
                  <a:rPr lang="fr-FR" sz="2000" b="1" dirty="0" smtClean="0">
                    <a:ea typeface="Cambria Math"/>
                  </a:rPr>
                  <a:t>Mesure </a:t>
                </a:r>
                <a:r>
                  <a:rPr lang="fr-FR" sz="2000" b="1" dirty="0">
                    <a:ea typeface="Cambria Math"/>
                  </a:rPr>
                  <a:t>de </a:t>
                </a:r>
                <a:r>
                  <a:rPr lang="fr-FR" sz="2000" b="1" i="1" dirty="0" smtClean="0">
                    <a:ea typeface="Cambria Math"/>
                  </a:rPr>
                  <a:t>F</a:t>
                </a:r>
                <a:r>
                  <a:rPr lang="fr-FR" sz="2000" b="1" dirty="0" smtClean="0">
                    <a:ea typeface="Cambria Math"/>
                  </a:rPr>
                  <a:t>	=&gt; 	mesure </a:t>
                </a:r>
                <a:r>
                  <a:rPr lang="fr-FR" sz="2000" b="1" dirty="0">
                    <a:ea typeface="Cambria Math"/>
                  </a:rPr>
                  <a:t>de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fr-FR" sz="2000" b="1" i="1" baseline="-25000">
                        <a:latin typeface="Cambria Math"/>
                        <a:ea typeface="Cambria Math"/>
                      </a:rPr>
                      <m:t>𝒈𝒖𝒊𝒅𝒆</m:t>
                    </m:r>
                  </m:oMath>
                </a14:m>
                <a:r>
                  <a:rPr lang="fr-FR" sz="2000" b="1" dirty="0">
                    <a:ea typeface="Cambria Math"/>
                  </a:rPr>
                  <a:t> </a:t>
                </a:r>
                <a:r>
                  <a:rPr lang="fr-FR" sz="2000" b="1" dirty="0" smtClean="0">
                    <a:ea typeface="Cambria Math"/>
                  </a:rPr>
                  <a:t>	si </a:t>
                </a:r>
                <a:r>
                  <a:rPr lang="fr-FR" sz="2000" b="1" i="1" dirty="0">
                    <a:ea typeface="Cambria Math"/>
                  </a:rPr>
                  <a:t>R</a:t>
                </a:r>
                <a:r>
                  <a:rPr lang="fr-FR" sz="2000" b="1" dirty="0">
                    <a:ea typeface="Cambria Math"/>
                  </a:rPr>
                  <a:t> est </a:t>
                </a:r>
                <a:r>
                  <a:rPr lang="fr-FR" sz="2000" b="1" dirty="0" smtClean="0">
                    <a:ea typeface="Cambria Math"/>
                  </a:rPr>
                  <a:t>connu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4" y="2581223"/>
                <a:ext cx="8146858" cy="1262269"/>
              </a:xfrm>
              <a:prstGeom prst="rect">
                <a:avLst/>
              </a:prstGeom>
              <a:blipFill rotWithShape="1">
                <a:blip r:embed="rId4"/>
                <a:stretch>
                  <a:fillRect l="-672" t="-1435" b="-71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2826" y="6165304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Pertes </a:t>
            </a:r>
            <a:r>
              <a:rPr lang="fr-FR" b="1" dirty="0" smtClean="0">
                <a:latin typeface="Cambria Math"/>
                <a:ea typeface="Cambria Math"/>
              </a:rPr>
              <a:t>⋍ </a:t>
            </a:r>
            <a:r>
              <a:rPr lang="fr-FR" b="1" dirty="0" smtClean="0"/>
              <a:t>0,16 </a:t>
            </a:r>
            <a:r>
              <a:rPr lang="fr-FR" b="1" dirty="0"/>
              <a:t>dB/m </a:t>
            </a:r>
            <a:r>
              <a:rPr lang="fr-FR" b="1" dirty="0" smtClean="0"/>
              <a:t>(50 </a:t>
            </a:r>
            <a:r>
              <a:rPr lang="fr-FR" b="1" dirty="0"/>
              <a:t>cm) et </a:t>
            </a:r>
            <a:r>
              <a:rPr lang="fr-FR" b="1" dirty="0" smtClean="0"/>
              <a:t>0,11 </a:t>
            </a:r>
            <a:r>
              <a:rPr lang="fr-FR" b="1" dirty="0"/>
              <a:t>dB/m </a:t>
            </a:r>
            <a:r>
              <a:rPr lang="fr-FR" b="1" dirty="0" smtClean="0"/>
              <a:t>(100 </a:t>
            </a:r>
            <a:r>
              <a:rPr lang="fr-FR" b="1" dirty="0"/>
              <a:t>cm</a:t>
            </a:r>
            <a:r>
              <a:rPr lang="fr-FR" b="1" dirty="0" smtClean="0"/>
              <a:t>)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6" y="4077072"/>
            <a:ext cx="535169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627784" y="5625304"/>
            <a:ext cx="648072" cy="540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ounded Rectangle 10"/>
          <p:cNvSpPr/>
          <p:nvPr/>
        </p:nvSpPr>
        <p:spPr>
          <a:xfrm>
            <a:off x="4355976" y="5049240"/>
            <a:ext cx="648072" cy="540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5721289" y="6196082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Résonance, guide 1 m sous azote</a:t>
            </a:r>
            <a:endParaRPr lang="fr-FR" dirty="0"/>
          </a:p>
        </p:txBody>
      </p:sp>
      <p:pic>
        <p:nvPicPr>
          <p:cNvPr id="4099" name="Picture 3" descr="C:\Users\LPCA-THZ1\Documents\These\Conférences Abstracts\Mode 100 cm azote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8620" r="11865" b="4296"/>
          <a:stretch/>
        </p:blipFill>
        <p:spPr bwMode="auto">
          <a:xfrm>
            <a:off x="5904519" y="4077072"/>
            <a:ext cx="273596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8282405" y="6465535"/>
            <a:ext cx="65125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8E76B8-FE71-48D3-AF47-33E194D92D7C}" type="slidenum">
              <a:rPr lang="en-US" altLang="fr-FR" sz="1000" b="1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r>
              <a:rPr lang="en-US" altLang="fr-FR" sz="1000" b="1" dirty="0" smtClean="0"/>
              <a:t>/11</a:t>
            </a:r>
            <a:endParaRPr lang="en-US" alt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22674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PCA-THZ1\Documents\These\Conférences Abstracts\O13C34S en HCWG 2périod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547" y="1008908"/>
            <a:ext cx="4075246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66283" y="3059668"/>
            <a:ext cx="129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 : </a:t>
            </a:r>
            <a:r>
              <a:rPr lang="fr-FR" dirty="0" smtClean="0"/>
              <a:t>55      54</a:t>
            </a:r>
            <a:endParaRPr lang="fr-FR" dirty="0"/>
          </a:p>
        </p:txBody>
      </p:sp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72" y="188640"/>
            <a:ext cx="8280921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Spectroscopie en cavité – guide diélectrique 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C:\Users\LPCA-THZ1\Documents\These\Conférences Abstracts\O13C34S sans miroi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2" y="1008908"/>
            <a:ext cx="4113402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4872" y="4869160"/>
            <a:ext cx="354520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dirty="0" smtClean="0"/>
              <a:t>Absorption directe, L </a:t>
            </a:r>
            <a:r>
              <a:rPr lang="en-US" sz="2000" dirty="0" smtClean="0">
                <a:ea typeface="Cambria Math"/>
              </a:rPr>
              <a:t>⋍ 0,62 m</a:t>
            </a:r>
          </a:p>
          <a:p>
            <a:pPr algn="ctr">
              <a:spcAft>
                <a:spcPts val="600"/>
              </a:spcAft>
            </a:pPr>
            <a:r>
              <a:rPr lang="en-US" sz="2000" b="1" dirty="0" err="1" smtClean="0"/>
              <a:t>S</a:t>
            </a:r>
            <a:r>
              <a:rPr lang="en-US" sz="2000" b="1" baseline="-25000" dirty="0" err="1" smtClean="0"/>
              <a:t>min</a:t>
            </a:r>
            <a:r>
              <a:rPr lang="en-US" sz="2000" b="1" baseline="-25000" dirty="0" smtClean="0"/>
              <a:t> </a:t>
            </a:r>
            <a:r>
              <a:rPr lang="en-US" sz="2000" b="1" dirty="0">
                <a:ea typeface="Cambria Math"/>
              </a:rPr>
              <a:t>⋍ </a:t>
            </a:r>
            <a:r>
              <a:rPr lang="fr-FR" sz="2000" b="1" dirty="0" smtClean="0"/>
              <a:t>19 </a:t>
            </a:r>
            <a:r>
              <a:rPr lang="fr-FR" sz="2000" b="1" dirty="0"/>
              <a:t>x </a:t>
            </a:r>
            <a:r>
              <a:rPr lang="fr-FR" sz="2000" b="1" dirty="0" smtClean="0"/>
              <a:t>10</a:t>
            </a:r>
            <a:r>
              <a:rPr lang="fr-FR" sz="2000" b="1" baseline="30000" dirty="0" smtClean="0"/>
              <a:t>-27</a:t>
            </a:r>
            <a:r>
              <a:rPr lang="fr-FR" sz="2000" b="1" dirty="0" smtClean="0"/>
              <a:t> cm/</a:t>
            </a:r>
            <a:r>
              <a:rPr lang="fr-FR" sz="2000" b="1" dirty="0" err="1" smtClean="0"/>
              <a:t>moléc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105393" y="4869160"/>
            <a:ext cx="3600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dirty="0" smtClean="0"/>
              <a:t>Cavité, </a:t>
            </a:r>
            <a:r>
              <a:rPr lang="fr-FR" sz="2000" dirty="0" err="1" smtClean="0"/>
              <a:t>Leq</a:t>
            </a:r>
            <a:r>
              <a:rPr lang="fr-FR" sz="2000" dirty="0" smtClean="0"/>
              <a:t> </a:t>
            </a:r>
            <a:r>
              <a:rPr lang="en-US" sz="2000" dirty="0">
                <a:ea typeface="Cambria Math"/>
              </a:rPr>
              <a:t>⋍ </a:t>
            </a:r>
            <a:r>
              <a:rPr lang="en-US" sz="2000" dirty="0" smtClean="0">
                <a:ea typeface="Cambria Math"/>
              </a:rPr>
              <a:t>12 m</a:t>
            </a:r>
            <a:endParaRPr lang="fr-FR" sz="2000" dirty="0"/>
          </a:p>
          <a:p>
            <a:pPr algn="ctr">
              <a:spcAft>
                <a:spcPts val="600"/>
              </a:spcAft>
            </a:pPr>
            <a:r>
              <a:rPr lang="en-US" sz="2000" b="1" dirty="0" err="1" smtClean="0"/>
              <a:t>S</a:t>
            </a:r>
            <a:r>
              <a:rPr lang="en-US" sz="2000" b="1" baseline="-25000" dirty="0" err="1" smtClean="0"/>
              <a:t>min</a:t>
            </a:r>
            <a:r>
              <a:rPr lang="en-US" sz="2000" b="1" baseline="-25000" dirty="0" smtClean="0"/>
              <a:t> </a:t>
            </a:r>
            <a:r>
              <a:rPr lang="en-US" sz="2000" b="1" dirty="0">
                <a:ea typeface="Cambria Math"/>
              </a:rPr>
              <a:t>⋍ </a:t>
            </a:r>
            <a:r>
              <a:rPr lang="fr-FR" sz="2000" b="1" dirty="0" smtClean="0"/>
              <a:t>3,8 </a:t>
            </a:r>
            <a:r>
              <a:rPr lang="fr-FR" sz="2000" b="1" dirty="0"/>
              <a:t>x </a:t>
            </a:r>
            <a:r>
              <a:rPr lang="fr-FR" sz="2000" b="1" dirty="0" smtClean="0"/>
              <a:t>10</a:t>
            </a:r>
            <a:r>
              <a:rPr lang="fr-FR" sz="2000" b="1" baseline="30000" dirty="0" smtClean="0"/>
              <a:t>-27</a:t>
            </a:r>
            <a:r>
              <a:rPr lang="fr-FR" sz="2000" b="1" dirty="0" smtClean="0"/>
              <a:t> </a:t>
            </a:r>
            <a:r>
              <a:rPr lang="fr-FR" sz="2000" b="1" dirty="0"/>
              <a:t>cm/</a:t>
            </a:r>
            <a:r>
              <a:rPr lang="fr-FR" sz="2000" b="1" dirty="0" err="1"/>
              <a:t>moléc</a:t>
            </a:r>
            <a:endParaRPr lang="fr-FR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940152" y="3244334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24872" y="5805264"/>
                <a:ext cx="8280922" cy="620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/>
                  <a:t>Sur cet exemple, la sensibilité augmente comme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2000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𝑳𝒆𝒒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1" i="1">
                                <a:latin typeface="Cambria Math"/>
                              </a:rPr>
                              <m:t>𝑳</m:t>
                            </m:r>
                          </m:e>
                        </m:rad>
                      </m:den>
                    </m:f>
                  </m:oMath>
                </a14:m>
                <a:endParaRPr lang="fr-FR" sz="2000" b="1" baseline="-25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72" y="5805264"/>
                <a:ext cx="8280922" cy="620554"/>
              </a:xfrm>
              <a:prstGeom prst="rect">
                <a:avLst/>
              </a:prstGeom>
              <a:blipFill rotWithShape="1">
                <a:blip r:embed="rId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8282405" y="6465535"/>
            <a:ext cx="65125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8E76B8-FE71-48D3-AF47-33E194D92D7C}" type="slidenum">
              <a:rPr lang="en-US" altLang="fr-FR" sz="1000" b="1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r>
              <a:rPr lang="en-US" altLang="fr-FR" sz="1000" b="1" dirty="0" smtClean="0"/>
              <a:t>/11</a:t>
            </a:r>
            <a:endParaRPr lang="en-US" altLang="fr-FR" sz="1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87623" y="1196752"/>
            <a:ext cx="129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 : </a:t>
            </a:r>
            <a:r>
              <a:rPr lang="fr-FR" dirty="0" smtClean="0"/>
              <a:t>55      54</a:t>
            </a:r>
            <a:endParaRPr lang="fr-FR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763688" y="1381418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59832" y="170080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Absorption directe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7531342" y="19075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Cavité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424872" y="4077072"/>
            <a:ext cx="8280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</a:t>
            </a:r>
            <a:r>
              <a:rPr lang="en-US" sz="2000" baseline="-25000" dirty="0"/>
              <a:t> </a:t>
            </a:r>
            <a:r>
              <a:rPr lang="en-US" sz="2000" dirty="0">
                <a:ea typeface="Cambria Math"/>
              </a:rPr>
              <a:t>⋍ </a:t>
            </a:r>
            <a:r>
              <a:rPr lang="fr-FR" sz="2000" dirty="0"/>
              <a:t>6,68 x 10</a:t>
            </a:r>
            <a:r>
              <a:rPr lang="fr-FR" sz="2000" baseline="30000" dirty="0"/>
              <a:t>-25</a:t>
            </a:r>
            <a:r>
              <a:rPr lang="fr-FR" sz="2000" dirty="0"/>
              <a:t>cm/</a:t>
            </a:r>
            <a:r>
              <a:rPr lang="fr-FR" sz="2000" dirty="0" err="1"/>
              <a:t>moléc</a:t>
            </a:r>
            <a:endParaRPr lang="fr-FR" sz="2000" dirty="0"/>
          </a:p>
          <a:p>
            <a:pPr algn="ctr"/>
            <a:r>
              <a:rPr lang="fr-FR" sz="2000" dirty="0"/>
              <a:t>Guide diélectrique 50 </a:t>
            </a:r>
            <a:r>
              <a:rPr lang="fr-FR" sz="2000" dirty="0" smtClean="0"/>
              <a:t>cm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475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6">
            <a:extLst>
              <a:ext uri="{FF2B5EF4-FFF2-40B4-BE49-F238E27FC236}">
                <a16:creationId xmlns="" xmlns:a16="http://schemas.microsoft.com/office/drawing/2014/main" id="{27B8A556-A401-4BE9-8994-F5AE47A9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08" y="179929"/>
            <a:ext cx="8331456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Radical NH</a:t>
            </a:r>
            <a:r>
              <a:rPr lang="fr-FR" altLang="fr-FR" sz="3200" b="1" i="1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fr-FR" altLang="fr-FR" sz="3200" b="1" i="1" dirty="0" smtClean="0">
                <a:solidFill>
                  <a:schemeClr val="bg1"/>
                </a:solidFill>
                <a:latin typeface="+mn-lt"/>
              </a:rPr>
              <a:t> produit dans le guide d’onde</a:t>
            </a:r>
            <a:endParaRPr lang="en-GB" altLang="fr-FR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C:\Users\LPCA-THZ1\Documents\These\Plasma ISMO 12-2024\Photos\Ismo plasma NH3 guide H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66156"/>
            <a:ext cx="1800200" cy="178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410985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P. entrée (gaz) en </a:t>
            </a:r>
            <a:r>
              <a:rPr lang="fr-FR" i="1" dirty="0" err="1" smtClean="0"/>
              <a:t>fct</a:t>
            </a:r>
            <a:r>
              <a:rPr lang="fr-FR" i="1" dirty="0" smtClean="0"/>
              <a:t>. de P. sortie (pompe)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298" y="4076562"/>
            <a:ext cx="42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Signature de NH</a:t>
            </a:r>
            <a:r>
              <a:rPr lang="fr-FR" i="1" baseline="-25000" dirty="0" smtClean="0"/>
              <a:t>2</a:t>
            </a:r>
            <a:r>
              <a:rPr lang="fr-FR" i="1" dirty="0" smtClean="0"/>
              <a:t> en </a:t>
            </a:r>
            <a:r>
              <a:rPr lang="fr-FR" i="1" dirty="0" err="1" smtClean="0"/>
              <a:t>fct</a:t>
            </a:r>
            <a:r>
              <a:rPr lang="fr-FR" i="1" dirty="0" smtClean="0"/>
              <a:t>. de la pression</a:t>
            </a:r>
          </a:p>
          <a:p>
            <a:r>
              <a:rPr lang="fr-FR" i="1" dirty="0" smtClean="0"/>
              <a:t>Shift de fréquence, élargissement</a:t>
            </a:r>
            <a:endParaRPr lang="fr-FR" i="1" dirty="0"/>
          </a:p>
        </p:txBody>
      </p:sp>
      <p:pic>
        <p:nvPicPr>
          <p:cNvPr id="1027" name="Picture 3" descr="C:\Users\LPCA-THZ1\Documents\These\Conférences Abstracts\FM2F NH2 ismo 7W guid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9294" r="9049" b="4377"/>
          <a:stretch/>
        </p:blipFill>
        <p:spPr bwMode="auto">
          <a:xfrm>
            <a:off x="417008" y="970947"/>
            <a:ext cx="4158487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PCA-THZ1\Documents\These\Conférences Abstracts\Schéma Ism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8" y="4869160"/>
            <a:ext cx="554887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PCA-THZ1\Documents\These\Conférences Abstracts\Pamont = f(Paval) 2 courbe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9514" r="12118" b="4158"/>
          <a:stretch/>
        </p:blipFill>
        <p:spPr bwMode="auto">
          <a:xfrm>
            <a:off x="4825617" y="970947"/>
            <a:ext cx="3922847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elect\Documents\Candidature Doctorat\Logo Ism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69159"/>
            <a:ext cx="1008112" cy="6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8282405" y="6465535"/>
            <a:ext cx="65125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8E76B8-FE71-48D3-AF47-33E194D92D7C}" type="slidenum">
              <a:rPr lang="en-US" altLang="fr-FR" sz="1000" b="1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r>
              <a:rPr lang="en-US" altLang="fr-FR" sz="1000" b="1" dirty="0" smtClean="0"/>
              <a:t>/11</a:t>
            </a:r>
            <a:endParaRPr lang="en-US" altLang="fr-FR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55776" y="457183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Simple passage, flux</a:t>
            </a:r>
          </a:p>
        </p:txBody>
      </p:sp>
    </p:spTree>
    <p:extLst>
      <p:ext uri="{BB962C8B-B14F-4D97-AF65-F5344CB8AC3E}">
        <p14:creationId xmlns:p14="http://schemas.microsoft.com/office/powerpoint/2010/main" val="27380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5417</TotalTime>
  <Words>1423</Words>
  <Application>Microsoft Office PowerPoint</Application>
  <PresentationFormat>On-screen Show (4:3)</PresentationFormat>
  <Paragraphs>331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LPCA-THZ1</dc:creator>
  <cp:lastModifiedBy>LPCA-THZ1</cp:lastModifiedBy>
  <cp:revision>343</cp:revision>
  <dcterms:created xsi:type="dcterms:W3CDTF">2025-02-20T10:17:36Z</dcterms:created>
  <dcterms:modified xsi:type="dcterms:W3CDTF">2025-03-09T13:17:36Z</dcterms:modified>
</cp:coreProperties>
</file>