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modernComment_188_FA551962.xml" ContentType="application/vnd.ms-powerpoint.comments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86" r:id="rId2"/>
    <p:sldId id="367" r:id="rId3"/>
    <p:sldId id="395" r:id="rId4"/>
    <p:sldId id="396" r:id="rId5"/>
    <p:sldId id="387" r:id="rId6"/>
    <p:sldId id="374" r:id="rId7"/>
    <p:sldId id="388" r:id="rId8"/>
    <p:sldId id="355" r:id="rId9"/>
    <p:sldId id="384" r:id="rId10"/>
    <p:sldId id="363" r:id="rId11"/>
    <p:sldId id="398" r:id="rId12"/>
    <p:sldId id="379" r:id="rId13"/>
    <p:sldId id="392" r:id="rId14"/>
    <p:sldId id="380" r:id="rId15"/>
    <p:sldId id="397" r:id="rId16"/>
    <p:sldId id="257" r:id="rId17"/>
    <p:sldId id="377" r:id="rId18"/>
    <p:sldId id="399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284BD81-02E0-A28D-7719-2EFDCD30A2FF}" name="Brian Hays" initials="BH" userId="d284fdb7e80b6e2c" providerId="Windows Live"/>
  <p188:author id="{E045FAC5-EA1E-D8F0-F36C-B890053D4EF6}" name="Ning CHEN" initials="NC" userId="S-1-5-21-2924492247-1546032921-1149824061-34980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5D3"/>
    <a:srgbClr val="F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3" y="3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modernComment_188_FA55196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3EB6B39-B1B9-4C5C-AB0E-756AB79AA1DE}" authorId="{0284BD81-02E0-A28D-7719-2EFDCD30A2FF}" created="2025-03-10T07:44:57.67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199881058" sldId="392"/>
      <ac:spMk id="36" creationId="{40FF27AF-4337-4575-9694-5BF61F0015B0}"/>
      <ac:txMk cp="0" len="11">
        <ac:context len="41" hash="230079706"/>
      </ac:txMk>
    </ac:txMkLst>
    <p188:pos x="667380" y="282653"/>
    <p188:txBody>
      <a:bodyPr/>
      <a:lstStyle/>
      <a:p>
        <a:r>
          <a:rPr lang="en-US"/>
          <a:t>I feel like this should be I, F at the end, let us check together, remind me of this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0345F-54A1-4647-8088-DDB951D2B865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75F95-76EE-464C-AE7B-C9BB5E9E2B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956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ulfur_dioxide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en.wikipedia.org/wiki/Aerosol" TargetMode="External"/><Relationship Id="rId4" Type="http://schemas.openxmlformats.org/officeDocument/2006/relationships/hyperlink" Target="https://en.wikipedia.org/wiki/Nitrogen_oxide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ulfur_dioxide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en.wikipedia.org/wiki/Aerosol" TargetMode="External"/><Relationship Id="rId4" Type="http://schemas.openxmlformats.org/officeDocument/2006/relationships/hyperlink" Target="https://en.wikipedia.org/wiki/Nitrogen_oxide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ulfur_dioxide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en.wikipedia.org/wiki/Aerosol" TargetMode="External"/><Relationship Id="rId4" Type="http://schemas.openxmlformats.org/officeDocument/2006/relationships/hyperlink" Target="https://en.wikipedia.org/wiki/Nitrogen_oxide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ulfur_dioxide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en.wikipedia.org/wiki/Aerosol" TargetMode="External"/><Relationship Id="rId4" Type="http://schemas.openxmlformats.org/officeDocument/2006/relationships/hyperlink" Target="https://en.wikipedia.org/wiki/Nitrogen_oxide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ulfur_dioxide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en.wikipedia.org/wiki/Aerosol" TargetMode="External"/><Relationship Id="rId4" Type="http://schemas.openxmlformats.org/officeDocument/2006/relationships/hyperlink" Target="https://en.wikipedia.org/wiki/Nitrogen_oxide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reactive carbonyl oxides formed in the ozonolysis of alkenes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These chemicals may react with </a:t>
            </a:r>
            <a:r>
              <a:rPr lang="en-US" b="0" i="0" u="none" strike="noStrike" dirty="0">
                <a:effectLst/>
                <a:latin typeface="Arial" panose="020B0604020202020204" pitchFamily="34" charset="0"/>
                <a:hlinkClick r:id="rId3" tooltip="Sulfur dioxide"/>
              </a:rPr>
              <a:t>sulfur dioxide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and </a:t>
            </a:r>
            <a:r>
              <a:rPr lang="en-US" b="0" i="0" u="none" strike="noStrike" dirty="0">
                <a:effectLst/>
                <a:latin typeface="Arial" panose="020B0604020202020204" pitchFamily="34" charset="0"/>
                <a:hlinkClick r:id="rId4" tooltip="Nitrogen oxide"/>
              </a:rPr>
              <a:t>nitrogen oxides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in the Earth's atmosphere, and are implicated in the formation of </a:t>
            </a:r>
            <a:r>
              <a:rPr lang="en-US" b="0" i="0" u="none" strike="noStrike" dirty="0">
                <a:effectLst/>
                <a:latin typeface="Arial" panose="020B0604020202020204" pitchFamily="34" charset="0"/>
                <a:hlinkClick r:id="rId5" tooltip="Aerosol"/>
              </a:rPr>
              <a:t>aerosols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which are an important factor in controlling global climate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200" dirty="0"/>
              <a:t>More </a:t>
            </a:r>
            <a:r>
              <a:rPr lang="fr-FR" altLang="fr-FR" sz="1200" dirty="0" err="1"/>
              <a:t>related</a:t>
            </a:r>
            <a:r>
              <a:rPr lang="fr-FR" altLang="fr-FR" sz="1200" dirty="0"/>
              <a:t> to the </a:t>
            </a:r>
            <a:r>
              <a:rPr lang="fr-FR" altLang="fr-FR" sz="1200" dirty="0" err="1"/>
              <a:t>atmosptheric</a:t>
            </a:r>
            <a:r>
              <a:rPr lang="fr-FR" altLang="fr-FR" sz="1200" dirty="0"/>
              <a:t> </a:t>
            </a:r>
            <a:r>
              <a:rPr lang="fr-FR" altLang="fr-FR" sz="1200" dirty="0" err="1"/>
              <a:t>chemistry</a:t>
            </a:r>
            <a:r>
              <a:rPr lang="fr-FR" altLang="fr-FR" sz="120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200" dirty="0"/>
              <a:t>440071,70 MHz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200" dirty="0"/>
              <a:t>438994,85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0FCBF-6EF5-4C02-BA34-63779447E34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2766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These chemicals may react with </a:t>
            </a:r>
            <a:r>
              <a:rPr lang="en-US" b="0" i="0" u="none" strike="noStrike" dirty="0">
                <a:effectLst/>
                <a:latin typeface="Arial" panose="020B0604020202020204" pitchFamily="34" charset="0"/>
                <a:hlinkClick r:id="rId3" tooltip="Sulfur dioxide"/>
              </a:rPr>
              <a:t>sulfur dioxide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and </a:t>
            </a:r>
            <a:r>
              <a:rPr lang="en-US" b="0" i="0" u="none" strike="noStrike" dirty="0">
                <a:effectLst/>
                <a:latin typeface="Arial" panose="020B0604020202020204" pitchFamily="34" charset="0"/>
                <a:hlinkClick r:id="rId4" tooltip="Nitrogen oxide"/>
              </a:rPr>
              <a:t>nitrogen oxides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in the Earth's atmosphere, and are implicated in the formation of </a:t>
            </a:r>
            <a:r>
              <a:rPr lang="en-US" b="0" i="0" u="none" strike="noStrike" dirty="0">
                <a:effectLst/>
                <a:latin typeface="Arial" panose="020B0604020202020204" pitchFamily="34" charset="0"/>
                <a:hlinkClick r:id="rId5" tooltip="Aerosol"/>
              </a:rPr>
              <a:t>aerosols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which are an important factor in controlling global climate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200" dirty="0"/>
              <a:t>More </a:t>
            </a:r>
            <a:r>
              <a:rPr lang="fr-FR" altLang="fr-FR" sz="1200" dirty="0" err="1"/>
              <a:t>related</a:t>
            </a:r>
            <a:r>
              <a:rPr lang="fr-FR" altLang="fr-FR" sz="1200" dirty="0"/>
              <a:t> to the </a:t>
            </a:r>
            <a:r>
              <a:rPr lang="fr-FR" altLang="fr-FR" sz="1200" dirty="0" err="1"/>
              <a:t>atmosptheric</a:t>
            </a:r>
            <a:r>
              <a:rPr lang="fr-FR" altLang="fr-FR" sz="1200" dirty="0"/>
              <a:t> </a:t>
            </a:r>
            <a:r>
              <a:rPr lang="fr-FR" altLang="fr-FR" sz="1200" dirty="0" err="1"/>
              <a:t>chemistry</a:t>
            </a:r>
            <a:r>
              <a:rPr lang="fr-FR" altLang="fr-FR" sz="120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200" dirty="0"/>
              <a:t>440071,70 MHz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200" dirty="0"/>
              <a:t>438994,85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0FCBF-6EF5-4C02-BA34-63779447E34C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390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These chemicals may react with </a:t>
            </a:r>
            <a:r>
              <a:rPr lang="en-US" b="0" i="0" u="none" strike="noStrike" dirty="0">
                <a:effectLst/>
                <a:latin typeface="Arial" panose="020B0604020202020204" pitchFamily="34" charset="0"/>
                <a:hlinkClick r:id="rId3" tooltip="Sulfur dioxide"/>
              </a:rPr>
              <a:t>sulfur dioxide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and </a:t>
            </a:r>
            <a:r>
              <a:rPr lang="en-US" b="0" i="0" u="none" strike="noStrike" dirty="0">
                <a:effectLst/>
                <a:latin typeface="Arial" panose="020B0604020202020204" pitchFamily="34" charset="0"/>
                <a:hlinkClick r:id="rId4" tooltip="Nitrogen oxide"/>
              </a:rPr>
              <a:t>nitrogen oxides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in the Earth's atmosphere, and are implicated in the formation of </a:t>
            </a:r>
            <a:r>
              <a:rPr lang="en-US" b="0" i="0" u="none" strike="noStrike" dirty="0">
                <a:effectLst/>
                <a:latin typeface="Arial" panose="020B0604020202020204" pitchFamily="34" charset="0"/>
                <a:hlinkClick r:id="rId5" tooltip="Aerosol"/>
              </a:rPr>
              <a:t>aerosols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which are an important factor in controlling global climate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200" dirty="0"/>
              <a:t>More </a:t>
            </a:r>
            <a:r>
              <a:rPr lang="fr-FR" altLang="fr-FR" sz="1200" dirty="0" err="1"/>
              <a:t>related</a:t>
            </a:r>
            <a:r>
              <a:rPr lang="fr-FR" altLang="fr-FR" sz="1200" dirty="0"/>
              <a:t> to the </a:t>
            </a:r>
            <a:r>
              <a:rPr lang="fr-FR" altLang="fr-FR" sz="1200" dirty="0" err="1"/>
              <a:t>atmosptheric</a:t>
            </a:r>
            <a:r>
              <a:rPr lang="fr-FR" altLang="fr-FR" sz="1200" dirty="0"/>
              <a:t> </a:t>
            </a:r>
            <a:r>
              <a:rPr lang="fr-FR" altLang="fr-FR" sz="1200" dirty="0" err="1"/>
              <a:t>chemistry</a:t>
            </a:r>
            <a:r>
              <a:rPr lang="fr-FR" altLang="fr-FR" sz="120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200" dirty="0"/>
              <a:t>440071,70 MHz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200" dirty="0"/>
              <a:t>438994,85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0FCBF-6EF5-4C02-BA34-63779447E34C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5224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These chemicals may react with </a:t>
            </a:r>
            <a:r>
              <a:rPr lang="en-US" b="0" i="0" u="none" strike="noStrike" dirty="0">
                <a:effectLst/>
                <a:latin typeface="Arial" panose="020B0604020202020204" pitchFamily="34" charset="0"/>
                <a:hlinkClick r:id="rId3" tooltip="Sulfur dioxide"/>
              </a:rPr>
              <a:t>sulfur dioxide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and </a:t>
            </a:r>
            <a:r>
              <a:rPr lang="en-US" b="0" i="0" u="none" strike="noStrike" dirty="0">
                <a:effectLst/>
                <a:latin typeface="Arial" panose="020B0604020202020204" pitchFamily="34" charset="0"/>
                <a:hlinkClick r:id="rId4" tooltip="Nitrogen oxide"/>
              </a:rPr>
              <a:t>nitrogen oxides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in the Earth's atmosphere, and are implicated in the formation of </a:t>
            </a:r>
            <a:r>
              <a:rPr lang="en-US" b="0" i="0" u="none" strike="noStrike" dirty="0">
                <a:effectLst/>
                <a:latin typeface="Arial" panose="020B0604020202020204" pitchFamily="34" charset="0"/>
                <a:hlinkClick r:id="rId5" tooltip="Aerosol"/>
              </a:rPr>
              <a:t>aerosols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which are an important factor in controlling global climate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200" dirty="0"/>
              <a:t>More </a:t>
            </a:r>
            <a:r>
              <a:rPr lang="fr-FR" altLang="fr-FR" sz="1200" dirty="0" err="1"/>
              <a:t>related</a:t>
            </a:r>
            <a:r>
              <a:rPr lang="fr-FR" altLang="fr-FR" sz="1200" dirty="0"/>
              <a:t> to the </a:t>
            </a:r>
            <a:r>
              <a:rPr lang="fr-FR" altLang="fr-FR" sz="1200" dirty="0" err="1"/>
              <a:t>atmosptheric</a:t>
            </a:r>
            <a:r>
              <a:rPr lang="fr-FR" altLang="fr-FR" sz="1200" dirty="0"/>
              <a:t> </a:t>
            </a:r>
            <a:r>
              <a:rPr lang="fr-FR" altLang="fr-FR" sz="1200" dirty="0" err="1"/>
              <a:t>chemistry</a:t>
            </a:r>
            <a:r>
              <a:rPr lang="fr-FR" altLang="fr-FR" sz="120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200" dirty="0"/>
              <a:t>440071,70 MHz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200" dirty="0"/>
              <a:t>438994,85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0FCBF-6EF5-4C02-BA34-63779447E34C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0400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reactive carbonyl oxides formed in the ozonolysis of alkenes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https://lweb.cfa.harvard.edu/amp/mccarthygroup/research_reactive-oxygen.html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These chemicals may react with </a:t>
            </a:r>
            <a:r>
              <a:rPr lang="en-US" b="0" i="0" u="none" strike="noStrike" dirty="0">
                <a:effectLst/>
                <a:latin typeface="Arial" panose="020B0604020202020204" pitchFamily="34" charset="0"/>
                <a:hlinkClick r:id="rId3" tooltip="Sulfur dioxide"/>
              </a:rPr>
              <a:t>sulfur dioxide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and </a:t>
            </a:r>
            <a:r>
              <a:rPr lang="en-US" b="0" i="0" u="none" strike="noStrike" dirty="0">
                <a:effectLst/>
                <a:latin typeface="Arial" panose="020B0604020202020204" pitchFamily="34" charset="0"/>
                <a:hlinkClick r:id="rId4" tooltip="Nitrogen oxide"/>
              </a:rPr>
              <a:t>nitrogen oxides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in the Earth's atmosphere, and are implicated in the formation of </a:t>
            </a:r>
            <a:r>
              <a:rPr lang="en-US" b="0" i="0" u="none" strike="noStrike" dirty="0">
                <a:effectLst/>
                <a:latin typeface="Arial" panose="020B0604020202020204" pitchFamily="34" charset="0"/>
                <a:hlinkClick r:id="rId5" tooltip="Aerosol"/>
              </a:rPr>
              <a:t>aerosols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which are an important factor in controlling global climate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200" dirty="0"/>
              <a:t>More </a:t>
            </a:r>
            <a:r>
              <a:rPr lang="fr-FR" altLang="fr-FR" sz="1200" dirty="0" err="1"/>
              <a:t>related</a:t>
            </a:r>
            <a:r>
              <a:rPr lang="fr-FR" altLang="fr-FR" sz="1200" dirty="0"/>
              <a:t> to the </a:t>
            </a:r>
            <a:r>
              <a:rPr lang="fr-FR" altLang="fr-FR" sz="1200" dirty="0" err="1"/>
              <a:t>atmosptheric</a:t>
            </a:r>
            <a:r>
              <a:rPr lang="fr-FR" altLang="fr-FR" sz="1200" dirty="0"/>
              <a:t> </a:t>
            </a:r>
            <a:r>
              <a:rPr lang="fr-FR" altLang="fr-FR" sz="1200" dirty="0" err="1"/>
              <a:t>chemistry</a:t>
            </a:r>
            <a:r>
              <a:rPr lang="fr-FR" altLang="fr-FR" sz="120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200" dirty="0"/>
              <a:t>440071,70 MHz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200" dirty="0"/>
              <a:t>438994,85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0FCBF-6EF5-4C02-BA34-63779447E34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7580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which contributes to the blue haze (~400 nm)</a:t>
            </a:r>
            <a:r>
              <a:rPr lang="fr-FR" b="0" i="0" dirty="0">
                <a:solidFill>
                  <a:srgbClr val="1F1F1F"/>
                </a:solidFill>
                <a:effectLst/>
                <a:latin typeface="ElsevierGulliver"/>
              </a:rPr>
              <a:t> 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75F95-76EE-464C-AE7B-C9BB5E9E2BD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0343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which contributes to the blue haze (~400 nm)</a:t>
            </a:r>
            <a:r>
              <a:rPr lang="fr-FR" b="0" i="0" dirty="0">
                <a:solidFill>
                  <a:srgbClr val="1F1F1F"/>
                </a:solidFill>
                <a:effectLst/>
                <a:latin typeface="ElsevierGulliver"/>
              </a:rPr>
              <a:t> 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75F95-76EE-464C-AE7B-C9BB5E9E2BD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7325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 the </a:t>
            </a:r>
            <a:r>
              <a:rPr lang="fr-FR" dirty="0" err="1"/>
              <a:t>millimeter</a:t>
            </a:r>
            <a:r>
              <a:rPr lang="fr-FR" dirty="0"/>
              <a:t> </a:t>
            </a:r>
            <a:r>
              <a:rPr lang="fr-FR" dirty="0" err="1"/>
              <a:t>spectroscopy</a:t>
            </a:r>
            <a:r>
              <a:rPr lang="fr-FR" dirty="0"/>
              <a:t>, 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send</a:t>
            </a:r>
            <a:r>
              <a:rPr lang="fr-FR" dirty="0"/>
              <a:t> a pulse of radiation and </a:t>
            </a:r>
            <a:r>
              <a:rPr lang="fr-FR" dirty="0" err="1"/>
              <a:t>detect</a:t>
            </a:r>
            <a:r>
              <a:rPr lang="fr-FR" dirty="0"/>
              <a:t> the </a:t>
            </a:r>
            <a:r>
              <a:rPr lang="fr-FR" dirty="0" err="1"/>
              <a:t>emission</a:t>
            </a:r>
            <a:r>
              <a:rPr lang="fr-FR" dirty="0"/>
              <a:t> </a:t>
            </a:r>
            <a:r>
              <a:rPr lang="fr-FR" dirty="0" err="1"/>
              <a:t>radaition</a:t>
            </a:r>
            <a:r>
              <a:rPr lang="fr-FR" dirty="0"/>
              <a:t>, FID signal in time </a:t>
            </a:r>
            <a:r>
              <a:rPr lang="fr-FR" dirty="0" err="1"/>
              <a:t>domain</a:t>
            </a:r>
            <a:r>
              <a:rPr lang="fr-FR" dirty="0"/>
              <a:t>, by </a:t>
            </a:r>
            <a:r>
              <a:rPr lang="fr-FR" dirty="0" err="1"/>
              <a:t>doing</a:t>
            </a:r>
            <a:r>
              <a:rPr lang="fr-FR" dirty="0"/>
              <a:t> </a:t>
            </a:r>
            <a:r>
              <a:rPr lang="en-US" sz="1200" dirty="0"/>
              <a:t>Fourier transform, we get the spectrum in frequency </a:t>
            </a:r>
            <a:r>
              <a:rPr lang="en-US" sz="1200" dirty="0" err="1"/>
              <a:t>domaon</a:t>
            </a:r>
            <a:r>
              <a:rPr lang="en-US" sz="1200" dirty="0"/>
              <a:t>. This is how we do </a:t>
            </a:r>
            <a:r>
              <a:rPr lang="en-US" sz="1200" dirty="0" err="1"/>
              <a:t>measueremnt</a:t>
            </a:r>
            <a:r>
              <a:rPr lang="en-US" sz="1200" dirty="0"/>
              <a:t> </a:t>
            </a:r>
          </a:p>
          <a:p>
            <a:r>
              <a:rPr lang="en-US" sz="1200" dirty="0"/>
              <a:t>NMR (nuclear magnetic resonance) spec electron spin </a:t>
            </a:r>
          </a:p>
          <a:p>
            <a:r>
              <a:rPr lang="en-US" sz="1200" dirty="0"/>
              <a:t>Rotational transition, Faster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0FCBF-6EF5-4C02-BA34-63779447E34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0038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The first stage of averaging was the “card average” that runs N1 chirped pulse cycles without interruption, and the time domain data were stacked in the ADC card’s memory</a:t>
            </a:r>
          </a:p>
          <a:p>
            <a:r>
              <a:rPr lang="en-US" dirty="0"/>
              <a:t>After each card average cycle, the collected data were transferred from the ADC card to the computer via a PCI express bus (4 GB/s). The computer summed the data of all chirps and stored the data array in the computer’s memory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75F95-76EE-464C-AE7B-C9BB5E9E2BD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4611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 the </a:t>
            </a:r>
            <a:r>
              <a:rPr lang="fr-FR" dirty="0" err="1"/>
              <a:t>millimeter</a:t>
            </a:r>
            <a:r>
              <a:rPr lang="fr-FR" dirty="0"/>
              <a:t> </a:t>
            </a:r>
            <a:r>
              <a:rPr lang="fr-FR" dirty="0" err="1"/>
              <a:t>spectroscopy</a:t>
            </a:r>
            <a:r>
              <a:rPr lang="fr-FR" dirty="0"/>
              <a:t>, 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send</a:t>
            </a:r>
            <a:r>
              <a:rPr lang="fr-FR" dirty="0"/>
              <a:t> a pulse of radiation and </a:t>
            </a:r>
            <a:r>
              <a:rPr lang="fr-FR" dirty="0" err="1"/>
              <a:t>detect</a:t>
            </a:r>
            <a:r>
              <a:rPr lang="fr-FR" dirty="0"/>
              <a:t> the </a:t>
            </a:r>
            <a:r>
              <a:rPr lang="fr-FR" dirty="0" err="1"/>
              <a:t>emission</a:t>
            </a:r>
            <a:r>
              <a:rPr lang="fr-FR" dirty="0"/>
              <a:t> </a:t>
            </a:r>
            <a:r>
              <a:rPr lang="fr-FR" dirty="0" err="1"/>
              <a:t>radaition</a:t>
            </a:r>
            <a:r>
              <a:rPr lang="fr-FR" dirty="0"/>
              <a:t>, FID signal in time </a:t>
            </a:r>
            <a:r>
              <a:rPr lang="fr-FR" dirty="0" err="1"/>
              <a:t>domain</a:t>
            </a:r>
            <a:r>
              <a:rPr lang="fr-FR" dirty="0"/>
              <a:t>, by </a:t>
            </a:r>
            <a:r>
              <a:rPr lang="fr-FR" dirty="0" err="1"/>
              <a:t>doing</a:t>
            </a:r>
            <a:r>
              <a:rPr lang="fr-FR" dirty="0"/>
              <a:t> </a:t>
            </a:r>
            <a:r>
              <a:rPr lang="en-US" sz="1200" dirty="0"/>
              <a:t>Fourier transform, we get the spectrum in frequency </a:t>
            </a:r>
            <a:r>
              <a:rPr lang="en-US" sz="1200" dirty="0" err="1"/>
              <a:t>domaon</a:t>
            </a:r>
            <a:r>
              <a:rPr lang="en-US" sz="1200" dirty="0"/>
              <a:t>. This is how we do </a:t>
            </a:r>
            <a:r>
              <a:rPr lang="en-US" sz="1200" dirty="0" err="1"/>
              <a:t>measueremnt</a:t>
            </a:r>
            <a:r>
              <a:rPr lang="en-US" sz="1200" dirty="0"/>
              <a:t> </a:t>
            </a:r>
          </a:p>
          <a:p>
            <a:r>
              <a:rPr lang="en-US" sz="1200" dirty="0"/>
              <a:t>NMR (nuclear magnetic resonance) spec electron spin </a:t>
            </a:r>
          </a:p>
          <a:p>
            <a:r>
              <a:rPr lang="en-US" sz="1200" dirty="0"/>
              <a:t>Rotational transition, Faster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0FCBF-6EF5-4C02-BA34-63779447E34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2562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 the </a:t>
            </a:r>
            <a:r>
              <a:rPr lang="fr-FR" dirty="0" err="1"/>
              <a:t>millimeter</a:t>
            </a:r>
            <a:r>
              <a:rPr lang="fr-FR" dirty="0"/>
              <a:t> </a:t>
            </a:r>
            <a:r>
              <a:rPr lang="fr-FR" dirty="0" err="1"/>
              <a:t>spectroscopy</a:t>
            </a:r>
            <a:r>
              <a:rPr lang="fr-FR" dirty="0"/>
              <a:t>, 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send</a:t>
            </a:r>
            <a:r>
              <a:rPr lang="fr-FR" dirty="0"/>
              <a:t> a pulse of radiation and </a:t>
            </a:r>
            <a:r>
              <a:rPr lang="fr-FR" dirty="0" err="1"/>
              <a:t>detect</a:t>
            </a:r>
            <a:r>
              <a:rPr lang="fr-FR" dirty="0"/>
              <a:t> the </a:t>
            </a:r>
            <a:r>
              <a:rPr lang="fr-FR" dirty="0" err="1"/>
              <a:t>emission</a:t>
            </a:r>
            <a:r>
              <a:rPr lang="fr-FR" dirty="0"/>
              <a:t> </a:t>
            </a:r>
            <a:r>
              <a:rPr lang="fr-FR" dirty="0" err="1"/>
              <a:t>radaition</a:t>
            </a:r>
            <a:r>
              <a:rPr lang="fr-FR" dirty="0"/>
              <a:t>, FID signal in time </a:t>
            </a:r>
            <a:r>
              <a:rPr lang="fr-FR" dirty="0" err="1"/>
              <a:t>domain</a:t>
            </a:r>
            <a:r>
              <a:rPr lang="fr-FR" dirty="0"/>
              <a:t>, by </a:t>
            </a:r>
            <a:r>
              <a:rPr lang="fr-FR" dirty="0" err="1"/>
              <a:t>doing</a:t>
            </a:r>
            <a:r>
              <a:rPr lang="fr-FR" dirty="0"/>
              <a:t> </a:t>
            </a:r>
            <a:r>
              <a:rPr lang="en-US" sz="1200" dirty="0"/>
              <a:t>Fourier transform, we get the spectrum in frequency </a:t>
            </a:r>
            <a:r>
              <a:rPr lang="en-US" sz="1200" dirty="0" err="1"/>
              <a:t>domaon</a:t>
            </a:r>
            <a:r>
              <a:rPr lang="en-US" sz="1200" dirty="0"/>
              <a:t>. This is how we do </a:t>
            </a:r>
            <a:r>
              <a:rPr lang="en-US" sz="1200" dirty="0" err="1"/>
              <a:t>measueremnt</a:t>
            </a:r>
            <a:r>
              <a:rPr lang="en-US" sz="1200" dirty="0"/>
              <a:t> </a:t>
            </a:r>
          </a:p>
          <a:p>
            <a:r>
              <a:rPr lang="en-US" sz="1200" dirty="0"/>
              <a:t>NMR (nuclear magnetic resonance) spec electron spin </a:t>
            </a:r>
          </a:p>
          <a:p>
            <a:r>
              <a:rPr lang="en-US" sz="1200" dirty="0"/>
              <a:t>Rotational transition, Faster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0FCBF-6EF5-4C02-BA34-63779447E34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6265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200" dirty="0"/>
              <a:t>The </a:t>
            </a:r>
            <a:r>
              <a:rPr lang="fr-FR" altLang="fr-FR" sz="1200" dirty="0" err="1"/>
              <a:t>color</a:t>
            </a:r>
            <a:r>
              <a:rPr lang="fr-FR" altLang="fr-FR" sz="1200" dirty="0"/>
              <a:t> </a:t>
            </a:r>
            <a:r>
              <a:rPr lang="fr-FR" altLang="fr-FR" sz="1200" dirty="0" err="1"/>
              <a:t>gradiance</a:t>
            </a:r>
            <a:r>
              <a:rPr lang="fr-FR" altLang="fr-FR" sz="1200" dirty="0"/>
              <a:t> shows the time </a:t>
            </a:r>
            <a:r>
              <a:rPr lang="fr-FR" altLang="fr-FR" sz="1200" dirty="0" err="1"/>
              <a:t>revolution</a:t>
            </a:r>
            <a:r>
              <a:rPr lang="fr-FR" altLang="fr-FR" sz="1200" dirty="0"/>
              <a:t> </a:t>
            </a:r>
            <a:r>
              <a:rPr lang="fr-FR" altLang="fr-FR" sz="1200" dirty="0" err="1"/>
              <a:t>after</a:t>
            </a:r>
            <a:r>
              <a:rPr lang="fr-FR" altLang="fr-FR" sz="1200" dirty="0"/>
              <a:t> the laser </a:t>
            </a:r>
            <a:r>
              <a:rPr lang="fr-FR" altLang="fr-FR" sz="1200" dirty="0" err="1"/>
              <a:t>fires</a:t>
            </a:r>
            <a:endParaRPr lang="fr-FR" altLang="fr-FR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200" dirty="0"/>
              <a:t>Monitoring in the time </a:t>
            </a:r>
            <a:r>
              <a:rPr lang="fr-FR" altLang="fr-FR" sz="1200" dirty="0" err="1"/>
              <a:t>domain</a:t>
            </a:r>
            <a:endParaRPr lang="fr-FR" altLang="fr-FR" sz="120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0FCBF-6EF5-4C02-BA34-63779447E34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6414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4F2D59-F207-4EC8-93BB-583E74CE54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47E326C-9E12-462B-9E04-7E9E94B293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D748F6-B22E-47C3-A7B2-F58EC187D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C0D4B-9C19-4522-9402-DCB72CDD5F08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075C8F-1C74-4CBA-AC8C-B62391F76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102BFF-4564-4F7D-91ED-46F2EC6B8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A85A4-DB79-4A76-96CD-DA310D55D2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6378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A22BAD-98F6-4D3A-AD22-F7409AD8E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20FF50F-9A94-4862-8F42-E80B752A4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D43AD4-4061-4C04-9C36-2B10F0113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C0D4B-9C19-4522-9402-DCB72CDD5F08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AB50E4-DBE9-4167-9A36-CDEE860D3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CF73F9-7B2E-4BD3-81DB-479EF488C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A85A4-DB79-4A76-96CD-DA310D55D2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6165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9C41ADC-11E8-4D37-A261-9F872A3452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98C3E23-4ADB-4B97-815B-B08F46DC80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9197BA-7A15-4B97-B172-A56E8F4EB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C0D4B-9C19-4522-9402-DCB72CDD5F08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B91E67-84B7-4A40-8146-C233735D1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279379-22F4-4F8E-97E7-8F77C0E14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A85A4-DB79-4A76-96CD-DA310D55D2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3352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619FDE-E968-4969-B671-97807A6D6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ED1B8A-E7A6-4B9D-9CA0-F7A907978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02D1E3C-6036-4813-B9BE-E509237C0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C0D4B-9C19-4522-9402-DCB72CDD5F08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90D231-A33B-4F33-9503-428D316B5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8DBE7B-654E-4B2D-A4C0-81FE24FD7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A85A4-DB79-4A76-96CD-DA310D55D2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7744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0CC9B7-86AE-4A04-9B12-C6DE08178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4F8E4C9-0402-421A-9F3C-A90DC8FD3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F0D994-9400-491F-9F6A-4909DE013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C0D4B-9C19-4522-9402-DCB72CDD5F08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EDDEF8-8F0C-460A-80D7-8CC8ED14A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12CA83-8FE3-4550-AEEC-5CE96E043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A85A4-DB79-4A76-96CD-DA310D55D2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6788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96EB40-177A-4D0D-B137-DE5AE411C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7EE6F9-F745-4622-97B6-E948F8A817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AADE9A1-29C5-4D85-8FBC-3A1E84D2F4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C0124EE-BD6E-4589-A0E8-9CA6937AC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C0D4B-9C19-4522-9402-DCB72CDD5F08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48C2FDB-5B51-4F00-B476-53C99142F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FB7B722-1EC8-427A-828F-D75AA061E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A85A4-DB79-4A76-96CD-DA310D55D2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0370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994738-1D4C-489A-AF14-93E1FC795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C38B0AC-2CBB-4B53-8837-B4180D8C8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F5232C3-1100-47BF-A994-4E0925A904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0B36789-9A0D-41E9-8BFB-233C5E9D66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B9A8107-6DED-4641-ACD4-4726BA1698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DE62C47-FCF8-4019-9AE9-964DD38E3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C0D4B-9C19-4522-9402-DCB72CDD5F08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E635B8B-81D4-4284-B270-4863132E5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DBDB5D-D5BA-4C17-8826-AD16623F9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A85A4-DB79-4A76-96CD-DA310D55D2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9015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4AE0B3-9F17-4B93-8BDD-84AE71C42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2E927F6-8AF8-44AC-858F-F9E8DEBBF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C0D4B-9C19-4522-9402-DCB72CDD5F08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50B3995-DD67-4174-A434-9E1345E2D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BF3BDAC-F57F-4F46-8D46-E60C7FDCF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A85A4-DB79-4A76-96CD-DA310D55D2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1323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35E06F8-A23A-4E92-A727-3516D038A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C0D4B-9C19-4522-9402-DCB72CDD5F08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FE94E1E-F89B-412D-BC8E-7AC4C9580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92CAF28-0903-4E49-899B-194B7F950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A85A4-DB79-4A76-96CD-DA310D55D2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6719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4EDC13-2401-4659-886F-33FD84A19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840FAF-E54C-4A21-9F71-7C446658D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75844D8-17E0-4717-8633-4A96234938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78963A3-02DF-4BA8-AF44-E5835B0A2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C0D4B-9C19-4522-9402-DCB72CDD5F08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201868A-CF0E-46D6-A30A-1B37D80FE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457C7C5-E83B-40FC-958C-75CE848AA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A85A4-DB79-4A76-96CD-DA310D55D2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7623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9965BE-FDAD-463F-8F8D-76C8C7956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536F9FA-C627-4804-A895-F3027C4115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02F16DE-71C2-4B94-83C9-4B5AFC568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4F5303F-D61E-4553-9BE5-EA6B77668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C0D4B-9C19-4522-9402-DCB72CDD5F08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231E9B-D4EA-4604-A0B9-9E0DCBD99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04102F5-3789-4613-9F7F-E7A776350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A85A4-DB79-4A76-96CD-DA310D55D2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036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BECF1F8-B520-458E-A49E-B8342949A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66CE2BA-1AE5-4967-A6E6-D75742D6C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166985-3232-4BE2-AF76-B2CDB37223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C0D4B-9C19-4522-9402-DCB72CDD5F08}" type="datetimeFigureOut">
              <a:rPr lang="fr-FR" smtClean="0"/>
              <a:t>11/03/2025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3CE0C3-9BDC-449B-A6C0-B34B3CADD6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34FCBC-C213-4A87-B725-F289BF862D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A85A4-DB79-4A76-96CD-DA310D55D2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7319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88_FA551962.xml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3.pn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6F3265-B2DE-4902-8E5C-A2627C8E60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0660" y="1851659"/>
            <a:ext cx="9144000" cy="113252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Millimeter Wave Fourier Transform Spectroscopy of Laser Photolysis Products</a:t>
            </a:r>
            <a:endParaRPr lang="fr-FR" sz="3200" b="1" dirty="0">
              <a:latin typeface="+mn-lt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A52A612-7B74-4174-800B-1C5FFE630C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5978" y="3295684"/>
            <a:ext cx="10400044" cy="1655762"/>
          </a:xfrm>
        </p:spPr>
        <p:txBody>
          <a:bodyPr>
            <a:normAutofit/>
          </a:bodyPr>
          <a:lstStyle/>
          <a:p>
            <a:r>
              <a:rPr lang="fr-FR" sz="2000" u="sng" dirty="0"/>
              <a:t>Ning Chen</a:t>
            </a:r>
            <a:r>
              <a:rPr lang="fr-FR" sz="2000" dirty="0"/>
              <a:t>, Brian Hays, Eugene </a:t>
            </a:r>
            <a:r>
              <a:rPr lang="fr-FR" sz="2000" dirty="0" err="1"/>
              <a:t>Alekseev</a:t>
            </a:r>
            <a:r>
              <a:rPr lang="fr-FR" sz="2000" dirty="0"/>
              <a:t>, Roman Motiyenko, Laurent Margulès, </a:t>
            </a:r>
            <a:r>
              <a:rPr lang="fr-FR" sz="2000" dirty="0" err="1"/>
              <a:t>Stephane</a:t>
            </a:r>
            <a:r>
              <a:rPr lang="fr-FR" sz="2000" dirty="0"/>
              <a:t> </a:t>
            </a:r>
            <a:r>
              <a:rPr lang="fr-FR" sz="2000" dirty="0" err="1"/>
              <a:t>Bailleux</a:t>
            </a:r>
            <a:endParaRPr lang="fr-FR" sz="2000" dirty="0"/>
          </a:p>
          <a:p>
            <a:r>
              <a:rPr lang="fr-FR" sz="1800" b="0" i="1" u="none" strike="noStrike" baseline="0" dirty="0">
                <a:latin typeface="Calibri,Italic"/>
              </a:rPr>
              <a:t>Univ. Lille, CNRS, UMR 8523 - </a:t>
            </a:r>
            <a:r>
              <a:rPr lang="fr-FR" sz="1800" b="0" i="1" u="none" strike="noStrike" baseline="0" dirty="0" err="1">
                <a:latin typeface="Calibri,Italic"/>
              </a:rPr>
              <a:t>PhLAM</a:t>
            </a:r>
            <a:r>
              <a:rPr lang="fr-FR" sz="1800" b="0" i="1" u="none" strike="noStrike" baseline="0" dirty="0">
                <a:latin typeface="Calibri,Italic"/>
              </a:rPr>
              <a:t> - Physique des Lasers Atomes et Molécules, F-59000 Lille, France</a:t>
            </a:r>
            <a:endParaRPr lang="fr-FR" sz="2000" dirty="0"/>
          </a:p>
          <a:p>
            <a:r>
              <a:rPr lang="fr-FR" dirty="0"/>
              <a:t>JSM2025-Grenoble 12/03/2025 </a:t>
            </a:r>
          </a:p>
          <a:p>
            <a:endParaRPr lang="fr-FR" dirty="0"/>
          </a:p>
        </p:txBody>
      </p:sp>
      <p:pic>
        <p:nvPicPr>
          <p:cNvPr id="4" name="Picture 2" descr="The new PhLAM logo.: UMR8523 - Laboratoire de Physique des ...">
            <a:extLst>
              <a:ext uri="{FF2B5EF4-FFF2-40B4-BE49-F238E27FC236}">
                <a16:creationId xmlns:a16="http://schemas.microsoft.com/office/drawing/2014/main" id="{7A803084-A33F-4B77-BA41-136D16395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656" y="4824096"/>
            <a:ext cx="1338576" cy="13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L'identité Université de Lille - Université de Lille">
            <a:extLst>
              <a:ext uri="{FF2B5EF4-FFF2-40B4-BE49-F238E27FC236}">
                <a16:creationId xmlns:a16="http://schemas.microsoft.com/office/drawing/2014/main" id="{5941F7E2-3756-4385-8574-5AE6A92E0E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7" t="33379" r="31844" b="31974"/>
          <a:stretch/>
        </p:blipFill>
        <p:spPr bwMode="auto">
          <a:xfrm>
            <a:off x="7444613" y="4951446"/>
            <a:ext cx="1388161" cy="105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056106D-CAEC-471F-B671-4CDAC2E5F6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1938" y="4951446"/>
            <a:ext cx="1092454" cy="107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431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A7279849-440F-44A6-9599-5C7293F7D35D}"/>
              </a:ext>
            </a:extLst>
          </p:cNvPr>
          <p:cNvCxnSpPr>
            <a:cxnSpLocks/>
          </p:cNvCxnSpPr>
          <p:nvPr/>
        </p:nvCxnSpPr>
        <p:spPr>
          <a:xfrm>
            <a:off x="1536968" y="4081967"/>
            <a:ext cx="3600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59BC48FB-A7E0-47EC-855A-3F648D0B75C1}"/>
              </a:ext>
            </a:extLst>
          </p:cNvPr>
          <p:cNvSpPr txBox="1"/>
          <p:nvPr/>
        </p:nvSpPr>
        <p:spPr>
          <a:xfrm>
            <a:off x="207960" y="3867713"/>
            <a:ext cx="1377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C</a:t>
            </a:r>
            <a:r>
              <a:rPr lang="fr-FR" sz="2400" baseline="-25000" dirty="0"/>
              <a:t>6</a:t>
            </a:r>
            <a:r>
              <a:rPr lang="fr-FR" sz="2400" dirty="0"/>
              <a:t>H</a:t>
            </a:r>
            <a:r>
              <a:rPr lang="fr-FR" sz="2400" baseline="-25000" dirty="0"/>
              <a:t>5</a:t>
            </a:r>
            <a:r>
              <a:rPr lang="fr-FR" sz="2400" dirty="0"/>
              <a:t>CHO </a:t>
            </a:r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00A30423-B1E6-4F0C-8C66-FD2B6E2407C7}"/>
              </a:ext>
            </a:extLst>
          </p:cNvPr>
          <p:cNvCxnSpPr>
            <a:cxnSpLocks/>
          </p:cNvCxnSpPr>
          <p:nvPr/>
        </p:nvCxnSpPr>
        <p:spPr>
          <a:xfrm flipV="1">
            <a:off x="1913590" y="3270128"/>
            <a:ext cx="387152" cy="8118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9CDC4383-4B4C-47B7-99C9-045E028A69A0}"/>
              </a:ext>
            </a:extLst>
          </p:cNvPr>
          <p:cNvSpPr txBox="1"/>
          <p:nvPr/>
        </p:nvSpPr>
        <p:spPr>
          <a:xfrm>
            <a:off x="1489143" y="3622494"/>
            <a:ext cx="5670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i="1" dirty="0" err="1"/>
              <a:t>hv</a:t>
            </a:r>
            <a:endParaRPr lang="fr-FR" sz="2400" i="1" dirty="0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A7FB8D2C-D6A5-4546-A4CD-BC2ACEC5A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917" y="363205"/>
            <a:ext cx="12427857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Preliminary photolysis tests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018DB49-35B0-4C3F-8EB5-0D51FC9D2C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9"/>
          <a:stretch/>
        </p:blipFill>
        <p:spPr>
          <a:xfrm>
            <a:off x="7908845" y="1570953"/>
            <a:ext cx="4028139" cy="2591240"/>
          </a:xfrm>
          <a:prstGeom prst="rect">
            <a:avLst/>
          </a:prstGeom>
        </p:spPr>
      </p:pic>
      <p:grpSp>
        <p:nvGrpSpPr>
          <p:cNvPr id="13" name="Groupe 12">
            <a:extLst>
              <a:ext uri="{FF2B5EF4-FFF2-40B4-BE49-F238E27FC236}">
                <a16:creationId xmlns:a16="http://schemas.microsoft.com/office/drawing/2014/main" id="{A8634939-DC7D-42D4-BF47-8275D22A4685}"/>
              </a:ext>
            </a:extLst>
          </p:cNvPr>
          <p:cNvGrpSpPr/>
          <p:nvPr/>
        </p:nvGrpSpPr>
        <p:grpSpPr>
          <a:xfrm>
            <a:off x="3080410" y="1568124"/>
            <a:ext cx="5084074" cy="2596899"/>
            <a:chOff x="2834604" y="1876957"/>
            <a:chExt cx="5084074" cy="2596899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4594BF70-42B3-4AE1-9297-80B2888886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692"/>
            <a:stretch/>
          </p:blipFill>
          <p:spPr>
            <a:xfrm>
              <a:off x="2834604" y="1876957"/>
              <a:ext cx="5084074" cy="2596899"/>
            </a:xfrm>
            <a:prstGeom prst="rect">
              <a:avLst/>
            </a:prstGeom>
          </p:spPr>
        </p:pic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A2C7BB29-E723-4A36-8256-22C17F6E59E1}"/>
                </a:ext>
              </a:extLst>
            </p:cNvPr>
            <p:cNvSpPr txBox="1"/>
            <p:nvPr/>
          </p:nvSpPr>
          <p:spPr>
            <a:xfrm>
              <a:off x="5552495" y="1970928"/>
              <a:ext cx="172071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400" b="1" dirty="0"/>
                <a:t>CO</a:t>
              </a:r>
              <a:r>
                <a:rPr lang="fr-FR" sz="1400" b="1" i="1" dirty="0"/>
                <a:t> </a:t>
              </a:r>
              <a:r>
                <a:rPr lang="fr-FR" sz="1400" b="1" dirty="0"/>
                <a:t>(</a:t>
              </a:r>
              <a:r>
                <a:rPr lang="fr-FR" sz="1400" b="1" i="1" dirty="0"/>
                <a:t>v</a:t>
              </a:r>
              <a:r>
                <a:rPr lang="fr-FR" sz="1400" b="1" dirty="0"/>
                <a:t>=1, </a:t>
              </a:r>
              <a:r>
                <a:rPr lang="fr-FR" sz="1400" b="1" i="1" dirty="0"/>
                <a:t>J</a:t>
              </a:r>
              <a:r>
                <a:rPr lang="fr-FR" sz="1400" b="1" dirty="0"/>
                <a:t>=1-0)</a:t>
              </a:r>
            </a:p>
          </p:txBody>
        </p:sp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id="{5133B250-0B04-4F0E-B7EC-2ACD4556177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3"/>
          <a:stretch/>
        </p:blipFill>
        <p:spPr>
          <a:xfrm>
            <a:off x="7836311" y="4239935"/>
            <a:ext cx="4100674" cy="2674777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08E58CA1-837F-44C1-A312-53E6662B688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92"/>
          <a:stretch/>
        </p:blipFill>
        <p:spPr>
          <a:xfrm>
            <a:off x="3080411" y="4287179"/>
            <a:ext cx="5084074" cy="2596900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BE038584-AD4A-4955-8F72-290CDBD79FA0}"/>
              </a:ext>
            </a:extLst>
          </p:cNvPr>
          <p:cNvSpPr txBox="1"/>
          <p:nvPr/>
        </p:nvSpPr>
        <p:spPr>
          <a:xfrm>
            <a:off x="5715174" y="4450272"/>
            <a:ext cx="1523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dirty="0"/>
              <a:t>HCO (</a:t>
            </a:r>
            <a:r>
              <a:rPr lang="fr-FR" sz="1400" b="1" i="1" dirty="0"/>
              <a:t> </a:t>
            </a:r>
            <a:r>
              <a:rPr lang="fr-FR" sz="1400" b="1" i="1" dirty="0" err="1"/>
              <a:t>N</a:t>
            </a:r>
            <a:r>
              <a:rPr lang="fr-FR" sz="1400" b="1" i="1" baseline="-25000" dirty="0" err="1"/>
              <a:t>Ka,Kc,J,F</a:t>
            </a:r>
            <a:r>
              <a:rPr lang="fr-FR" sz="1400" b="1" i="1" dirty="0"/>
              <a:t> </a:t>
            </a:r>
            <a:r>
              <a:rPr lang="fr-FR" sz="1400" b="1" dirty="0"/>
              <a:t>=  </a:t>
            </a:r>
          </a:p>
          <a:p>
            <a:r>
              <a:rPr lang="fr-FR" sz="1400" b="1" dirty="0"/>
              <a:t>1</a:t>
            </a:r>
            <a:r>
              <a:rPr lang="fr-FR" sz="1400" b="1" baseline="-25000" dirty="0"/>
              <a:t>0,1,2.5,1.5</a:t>
            </a:r>
            <a:r>
              <a:rPr lang="fr-FR" sz="1400" b="1" dirty="0"/>
              <a:t>-0</a:t>
            </a:r>
            <a:r>
              <a:rPr lang="fr-FR" sz="1400" b="1" baseline="-25000" dirty="0"/>
              <a:t>0,0,1.5,0.5</a:t>
            </a:r>
            <a:r>
              <a:rPr lang="fr-FR" sz="1400" b="1" dirty="0"/>
              <a:t>)</a:t>
            </a:r>
            <a:endParaRPr lang="fr-FR" sz="1400" b="1" baseline="-25000" dirty="0"/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8456C30F-66CA-474A-830A-E07DC1C82BDF}"/>
              </a:ext>
            </a:extLst>
          </p:cNvPr>
          <p:cNvSpPr txBox="1"/>
          <p:nvPr/>
        </p:nvSpPr>
        <p:spPr>
          <a:xfrm>
            <a:off x="1361986" y="2806274"/>
            <a:ext cx="19707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fr-FR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  <a:r>
              <a:rPr kumimoji="0" lang="fr-FR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H +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D7A03B82-0719-429B-B3FC-A61617ADB77F}"/>
              </a:ext>
            </a:extLst>
          </p:cNvPr>
          <p:cNvSpPr txBox="1"/>
          <p:nvPr/>
        </p:nvSpPr>
        <p:spPr>
          <a:xfrm>
            <a:off x="1578759" y="5070939"/>
            <a:ext cx="17540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fr-FR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  <a:r>
              <a:rPr kumimoji="0" lang="fr-FR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HCO</a:t>
            </a:r>
          </a:p>
        </p:txBody>
      </p: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EE62991A-F338-4B21-B3C6-5104844D6452}"/>
              </a:ext>
            </a:extLst>
          </p:cNvPr>
          <p:cNvCxnSpPr>
            <a:cxnSpLocks/>
          </p:cNvCxnSpPr>
          <p:nvPr/>
        </p:nvCxnSpPr>
        <p:spPr>
          <a:xfrm>
            <a:off x="1913590" y="4098545"/>
            <a:ext cx="396978" cy="8749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Benzaldehyde | Podcast | Chemistry World">
            <a:extLst>
              <a:ext uri="{FF2B5EF4-FFF2-40B4-BE49-F238E27FC236}">
                <a16:creationId xmlns:a16="http://schemas.microsoft.com/office/drawing/2014/main" id="{2F53F298-3184-4684-AF35-6029E30E6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75" y="4424190"/>
            <a:ext cx="1008317" cy="129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e 18">
            <a:extLst>
              <a:ext uri="{FF2B5EF4-FFF2-40B4-BE49-F238E27FC236}">
                <a16:creationId xmlns:a16="http://schemas.microsoft.com/office/drawing/2014/main" id="{E4CD4279-E84F-4E18-939A-CCBB2BB3A9D7}"/>
              </a:ext>
            </a:extLst>
          </p:cNvPr>
          <p:cNvGrpSpPr/>
          <p:nvPr/>
        </p:nvGrpSpPr>
        <p:grpSpPr>
          <a:xfrm>
            <a:off x="10591394" y="1193759"/>
            <a:ext cx="1036840" cy="294102"/>
            <a:chOff x="7175662" y="4361796"/>
            <a:chExt cx="1036840" cy="294102"/>
          </a:xfrm>
        </p:grpSpPr>
        <p:cxnSp>
          <p:nvCxnSpPr>
            <p:cNvPr id="20" name="Connecteur droit avec flèche 19">
              <a:extLst>
                <a:ext uri="{FF2B5EF4-FFF2-40B4-BE49-F238E27FC236}">
                  <a16:creationId xmlns:a16="http://schemas.microsoft.com/office/drawing/2014/main" id="{E9DD239F-7B3D-425D-AB28-4F52D51D7B05}"/>
                </a:ext>
              </a:extLst>
            </p:cNvPr>
            <p:cNvCxnSpPr>
              <a:cxnSpLocks/>
            </p:cNvCxnSpPr>
            <p:nvPr/>
          </p:nvCxnSpPr>
          <p:spPr>
            <a:xfrm>
              <a:off x="7175662" y="4508847"/>
              <a:ext cx="240928" cy="0"/>
            </a:xfrm>
            <a:prstGeom prst="straightConnector1">
              <a:avLst/>
            </a:prstGeom>
            <a:ln w="28575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B41E597F-6B39-47F2-8FEE-2419FB1FBA66}"/>
                </a:ext>
              </a:extLst>
            </p:cNvPr>
            <p:cNvSpPr txBox="1"/>
            <p:nvPr/>
          </p:nvSpPr>
          <p:spPr>
            <a:xfrm>
              <a:off x="7416590" y="4361796"/>
              <a:ext cx="795912" cy="2941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1600" dirty="0">
                  <a:solidFill>
                    <a:srgbClr val="00B0F0"/>
                  </a:solidFill>
                </a:rPr>
                <a:t>Laser </a:t>
              </a:r>
              <a:r>
                <a:rPr lang="fr-FR" sz="1600" dirty="0" err="1">
                  <a:solidFill>
                    <a:srgbClr val="00B0F0"/>
                  </a:solidFill>
                </a:rPr>
                <a:t>fire</a:t>
              </a:r>
              <a:endParaRPr lang="fr-FR" sz="1600" dirty="0">
                <a:solidFill>
                  <a:srgbClr val="00B0F0"/>
                </a:solidFill>
              </a:endParaRPr>
            </a:p>
          </p:txBody>
        </p:sp>
      </p:grp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EAA9CC33-AF88-4067-A2A5-AA7FF836062F}"/>
              </a:ext>
            </a:extLst>
          </p:cNvPr>
          <p:cNvCxnSpPr/>
          <p:nvPr/>
        </p:nvCxnSpPr>
        <p:spPr>
          <a:xfrm>
            <a:off x="8511520" y="1494979"/>
            <a:ext cx="0" cy="226800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C6C7ACB6-66CA-43D1-84FE-6D99F49E222F}"/>
              </a:ext>
            </a:extLst>
          </p:cNvPr>
          <p:cNvCxnSpPr/>
          <p:nvPr/>
        </p:nvCxnSpPr>
        <p:spPr>
          <a:xfrm>
            <a:off x="8511520" y="4206146"/>
            <a:ext cx="0" cy="226800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682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age 49">
            <a:extLst>
              <a:ext uri="{FF2B5EF4-FFF2-40B4-BE49-F238E27FC236}">
                <a16:creationId xmlns:a16="http://schemas.microsoft.com/office/drawing/2014/main" id="{78B0AD6B-6667-4A78-8506-D8B88605F7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8"/>
          <a:stretch/>
        </p:blipFill>
        <p:spPr>
          <a:xfrm>
            <a:off x="7146025" y="2709931"/>
            <a:ext cx="5014655" cy="2593987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9115797A-16AF-45FA-87D2-EA10BDDE9F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92"/>
          <a:stretch/>
        </p:blipFill>
        <p:spPr>
          <a:xfrm>
            <a:off x="196042" y="2757901"/>
            <a:ext cx="5084074" cy="2596900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48C11B1D-B420-4771-8DAC-2D53FBC916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t="26025" r="19707" b="34304"/>
          <a:stretch/>
        </p:blipFill>
        <p:spPr bwMode="auto">
          <a:xfrm>
            <a:off x="1502348" y="1065335"/>
            <a:ext cx="1449952" cy="97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592A7EA6-8003-4564-91D0-A32E8FB3B6BE}"/>
              </a:ext>
            </a:extLst>
          </p:cNvPr>
          <p:cNvSpPr txBox="1"/>
          <p:nvPr/>
        </p:nvSpPr>
        <p:spPr>
          <a:xfrm>
            <a:off x="455214" y="1230459"/>
            <a:ext cx="12801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CH</a:t>
            </a:r>
            <a:r>
              <a:rPr lang="fr-FR" sz="2400" b="1" baseline="-25000" dirty="0"/>
              <a:t>2</a:t>
            </a:r>
            <a:r>
              <a:rPr lang="fr-FR" sz="2400" b="1" dirty="0"/>
              <a:t>I</a:t>
            </a:r>
            <a:r>
              <a:rPr lang="fr-FR" sz="2400" b="1" baseline="-25000" dirty="0"/>
              <a:t>2     </a:t>
            </a:r>
            <a:r>
              <a:rPr lang="fr-FR" sz="2400" b="1" dirty="0"/>
              <a:t>   </a:t>
            </a:r>
          </a:p>
          <a:p>
            <a:pPr algn="ctr"/>
            <a:endParaRPr lang="fr-FR" sz="2400" b="1" dirty="0"/>
          </a:p>
          <a:p>
            <a:pPr algn="ctr"/>
            <a:endParaRPr lang="fr-FR" sz="2400" b="1" dirty="0"/>
          </a:p>
          <a:p>
            <a:pPr algn="ctr"/>
            <a:r>
              <a:rPr lang="fr-FR" sz="2400" b="1" dirty="0"/>
              <a:t>CH</a:t>
            </a:r>
            <a:r>
              <a:rPr lang="fr-FR" sz="2400" b="1" baseline="-25000" dirty="0"/>
              <a:t>2</a:t>
            </a:r>
            <a:r>
              <a:rPr lang="fr-FR" sz="2400" b="1" dirty="0"/>
              <a:t>OO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863C454-3A66-4445-BADA-B90B02031C3E}"/>
              </a:ext>
            </a:extLst>
          </p:cNvPr>
          <p:cNvSpPr txBox="1"/>
          <p:nvPr/>
        </p:nvSpPr>
        <p:spPr>
          <a:xfrm>
            <a:off x="556483" y="1840252"/>
            <a:ext cx="6973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i="1" dirty="0" err="1"/>
              <a:t>hv</a:t>
            </a:r>
            <a:endParaRPr lang="fr-FR" i="1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A0CB821-2158-4C5A-8584-283EDB8F6B8E}"/>
              </a:ext>
            </a:extLst>
          </p:cNvPr>
          <p:cNvSpPr txBox="1"/>
          <p:nvPr/>
        </p:nvSpPr>
        <p:spPr>
          <a:xfrm>
            <a:off x="1154205" y="1737950"/>
            <a:ext cx="858096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/>
              <a:t>O</a:t>
            </a:r>
            <a:r>
              <a:rPr lang="fr-FR" sz="2400" baseline="-25000" dirty="0"/>
              <a:t>2</a:t>
            </a:r>
            <a:r>
              <a:rPr lang="fr-FR" sz="2400" dirty="0"/>
              <a:t> 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FB756D04-8BA1-4DC7-BD17-CC77588D0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917" y="363205"/>
            <a:ext cx="12427857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Preliminary results of the simplest </a:t>
            </a:r>
            <a:r>
              <a:rPr lang="en-US" sz="3600" dirty="0" err="1">
                <a:latin typeface="+mn-lt"/>
              </a:rPr>
              <a:t>Criegee</a:t>
            </a:r>
            <a:r>
              <a:rPr lang="en-US" sz="3600" dirty="0">
                <a:latin typeface="+mn-lt"/>
              </a:rPr>
              <a:t> intermediate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C5F843CF-2068-431D-99B0-0916F5DA3A0F}"/>
              </a:ext>
            </a:extLst>
          </p:cNvPr>
          <p:cNvCxnSpPr>
            <a:cxnSpLocks/>
          </p:cNvCxnSpPr>
          <p:nvPr/>
        </p:nvCxnSpPr>
        <p:spPr>
          <a:xfrm rot="5400000">
            <a:off x="843277" y="2071085"/>
            <a:ext cx="504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3E8A7389-B283-471A-84AF-3C43C0EA3938}"/>
              </a:ext>
            </a:extLst>
          </p:cNvPr>
          <p:cNvSpPr txBox="1"/>
          <p:nvPr/>
        </p:nvSpPr>
        <p:spPr>
          <a:xfrm>
            <a:off x="1006616" y="2858504"/>
            <a:ext cx="17207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i="1" dirty="0" err="1"/>
              <a:t>J</a:t>
            </a:r>
            <a:r>
              <a:rPr lang="fr-FR" sz="1400" i="1" baseline="-25000" dirty="0" err="1"/>
              <a:t>Ka,Kc</a:t>
            </a:r>
            <a:r>
              <a:rPr lang="fr-FR" sz="1400" i="1" dirty="0"/>
              <a:t> </a:t>
            </a:r>
            <a:r>
              <a:rPr lang="fr-FR" sz="1400" dirty="0"/>
              <a:t>= </a:t>
            </a:r>
            <a:r>
              <a:rPr lang="fr-FR" sz="1400" b="1" dirty="0"/>
              <a:t>20</a:t>
            </a:r>
            <a:r>
              <a:rPr lang="fr-FR" sz="1400" b="1" baseline="-25000" dirty="0"/>
              <a:t>0,20</a:t>
            </a:r>
            <a:r>
              <a:rPr lang="fr-FR" sz="1400" b="1" dirty="0"/>
              <a:t> – 19</a:t>
            </a:r>
            <a:r>
              <a:rPr lang="fr-FR" sz="1400" b="1" baseline="-25000" dirty="0"/>
              <a:t>0,19</a:t>
            </a:r>
            <a:r>
              <a:rPr lang="fr-FR" sz="1400" b="1" dirty="0"/>
              <a:t> </a:t>
            </a:r>
            <a:endParaRPr lang="fr-FR" sz="1400" dirty="0"/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1F5BAACD-A58B-474B-8002-5C63934F11D5}"/>
              </a:ext>
            </a:extLst>
          </p:cNvPr>
          <p:cNvCxnSpPr>
            <a:cxnSpLocks/>
          </p:cNvCxnSpPr>
          <p:nvPr/>
        </p:nvCxnSpPr>
        <p:spPr>
          <a:xfrm flipH="1" flipV="1">
            <a:off x="2605035" y="1911093"/>
            <a:ext cx="0" cy="8328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EED5EE23-314E-4FE9-AD86-06FFF1E002A8}"/>
              </a:ext>
            </a:extLst>
          </p:cNvPr>
          <p:cNvCxnSpPr>
            <a:cxnSpLocks/>
          </p:cNvCxnSpPr>
          <p:nvPr/>
        </p:nvCxnSpPr>
        <p:spPr>
          <a:xfrm flipV="1">
            <a:off x="5253302" y="3852704"/>
            <a:ext cx="1980000" cy="0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13770AF3-0AFD-4C6D-BB27-1AA77016A862}"/>
              </a:ext>
            </a:extLst>
          </p:cNvPr>
          <p:cNvSpPr txBox="1"/>
          <p:nvPr/>
        </p:nvSpPr>
        <p:spPr>
          <a:xfrm>
            <a:off x="3043714" y="2854075"/>
            <a:ext cx="1595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dirty="0"/>
              <a:t>CH</a:t>
            </a:r>
            <a:r>
              <a:rPr lang="fr-FR" sz="1800" b="1" baseline="-25000" dirty="0"/>
              <a:t>2</a:t>
            </a:r>
            <a:r>
              <a:rPr lang="fr-FR" sz="1800" b="1" dirty="0"/>
              <a:t>OO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7CC6C96-D1F8-40DA-81BC-146A4A0AF436}"/>
              </a:ext>
            </a:extLst>
          </p:cNvPr>
          <p:cNvSpPr txBox="1"/>
          <p:nvPr/>
        </p:nvSpPr>
        <p:spPr>
          <a:xfrm>
            <a:off x="7931728" y="2806514"/>
            <a:ext cx="17207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i="1" dirty="0" err="1"/>
              <a:t>J</a:t>
            </a:r>
            <a:r>
              <a:rPr lang="fr-FR" sz="1400" i="1" baseline="-25000" dirty="0" err="1"/>
              <a:t>Ka,Kc</a:t>
            </a:r>
            <a:r>
              <a:rPr lang="fr-FR" sz="1400" i="1" dirty="0"/>
              <a:t> </a:t>
            </a:r>
            <a:r>
              <a:rPr lang="fr-FR" sz="1400" dirty="0"/>
              <a:t>= </a:t>
            </a:r>
            <a:r>
              <a:rPr lang="fr-FR" sz="1400" b="1" dirty="0"/>
              <a:t>20</a:t>
            </a:r>
            <a:r>
              <a:rPr lang="fr-FR" sz="1400" b="1" baseline="-25000" dirty="0"/>
              <a:t>0,20</a:t>
            </a:r>
            <a:r>
              <a:rPr lang="fr-FR" sz="1400" b="1" dirty="0"/>
              <a:t> – 19</a:t>
            </a:r>
            <a:r>
              <a:rPr lang="fr-FR" sz="1400" b="1" baseline="-25000" dirty="0"/>
              <a:t>0,19</a:t>
            </a:r>
            <a:r>
              <a:rPr lang="fr-FR" sz="1400" b="1" dirty="0"/>
              <a:t> </a:t>
            </a:r>
            <a:endParaRPr lang="fr-FR" sz="1400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96E030A7-26AA-499D-8825-99F39F6D2F37}"/>
              </a:ext>
            </a:extLst>
          </p:cNvPr>
          <p:cNvSpPr txBox="1"/>
          <p:nvPr/>
        </p:nvSpPr>
        <p:spPr>
          <a:xfrm>
            <a:off x="9924705" y="2775736"/>
            <a:ext cx="1595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dirty="0"/>
              <a:t>CH</a:t>
            </a:r>
            <a:r>
              <a:rPr lang="fr-FR" sz="1800" b="1" baseline="-25000" dirty="0"/>
              <a:t>2</a:t>
            </a:r>
            <a:r>
              <a:rPr lang="fr-FR" sz="1800" b="1" dirty="0"/>
              <a:t>OO</a:t>
            </a: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35F6FBED-9581-4C3C-B7D1-F079B39C8809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3523035" y="993093"/>
            <a:ext cx="0" cy="1836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7ED52EA6-A82E-458F-8FF5-D7E033334F29}"/>
              </a:ext>
            </a:extLst>
          </p:cNvPr>
          <p:cNvSpPr txBox="1"/>
          <p:nvPr/>
        </p:nvSpPr>
        <p:spPr>
          <a:xfrm>
            <a:off x="5280116" y="3105834"/>
            <a:ext cx="19263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 err="1"/>
              <a:t>Substraction</a:t>
            </a:r>
            <a:r>
              <a:rPr lang="fr-FR" sz="1800" b="1" dirty="0"/>
              <a:t> by the first 10 cycles </a:t>
            </a:r>
            <a:endParaRPr lang="fr-FR" dirty="0"/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9F942FE8-6AC9-43E6-BFEF-6399BA1680A3}"/>
              </a:ext>
            </a:extLst>
          </p:cNvPr>
          <p:cNvCxnSpPr>
            <a:cxnSpLocks/>
          </p:cNvCxnSpPr>
          <p:nvPr/>
        </p:nvCxnSpPr>
        <p:spPr>
          <a:xfrm flipH="1" flipV="1">
            <a:off x="3426033" y="4788752"/>
            <a:ext cx="0" cy="8328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2F7548F2-E525-4075-B3EB-A641F78DA434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3966033" y="5071714"/>
            <a:ext cx="0" cy="108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AutoShape 2">
            <a:extLst>
              <a:ext uri="{FF2B5EF4-FFF2-40B4-BE49-F238E27FC236}">
                <a16:creationId xmlns:a16="http://schemas.microsoft.com/office/drawing/2014/main" id="{B69EE527-FA21-4F67-9E89-91E034A5A2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2967D9F9-A4FF-4584-B5FF-36CA241804D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3"/>
          <a:stretch/>
        </p:blipFill>
        <p:spPr>
          <a:xfrm>
            <a:off x="4667916" y="4957590"/>
            <a:ext cx="2856168" cy="1860200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B1556D6D-DF82-49A8-8446-74F889C168C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0"/>
          <a:stretch/>
        </p:blipFill>
        <p:spPr>
          <a:xfrm>
            <a:off x="4570326" y="1290414"/>
            <a:ext cx="2778680" cy="180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553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1528488D-F94B-4122-A23A-50A38BC19E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5"/>
          <a:stretch/>
        </p:blipFill>
        <p:spPr>
          <a:xfrm>
            <a:off x="1754638" y="1612294"/>
            <a:ext cx="4975063" cy="2567313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E18EFAD7-7266-4FC5-946C-EC7FC93DB8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7"/>
          <a:stretch/>
        </p:blipFill>
        <p:spPr>
          <a:xfrm>
            <a:off x="1900623" y="4201799"/>
            <a:ext cx="4800529" cy="247226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13F1E10-E6E0-4D3C-8FB2-8C768F8C2DC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3"/>
          <a:stretch/>
        </p:blipFill>
        <p:spPr>
          <a:xfrm>
            <a:off x="6942080" y="4179607"/>
            <a:ext cx="3745889" cy="2431492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1F6C0FDC-EBDB-4E3B-9734-81B96BB93A7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4"/>
          <a:stretch/>
        </p:blipFill>
        <p:spPr>
          <a:xfrm>
            <a:off x="6837695" y="1639565"/>
            <a:ext cx="3781381" cy="2443836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0E7C6D26-C5FA-485C-BDFE-77063845F43D}"/>
              </a:ext>
            </a:extLst>
          </p:cNvPr>
          <p:cNvSpPr txBox="1"/>
          <p:nvPr/>
        </p:nvSpPr>
        <p:spPr>
          <a:xfrm>
            <a:off x="320943" y="1524386"/>
            <a:ext cx="12801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CH</a:t>
            </a:r>
            <a:r>
              <a:rPr lang="fr-FR" sz="2400" b="1" baseline="-25000" dirty="0"/>
              <a:t>2</a:t>
            </a:r>
            <a:r>
              <a:rPr lang="fr-FR" sz="2400" b="1" dirty="0"/>
              <a:t>I</a:t>
            </a:r>
            <a:r>
              <a:rPr lang="fr-FR" sz="2400" b="1" baseline="-25000" dirty="0"/>
              <a:t>2     </a:t>
            </a:r>
            <a:r>
              <a:rPr lang="fr-FR" sz="2400" b="1" dirty="0"/>
              <a:t>   </a:t>
            </a:r>
          </a:p>
          <a:p>
            <a:pPr algn="ctr"/>
            <a:endParaRPr lang="fr-FR" sz="2400" b="1" dirty="0"/>
          </a:p>
          <a:p>
            <a:pPr algn="ctr"/>
            <a:endParaRPr lang="fr-FR" sz="2400" b="1" dirty="0"/>
          </a:p>
          <a:p>
            <a:pPr algn="ctr"/>
            <a:r>
              <a:rPr lang="fr-FR" sz="2400" b="1" dirty="0"/>
              <a:t>CH</a:t>
            </a:r>
            <a:r>
              <a:rPr lang="fr-FR" sz="2400" b="1" baseline="-25000" dirty="0"/>
              <a:t>2</a:t>
            </a:r>
            <a:r>
              <a:rPr lang="fr-FR" sz="2400" b="1" dirty="0"/>
              <a:t>OO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6A8D48F4-B755-4CFC-A2DE-7FC3EA82DFBD}"/>
              </a:ext>
            </a:extLst>
          </p:cNvPr>
          <p:cNvSpPr txBox="1"/>
          <p:nvPr/>
        </p:nvSpPr>
        <p:spPr>
          <a:xfrm>
            <a:off x="422212" y="2134179"/>
            <a:ext cx="6973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i="1" dirty="0" err="1"/>
              <a:t>hv</a:t>
            </a:r>
            <a:endParaRPr lang="fr-FR" i="1" dirty="0"/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52A7D8C7-E930-4A53-8993-17371A8D034D}"/>
              </a:ext>
            </a:extLst>
          </p:cNvPr>
          <p:cNvCxnSpPr>
            <a:cxnSpLocks/>
          </p:cNvCxnSpPr>
          <p:nvPr/>
        </p:nvCxnSpPr>
        <p:spPr>
          <a:xfrm rot="5400000">
            <a:off x="709006" y="2365012"/>
            <a:ext cx="504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>
            <a:extLst>
              <a:ext uri="{FF2B5EF4-FFF2-40B4-BE49-F238E27FC236}">
                <a16:creationId xmlns:a16="http://schemas.microsoft.com/office/drawing/2014/main" id="{B9333F53-3F37-4870-AA06-9A64720B02A8}"/>
              </a:ext>
            </a:extLst>
          </p:cNvPr>
          <p:cNvSpPr txBox="1"/>
          <p:nvPr/>
        </p:nvSpPr>
        <p:spPr>
          <a:xfrm>
            <a:off x="1019934" y="2031877"/>
            <a:ext cx="858096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/>
              <a:t>O</a:t>
            </a:r>
            <a:r>
              <a:rPr lang="fr-FR" sz="2400" baseline="-25000" dirty="0"/>
              <a:t>2</a:t>
            </a:r>
            <a:r>
              <a:rPr lang="fr-FR" sz="2400" dirty="0"/>
              <a:t> </a:t>
            </a:r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DF25060A-30C5-447E-98D0-28C2D6F23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917" y="363205"/>
            <a:ext cx="12427857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Preliminary results of the simplest </a:t>
            </a:r>
            <a:r>
              <a:rPr lang="en-US" sz="3600" dirty="0" err="1">
                <a:latin typeface="+mn-lt"/>
              </a:rPr>
              <a:t>Criegee</a:t>
            </a:r>
            <a:r>
              <a:rPr lang="en-US" sz="3600" dirty="0">
                <a:latin typeface="+mn-lt"/>
              </a:rPr>
              <a:t> intermediate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FB68585-C279-42A1-A625-6B06AE758717}"/>
              </a:ext>
            </a:extLst>
          </p:cNvPr>
          <p:cNvSpPr txBox="1"/>
          <p:nvPr/>
        </p:nvSpPr>
        <p:spPr>
          <a:xfrm>
            <a:off x="2382555" y="1670470"/>
            <a:ext cx="17207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i="1" dirty="0" err="1"/>
              <a:t>J</a:t>
            </a:r>
            <a:r>
              <a:rPr lang="fr-FR" sz="1400" i="1" baseline="-25000" dirty="0" err="1"/>
              <a:t>Ka,Kc</a:t>
            </a:r>
            <a:r>
              <a:rPr lang="fr-FR" sz="1400" i="1" dirty="0"/>
              <a:t> </a:t>
            </a:r>
            <a:r>
              <a:rPr lang="fr-FR" sz="1400" dirty="0"/>
              <a:t>= </a:t>
            </a:r>
            <a:r>
              <a:rPr lang="fr-FR" sz="1400" b="1" dirty="0"/>
              <a:t>20</a:t>
            </a:r>
            <a:r>
              <a:rPr lang="fr-FR" sz="1400" b="1" baseline="-25000" dirty="0"/>
              <a:t>0,20</a:t>
            </a:r>
            <a:r>
              <a:rPr lang="fr-FR" sz="1400" b="1" dirty="0"/>
              <a:t> – 19</a:t>
            </a:r>
            <a:r>
              <a:rPr lang="fr-FR" sz="1400" b="1" baseline="-25000" dirty="0"/>
              <a:t>0,19</a:t>
            </a:r>
            <a:r>
              <a:rPr lang="fr-FR" sz="1400" b="1" dirty="0"/>
              <a:t> </a:t>
            </a:r>
            <a:endParaRPr lang="fr-FR" sz="1400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63BB6B5E-77BB-42AE-AEA9-0BA3F24D5749}"/>
              </a:ext>
            </a:extLst>
          </p:cNvPr>
          <p:cNvGrpSpPr/>
          <p:nvPr/>
        </p:nvGrpSpPr>
        <p:grpSpPr>
          <a:xfrm>
            <a:off x="10591702" y="3944043"/>
            <a:ext cx="1036840" cy="294102"/>
            <a:chOff x="7175662" y="4361796"/>
            <a:chExt cx="1036840" cy="294102"/>
          </a:xfrm>
        </p:grpSpPr>
        <p:cxnSp>
          <p:nvCxnSpPr>
            <p:cNvPr id="23" name="Connecteur droit avec flèche 22">
              <a:extLst>
                <a:ext uri="{FF2B5EF4-FFF2-40B4-BE49-F238E27FC236}">
                  <a16:creationId xmlns:a16="http://schemas.microsoft.com/office/drawing/2014/main" id="{1696F666-D754-46AE-9E39-1309106A2E3A}"/>
                </a:ext>
              </a:extLst>
            </p:cNvPr>
            <p:cNvCxnSpPr>
              <a:cxnSpLocks/>
            </p:cNvCxnSpPr>
            <p:nvPr/>
          </p:nvCxnSpPr>
          <p:spPr>
            <a:xfrm>
              <a:off x="7175662" y="4508847"/>
              <a:ext cx="240928" cy="0"/>
            </a:xfrm>
            <a:prstGeom prst="straightConnector1">
              <a:avLst/>
            </a:prstGeom>
            <a:ln w="28575">
              <a:solidFill>
                <a:srgbClr val="00B0F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C52405FB-2DC2-42B3-A16A-58EA386F8893}"/>
                </a:ext>
              </a:extLst>
            </p:cNvPr>
            <p:cNvSpPr txBox="1"/>
            <p:nvPr/>
          </p:nvSpPr>
          <p:spPr>
            <a:xfrm>
              <a:off x="7416590" y="4361796"/>
              <a:ext cx="795912" cy="2941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r-FR" sz="1600" dirty="0">
                  <a:solidFill>
                    <a:srgbClr val="00B0F0"/>
                  </a:solidFill>
                </a:rPr>
                <a:t>Laser </a:t>
              </a:r>
              <a:r>
                <a:rPr lang="fr-FR" sz="1600" dirty="0" err="1">
                  <a:solidFill>
                    <a:srgbClr val="00B0F0"/>
                  </a:solidFill>
                </a:rPr>
                <a:t>fire</a:t>
              </a:r>
              <a:endParaRPr lang="fr-FR" sz="1600" dirty="0">
                <a:solidFill>
                  <a:srgbClr val="00B0F0"/>
                </a:solidFill>
              </a:endParaRPr>
            </a:p>
          </p:txBody>
        </p:sp>
      </p:grp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E84DD56B-6C24-4F6E-A08A-C3B9DAEA5A7F}"/>
              </a:ext>
            </a:extLst>
          </p:cNvPr>
          <p:cNvCxnSpPr/>
          <p:nvPr/>
        </p:nvCxnSpPr>
        <p:spPr>
          <a:xfrm>
            <a:off x="7612254" y="4086485"/>
            <a:ext cx="0" cy="2064032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D42AE986-D2FA-40E8-9D3D-6CF0F1302E0B}"/>
              </a:ext>
            </a:extLst>
          </p:cNvPr>
          <p:cNvCxnSpPr/>
          <p:nvPr/>
        </p:nvCxnSpPr>
        <p:spPr>
          <a:xfrm>
            <a:off x="7589115" y="1539507"/>
            <a:ext cx="0" cy="2064032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>
            <a:extLst>
              <a:ext uri="{FF2B5EF4-FFF2-40B4-BE49-F238E27FC236}">
                <a16:creationId xmlns:a16="http://schemas.microsoft.com/office/drawing/2014/main" id="{D17CAE8A-0709-4AB6-8E2B-C44D1B4950F2}"/>
              </a:ext>
            </a:extLst>
          </p:cNvPr>
          <p:cNvSpPr txBox="1"/>
          <p:nvPr/>
        </p:nvSpPr>
        <p:spPr>
          <a:xfrm>
            <a:off x="2455386" y="4277820"/>
            <a:ext cx="17207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i="1" dirty="0" err="1"/>
              <a:t>J</a:t>
            </a:r>
            <a:r>
              <a:rPr lang="fr-FR" sz="1400" i="1" baseline="-25000" dirty="0" err="1"/>
              <a:t>Ka,Kc</a:t>
            </a:r>
            <a:r>
              <a:rPr lang="fr-FR" sz="1400" i="1" dirty="0"/>
              <a:t> </a:t>
            </a:r>
            <a:r>
              <a:rPr lang="fr-FR" sz="1400" dirty="0"/>
              <a:t>= </a:t>
            </a:r>
            <a:r>
              <a:rPr lang="fr-FR" sz="1400" b="1" dirty="0"/>
              <a:t>21</a:t>
            </a:r>
            <a:r>
              <a:rPr lang="fr-FR" sz="1400" b="1" baseline="-25000" dirty="0"/>
              <a:t>0,21</a:t>
            </a:r>
            <a:r>
              <a:rPr lang="fr-FR" sz="1400" b="1" dirty="0"/>
              <a:t> – 20</a:t>
            </a:r>
            <a:r>
              <a:rPr lang="fr-FR" sz="1400" b="1" baseline="-25000" dirty="0"/>
              <a:t>0,20</a:t>
            </a:r>
            <a:r>
              <a:rPr lang="fr-FR" sz="1400" b="1" dirty="0"/>
              <a:t> </a:t>
            </a:r>
            <a:endParaRPr lang="fr-FR" sz="1400" dirty="0"/>
          </a:p>
        </p:txBody>
      </p: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BD47B6DB-545C-4739-99BC-8E9D2C90EE07}"/>
              </a:ext>
            </a:extLst>
          </p:cNvPr>
          <p:cNvGrpSpPr/>
          <p:nvPr/>
        </p:nvGrpSpPr>
        <p:grpSpPr>
          <a:xfrm>
            <a:off x="8879925" y="2021516"/>
            <a:ext cx="3312075" cy="1200329"/>
            <a:chOff x="8656401" y="2031877"/>
            <a:chExt cx="2350730" cy="1200329"/>
          </a:xfrm>
        </p:grpSpPr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DBDA5A8E-6924-4078-9F73-9C0493B6FCC5}"/>
                </a:ext>
              </a:extLst>
            </p:cNvPr>
            <p:cNvSpPr txBox="1"/>
            <p:nvPr/>
          </p:nvSpPr>
          <p:spPr>
            <a:xfrm>
              <a:off x="9232657" y="2031877"/>
              <a:ext cx="1774474" cy="120032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b="1" dirty="0" err="1"/>
                <a:t>Decay</a:t>
              </a:r>
              <a:r>
                <a:rPr lang="fr-FR" b="1" dirty="0"/>
                <a:t>: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b="1" dirty="0" err="1"/>
                <a:t>reactions</a:t>
              </a:r>
              <a:r>
                <a:rPr lang="fr-FR" b="1" dirty="0"/>
                <a:t> (</a:t>
              </a:r>
              <a:r>
                <a:rPr lang="fr-FR" b="1" dirty="0" err="1"/>
                <a:t>with</a:t>
              </a:r>
              <a:r>
                <a:rPr lang="fr-FR" b="1" dirty="0"/>
                <a:t> CH</a:t>
              </a:r>
              <a:r>
                <a:rPr lang="fr-FR" b="1" baseline="-25000" dirty="0"/>
                <a:t>2</a:t>
              </a:r>
              <a:r>
                <a:rPr lang="fr-FR" b="1" dirty="0"/>
                <a:t>OO, I, CH</a:t>
              </a:r>
              <a:r>
                <a:rPr lang="fr-FR" b="1" baseline="-25000" dirty="0"/>
                <a:t>2</a:t>
              </a:r>
              <a:r>
                <a:rPr lang="fr-FR" b="1" dirty="0"/>
                <a:t>I, …)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b="1" dirty="0" err="1"/>
                <a:t>wall</a:t>
              </a:r>
              <a:r>
                <a:rPr lang="fr-FR" b="1" dirty="0"/>
                <a:t> </a:t>
              </a:r>
              <a:r>
                <a:rPr lang="fr-FR" b="1" dirty="0" err="1"/>
                <a:t>loss</a:t>
              </a:r>
              <a:endParaRPr lang="fr-FR" b="1" dirty="0"/>
            </a:p>
          </p:txBody>
        </p:sp>
        <p:cxnSp>
          <p:nvCxnSpPr>
            <p:cNvPr id="51" name="Connecteur droit avec flèche 50">
              <a:extLst>
                <a:ext uri="{FF2B5EF4-FFF2-40B4-BE49-F238E27FC236}">
                  <a16:creationId xmlns:a16="http://schemas.microsoft.com/office/drawing/2014/main" id="{1C3A04E3-1D5E-436C-B542-B48FBCBA05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56401" y="2493542"/>
              <a:ext cx="429593" cy="23977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ZoneTexte 54">
            <a:extLst>
              <a:ext uri="{FF2B5EF4-FFF2-40B4-BE49-F238E27FC236}">
                <a16:creationId xmlns:a16="http://schemas.microsoft.com/office/drawing/2014/main" id="{727DC289-6D69-4109-8243-9B25F94F1325}"/>
              </a:ext>
            </a:extLst>
          </p:cNvPr>
          <p:cNvSpPr txBox="1"/>
          <p:nvPr/>
        </p:nvSpPr>
        <p:spPr>
          <a:xfrm>
            <a:off x="4618923" y="1652184"/>
            <a:ext cx="1595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dirty="0"/>
              <a:t>CH</a:t>
            </a:r>
            <a:r>
              <a:rPr lang="fr-FR" sz="1800" b="1" baseline="-25000" dirty="0"/>
              <a:t>2</a:t>
            </a:r>
            <a:r>
              <a:rPr lang="fr-FR" sz="1800" b="1" dirty="0"/>
              <a:t>OO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86F054B7-CF0D-476E-8A74-959E212FBE8D}"/>
              </a:ext>
            </a:extLst>
          </p:cNvPr>
          <p:cNvSpPr txBox="1"/>
          <p:nvPr/>
        </p:nvSpPr>
        <p:spPr>
          <a:xfrm>
            <a:off x="9126674" y="1612293"/>
            <a:ext cx="1595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dirty="0"/>
              <a:t>CH</a:t>
            </a:r>
            <a:r>
              <a:rPr lang="fr-FR" sz="1800" b="1" baseline="-25000" dirty="0"/>
              <a:t>2</a:t>
            </a:r>
            <a:r>
              <a:rPr lang="fr-FR" sz="1800" b="1" dirty="0"/>
              <a:t>OO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68B18620-5F71-470E-B85F-86BEB1381D13}"/>
              </a:ext>
            </a:extLst>
          </p:cNvPr>
          <p:cNvSpPr txBox="1"/>
          <p:nvPr/>
        </p:nvSpPr>
        <p:spPr>
          <a:xfrm>
            <a:off x="4618923" y="4277820"/>
            <a:ext cx="1595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dirty="0"/>
              <a:t>CH</a:t>
            </a:r>
            <a:r>
              <a:rPr lang="fr-FR" sz="1800" b="1" baseline="-25000" dirty="0"/>
              <a:t>2</a:t>
            </a:r>
            <a:r>
              <a:rPr lang="fr-FR" sz="1800" b="1" dirty="0"/>
              <a:t>OO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4F911B68-7BA4-4584-9B9D-8518FC38BFA7}"/>
              </a:ext>
            </a:extLst>
          </p:cNvPr>
          <p:cNvSpPr txBox="1"/>
          <p:nvPr/>
        </p:nvSpPr>
        <p:spPr>
          <a:xfrm>
            <a:off x="9214959" y="4240794"/>
            <a:ext cx="1595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dirty="0"/>
              <a:t>CH</a:t>
            </a:r>
            <a:r>
              <a:rPr lang="fr-FR" sz="1800" b="1" baseline="-25000" dirty="0"/>
              <a:t>2</a:t>
            </a:r>
            <a:r>
              <a:rPr lang="fr-FR" sz="1800" b="1" dirty="0"/>
              <a:t>OO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EE74F93B-49EB-4498-BAA1-07417759ADA3}"/>
              </a:ext>
            </a:extLst>
          </p:cNvPr>
          <p:cNvSpPr txBox="1"/>
          <p:nvPr/>
        </p:nvSpPr>
        <p:spPr>
          <a:xfrm>
            <a:off x="86904" y="6494795"/>
            <a:ext cx="64409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Daly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et al.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r>
              <a:rPr lang="fr-FR" sz="14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J. Mol. </a:t>
            </a:r>
            <a:r>
              <a:rPr lang="fr-FR" sz="1400" i="1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Spec</a:t>
            </a:r>
            <a:r>
              <a:rPr lang="fr-FR" sz="14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.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297, 16‑20 (2014)</a:t>
            </a:r>
          </a:p>
        </p:txBody>
      </p:sp>
    </p:spTree>
    <p:extLst>
      <p:ext uri="{BB962C8B-B14F-4D97-AF65-F5344CB8AC3E}">
        <p14:creationId xmlns:p14="http://schemas.microsoft.com/office/powerpoint/2010/main" val="3038186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 38">
            <a:extLst>
              <a:ext uri="{FF2B5EF4-FFF2-40B4-BE49-F238E27FC236}">
                <a16:creationId xmlns:a16="http://schemas.microsoft.com/office/drawing/2014/main" id="{4056AA0D-8175-47D9-A991-8F094AEC70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5"/>
          <a:stretch/>
        </p:blipFill>
        <p:spPr>
          <a:xfrm>
            <a:off x="1754638" y="1612294"/>
            <a:ext cx="4975063" cy="256731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3CE1FDB-2167-4BD4-A72A-885B3942D4C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9"/>
          <a:stretch/>
        </p:blipFill>
        <p:spPr>
          <a:xfrm>
            <a:off x="6949049" y="4291145"/>
            <a:ext cx="3778699" cy="2443836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0E7C6D26-C5FA-485C-BDFE-77063845F43D}"/>
              </a:ext>
            </a:extLst>
          </p:cNvPr>
          <p:cNvSpPr txBox="1"/>
          <p:nvPr/>
        </p:nvSpPr>
        <p:spPr>
          <a:xfrm>
            <a:off x="320943" y="1524386"/>
            <a:ext cx="12801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CH</a:t>
            </a:r>
            <a:r>
              <a:rPr lang="fr-FR" sz="2400" b="1" baseline="-25000" dirty="0"/>
              <a:t>2</a:t>
            </a:r>
            <a:r>
              <a:rPr lang="fr-FR" sz="2400" b="1" dirty="0"/>
              <a:t>I</a:t>
            </a:r>
            <a:r>
              <a:rPr lang="fr-FR" sz="2400" b="1" baseline="-25000" dirty="0"/>
              <a:t>2     </a:t>
            </a:r>
            <a:r>
              <a:rPr lang="fr-FR" sz="2400" b="1" dirty="0"/>
              <a:t>   </a:t>
            </a:r>
          </a:p>
          <a:p>
            <a:pPr algn="ctr"/>
            <a:endParaRPr lang="fr-FR" sz="2400" b="1" dirty="0"/>
          </a:p>
          <a:p>
            <a:pPr algn="ctr"/>
            <a:endParaRPr lang="fr-FR" sz="2400" b="1" dirty="0"/>
          </a:p>
          <a:p>
            <a:pPr algn="ctr"/>
            <a:r>
              <a:rPr lang="fr-FR" sz="2400" b="1" dirty="0">
                <a:solidFill>
                  <a:schemeClr val="accent2"/>
                </a:solidFill>
              </a:rPr>
              <a:t>CH</a:t>
            </a:r>
            <a:r>
              <a:rPr lang="fr-FR" sz="2400" b="1" baseline="-25000" dirty="0">
                <a:solidFill>
                  <a:schemeClr val="accent2"/>
                </a:solidFill>
              </a:rPr>
              <a:t>2</a:t>
            </a:r>
            <a:r>
              <a:rPr lang="fr-FR" sz="2400" b="1" dirty="0">
                <a:solidFill>
                  <a:schemeClr val="accent2"/>
                </a:solidFill>
              </a:rPr>
              <a:t>I</a:t>
            </a:r>
          </a:p>
          <a:p>
            <a:pPr algn="ctr"/>
            <a:endParaRPr lang="fr-FR" sz="2400" b="1" dirty="0"/>
          </a:p>
          <a:p>
            <a:pPr algn="ctr"/>
            <a:endParaRPr lang="fr-FR" sz="2400" b="1" dirty="0"/>
          </a:p>
          <a:p>
            <a:pPr algn="ctr"/>
            <a:r>
              <a:rPr lang="fr-FR" sz="2400" b="1" dirty="0"/>
              <a:t>CH</a:t>
            </a:r>
            <a:r>
              <a:rPr lang="fr-FR" sz="2400" b="1" baseline="-25000" dirty="0"/>
              <a:t>2</a:t>
            </a:r>
            <a:r>
              <a:rPr lang="fr-FR" sz="2400" b="1" dirty="0"/>
              <a:t>OO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6A8D48F4-B755-4CFC-A2DE-7FC3EA82DFBD}"/>
              </a:ext>
            </a:extLst>
          </p:cNvPr>
          <p:cNvSpPr txBox="1"/>
          <p:nvPr/>
        </p:nvSpPr>
        <p:spPr>
          <a:xfrm>
            <a:off x="422212" y="2134179"/>
            <a:ext cx="6973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i="1" dirty="0" err="1"/>
              <a:t>hv</a:t>
            </a:r>
            <a:endParaRPr lang="fr-FR" i="1" dirty="0"/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52A7D8C7-E930-4A53-8993-17371A8D034D}"/>
              </a:ext>
            </a:extLst>
          </p:cNvPr>
          <p:cNvCxnSpPr>
            <a:cxnSpLocks/>
          </p:cNvCxnSpPr>
          <p:nvPr/>
        </p:nvCxnSpPr>
        <p:spPr>
          <a:xfrm rot="5400000">
            <a:off x="709006" y="2365012"/>
            <a:ext cx="504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>
            <a:extLst>
              <a:ext uri="{FF2B5EF4-FFF2-40B4-BE49-F238E27FC236}">
                <a16:creationId xmlns:a16="http://schemas.microsoft.com/office/drawing/2014/main" id="{B9333F53-3F37-4870-AA06-9A64720B02A8}"/>
              </a:ext>
            </a:extLst>
          </p:cNvPr>
          <p:cNvSpPr txBox="1"/>
          <p:nvPr/>
        </p:nvSpPr>
        <p:spPr>
          <a:xfrm>
            <a:off x="936770" y="3036139"/>
            <a:ext cx="858096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/>
              <a:t>O</a:t>
            </a:r>
            <a:r>
              <a:rPr lang="fr-FR" sz="2400" baseline="-25000" dirty="0"/>
              <a:t>2</a:t>
            </a:r>
            <a:r>
              <a:rPr lang="fr-FR" sz="2400" dirty="0"/>
              <a:t> </a:t>
            </a:r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DF25060A-30C5-447E-98D0-28C2D6F23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917" y="363205"/>
            <a:ext cx="12427857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Preliminary results of the simplest </a:t>
            </a:r>
            <a:r>
              <a:rPr lang="en-US" sz="3600" dirty="0" err="1">
                <a:latin typeface="+mn-lt"/>
              </a:rPr>
              <a:t>Criegee</a:t>
            </a:r>
            <a:r>
              <a:rPr lang="en-US" sz="3600" dirty="0">
                <a:latin typeface="+mn-lt"/>
              </a:rPr>
              <a:t> intermediate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F7EFC7D-D277-4263-8071-23BB5C38D84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7"/>
          <a:stretch/>
        </p:blipFill>
        <p:spPr>
          <a:xfrm>
            <a:off x="1929174" y="4291145"/>
            <a:ext cx="4800527" cy="2467567"/>
          </a:xfrm>
          <a:prstGeom prst="rect">
            <a:avLst/>
          </a:prstGeom>
        </p:spPr>
      </p:pic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89420A6A-A34B-466B-8E23-A993B3B4A278}"/>
              </a:ext>
            </a:extLst>
          </p:cNvPr>
          <p:cNvCxnSpPr>
            <a:cxnSpLocks/>
          </p:cNvCxnSpPr>
          <p:nvPr/>
        </p:nvCxnSpPr>
        <p:spPr>
          <a:xfrm rot="5400000">
            <a:off x="704812" y="3429000"/>
            <a:ext cx="504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F3988204-F673-4E14-9ACF-0C2A13A84C43}"/>
              </a:ext>
            </a:extLst>
          </p:cNvPr>
          <p:cNvSpPr txBox="1"/>
          <p:nvPr/>
        </p:nvSpPr>
        <p:spPr>
          <a:xfrm>
            <a:off x="4627042" y="4450266"/>
            <a:ext cx="1595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dirty="0">
                <a:solidFill>
                  <a:schemeClr val="accent2"/>
                </a:solidFill>
              </a:rPr>
              <a:t>CH</a:t>
            </a:r>
            <a:r>
              <a:rPr lang="fr-FR" sz="1800" b="1" baseline="-25000" dirty="0">
                <a:solidFill>
                  <a:schemeClr val="accent2"/>
                </a:solidFill>
              </a:rPr>
              <a:t>2</a:t>
            </a:r>
            <a:r>
              <a:rPr lang="fr-FR" sz="1800" b="1" dirty="0">
                <a:solidFill>
                  <a:schemeClr val="accent2"/>
                </a:solidFill>
              </a:rPr>
              <a:t>I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D0F9F748-0292-4652-90A6-6E02D8E3B5DA}"/>
              </a:ext>
            </a:extLst>
          </p:cNvPr>
          <p:cNvSpPr txBox="1"/>
          <p:nvPr/>
        </p:nvSpPr>
        <p:spPr>
          <a:xfrm>
            <a:off x="9262602" y="4456401"/>
            <a:ext cx="1595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dirty="0">
                <a:solidFill>
                  <a:schemeClr val="accent2"/>
                </a:solidFill>
              </a:rPr>
              <a:t>CH</a:t>
            </a:r>
            <a:r>
              <a:rPr lang="fr-FR" sz="1800" b="1" baseline="-25000" dirty="0">
                <a:solidFill>
                  <a:schemeClr val="accent2"/>
                </a:solidFill>
              </a:rPr>
              <a:t>2</a:t>
            </a:r>
            <a:r>
              <a:rPr lang="fr-FR" sz="1800" b="1" dirty="0">
                <a:solidFill>
                  <a:schemeClr val="accent2"/>
                </a:solidFill>
              </a:rPr>
              <a:t>I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40FF27AF-4337-4575-9694-5BF61F0015B0}"/>
              </a:ext>
            </a:extLst>
          </p:cNvPr>
          <p:cNvSpPr txBox="1"/>
          <p:nvPr/>
        </p:nvSpPr>
        <p:spPr>
          <a:xfrm>
            <a:off x="2452643" y="4373322"/>
            <a:ext cx="17207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i="1" dirty="0" err="1"/>
              <a:t>N</a:t>
            </a:r>
            <a:r>
              <a:rPr lang="fr-FR" sz="1400" i="1" baseline="-25000" dirty="0" err="1"/>
              <a:t>Ka,Kc,J,I</a:t>
            </a:r>
            <a:r>
              <a:rPr lang="fr-FR" sz="1400" i="1" dirty="0"/>
              <a:t> </a:t>
            </a:r>
            <a:r>
              <a:rPr lang="fr-FR" sz="1400" dirty="0"/>
              <a:t>= </a:t>
            </a:r>
            <a:r>
              <a:rPr lang="fr-FR" sz="1400" b="1" dirty="0"/>
              <a:t>25</a:t>
            </a:r>
            <a:r>
              <a:rPr lang="fr-FR" sz="1400" b="1" baseline="-25000" dirty="0"/>
              <a:t>0,25,25,1</a:t>
            </a:r>
            <a:r>
              <a:rPr lang="fr-FR" sz="1400" b="1" dirty="0"/>
              <a:t> </a:t>
            </a:r>
          </a:p>
          <a:p>
            <a:r>
              <a:rPr lang="fr-FR" sz="1400" b="1" dirty="0"/>
              <a:t>– 24</a:t>
            </a:r>
            <a:r>
              <a:rPr lang="fr-FR" sz="1400" b="1" baseline="-25000" dirty="0"/>
              <a:t>0,24,24,1</a:t>
            </a:r>
            <a:r>
              <a:rPr lang="fr-FR" sz="1400" b="1" dirty="0"/>
              <a:t> </a:t>
            </a:r>
            <a:endParaRPr lang="fr-FR" sz="1400" dirty="0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3151BC59-406A-48C3-8419-EAA694B7DC0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4"/>
          <a:stretch/>
        </p:blipFill>
        <p:spPr>
          <a:xfrm>
            <a:off x="6837695" y="1639565"/>
            <a:ext cx="3781381" cy="2443836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30425AEA-B570-4F20-92FC-0ABF336FD95A}"/>
              </a:ext>
            </a:extLst>
          </p:cNvPr>
          <p:cNvSpPr txBox="1"/>
          <p:nvPr/>
        </p:nvSpPr>
        <p:spPr>
          <a:xfrm>
            <a:off x="2382555" y="1682961"/>
            <a:ext cx="17207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i="1" dirty="0" err="1"/>
              <a:t>J</a:t>
            </a:r>
            <a:r>
              <a:rPr lang="fr-FR" sz="1400" i="1" baseline="-25000" dirty="0" err="1"/>
              <a:t>Ka,Kc</a:t>
            </a:r>
            <a:r>
              <a:rPr lang="fr-FR" sz="1400" i="1" dirty="0"/>
              <a:t> </a:t>
            </a:r>
            <a:r>
              <a:rPr lang="fr-FR" sz="1400" dirty="0"/>
              <a:t>= </a:t>
            </a:r>
            <a:r>
              <a:rPr lang="fr-FR" sz="1400" b="1" dirty="0"/>
              <a:t>20</a:t>
            </a:r>
            <a:r>
              <a:rPr lang="fr-FR" sz="1400" b="1" baseline="-25000" dirty="0"/>
              <a:t>0,20</a:t>
            </a:r>
            <a:r>
              <a:rPr lang="fr-FR" sz="1400" b="1" dirty="0"/>
              <a:t> – 19</a:t>
            </a:r>
            <a:r>
              <a:rPr lang="fr-FR" sz="1400" b="1" baseline="-25000" dirty="0"/>
              <a:t>0,19</a:t>
            </a:r>
            <a:r>
              <a:rPr lang="fr-FR" sz="1400" b="1" dirty="0"/>
              <a:t> </a:t>
            </a:r>
            <a:endParaRPr lang="fr-FR" sz="1400" dirty="0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8DB80BEE-52EC-4B1C-9AC1-387E0B8592BD}"/>
              </a:ext>
            </a:extLst>
          </p:cNvPr>
          <p:cNvSpPr txBox="1"/>
          <p:nvPr/>
        </p:nvSpPr>
        <p:spPr>
          <a:xfrm>
            <a:off x="4618923" y="1652184"/>
            <a:ext cx="1595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dirty="0"/>
              <a:t>CH</a:t>
            </a:r>
            <a:r>
              <a:rPr lang="fr-FR" sz="1800" b="1" baseline="-25000" dirty="0"/>
              <a:t>2</a:t>
            </a:r>
            <a:r>
              <a:rPr lang="fr-FR" sz="1800" b="1" dirty="0"/>
              <a:t>OO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61DEE420-3892-4D9F-907A-A2257AC9BCD3}"/>
              </a:ext>
            </a:extLst>
          </p:cNvPr>
          <p:cNvSpPr txBox="1"/>
          <p:nvPr/>
        </p:nvSpPr>
        <p:spPr>
          <a:xfrm>
            <a:off x="9261354" y="1618428"/>
            <a:ext cx="1595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dirty="0"/>
              <a:t>CH</a:t>
            </a:r>
            <a:r>
              <a:rPr lang="fr-FR" sz="1800" b="1" baseline="-25000" dirty="0"/>
              <a:t>2</a:t>
            </a:r>
            <a:r>
              <a:rPr lang="fr-FR" sz="1800" b="1" dirty="0"/>
              <a:t>OO</a:t>
            </a:r>
          </a:p>
        </p:txBody>
      </p:sp>
    </p:spTree>
    <p:extLst>
      <p:ext uri="{BB962C8B-B14F-4D97-AF65-F5344CB8AC3E}">
        <p14:creationId xmlns:p14="http://schemas.microsoft.com/office/powerpoint/2010/main" val="41998810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18B7F26B-63B1-4DC4-8D76-28E5AE9314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5"/>
          <a:stretch/>
        </p:blipFill>
        <p:spPr>
          <a:xfrm>
            <a:off x="7304314" y="1523374"/>
            <a:ext cx="3922123" cy="253283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8866D4B-D0B3-426F-AEE6-DCFD92AC35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5"/>
          <a:stretch/>
        </p:blipFill>
        <p:spPr>
          <a:xfrm>
            <a:off x="7372915" y="3947286"/>
            <a:ext cx="3853522" cy="2492582"/>
          </a:xfrm>
          <a:prstGeom prst="rect">
            <a:avLst/>
          </a:prstGeom>
        </p:spPr>
      </p:pic>
      <p:sp>
        <p:nvSpPr>
          <p:cNvPr id="26" name="Titre 1">
            <a:extLst>
              <a:ext uri="{FF2B5EF4-FFF2-40B4-BE49-F238E27FC236}">
                <a16:creationId xmlns:a16="http://schemas.microsoft.com/office/drawing/2014/main" id="{DF25060A-30C5-447E-98D0-28C2D6F23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917" y="363205"/>
            <a:ext cx="12427857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Preliminary results of the simplest </a:t>
            </a:r>
            <a:r>
              <a:rPr lang="en-US" sz="3600" dirty="0" err="1">
                <a:latin typeface="+mn-lt"/>
              </a:rPr>
              <a:t>Criegee</a:t>
            </a:r>
            <a:r>
              <a:rPr lang="en-US" sz="3600" dirty="0">
                <a:latin typeface="+mn-lt"/>
              </a:rPr>
              <a:t> intermediate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B374DE8-8F47-4BA3-8214-5A2D4C498E8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5"/>
          <a:stretch/>
        </p:blipFill>
        <p:spPr>
          <a:xfrm>
            <a:off x="2429914" y="1523374"/>
            <a:ext cx="4800527" cy="248109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E110B451-9E1F-46AA-B500-40F374E1EA5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1"/>
          <a:stretch/>
        </p:blipFill>
        <p:spPr>
          <a:xfrm>
            <a:off x="2429914" y="3947286"/>
            <a:ext cx="4800527" cy="2440284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E16AA63F-6DCF-47B1-915C-F0E1A238A371}"/>
              </a:ext>
            </a:extLst>
          </p:cNvPr>
          <p:cNvSpPr txBox="1"/>
          <p:nvPr/>
        </p:nvSpPr>
        <p:spPr>
          <a:xfrm>
            <a:off x="3119495" y="1651667"/>
            <a:ext cx="17207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i="1" dirty="0" err="1"/>
              <a:t>J</a:t>
            </a:r>
            <a:r>
              <a:rPr lang="fr-FR" sz="1400" i="1" baseline="-25000" dirty="0" err="1"/>
              <a:t>Ka,Kc</a:t>
            </a:r>
            <a:r>
              <a:rPr lang="fr-FR" sz="1400" i="1" dirty="0"/>
              <a:t> </a:t>
            </a:r>
            <a:r>
              <a:rPr lang="fr-FR" sz="1400" dirty="0"/>
              <a:t>= </a:t>
            </a:r>
            <a:r>
              <a:rPr lang="fr-FR" sz="1400" b="1" dirty="0"/>
              <a:t>6</a:t>
            </a:r>
            <a:r>
              <a:rPr lang="fr-FR" sz="1400" b="1" baseline="-25000" dirty="0"/>
              <a:t>1,5</a:t>
            </a:r>
            <a:r>
              <a:rPr lang="fr-FR" sz="1400" b="1" dirty="0"/>
              <a:t> – 5</a:t>
            </a:r>
            <a:r>
              <a:rPr lang="fr-FR" sz="1400" b="1" baseline="-25000" dirty="0"/>
              <a:t>1,4</a:t>
            </a:r>
            <a:r>
              <a:rPr lang="fr-FR" sz="1400" b="1" dirty="0"/>
              <a:t> </a:t>
            </a:r>
            <a:endParaRPr lang="fr-FR" sz="1400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08B243E2-A231-45DD-AB44-830762072F6C}"/>
              </a:ext>
            </a:extLst>
          </p:cNvPr>
          <p:cNvSpPr txBox="1"/>
          <p:nvPr/>
        </p:nvSpPr>
        <p:spPr>
          <a:xfrm>
            <a:off x="4976177" y="1644880"/>
            <a:ext cx="1595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dirty="0">
                <a:solidFill>
                  <a:srgbClr val="00B0F0"/>
                </a:solidFill>
              </a:rPr>
              <a:t>H</a:t>
            </a:r>
            <a:r>
              <a:rPr lang="fr-FR" sz="1800" b="1" baseline="-25000" dirty="0">
                <a:solidFill>
                  <a:srgbClr val="00B0F0"/>
                </a:solidFill>
              </a:rPr>
              <a:t>2</a:t>
            </a:r>
            <a:r>
              <a:rPr lang="fr-FR" sz="1800" b="1" dirty="0">
                <a:solidFill>
                  <a:srgbClr val="00B0F0"/>
                </a:solidFill>
              </a:rPr>
              <a:t>CO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09CC64D9-395A-4B39-B7CE-7F89F16BE0C4}"/>
              </a:ext>
            </a:extLst>
          </p:cNvPr>
          <p:cNvSpPr txBox="1"/>
          <p:nvPr/>
        </p:nvSpPr>
        <p:spPr>
          <a:xfrm>
            <a:off x="9848431" y="1803195"/>
            <a:ext cx="1595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dirty="0">
                <a:solidFill>
                  <a:srgbClr val="00B0F0"/>
                </a:solidFill>
              </a:rPr>
              <a:t>H</a:t>
            </a:r>
            <a:r>
              <a:rPr lang="fr-FR" sz="1800" b="1" baseline="-25000" dirty="0">
                <a:solidFill>
                  <a:srgbClr val="00B0F0"/>
                </a:solidFill>
              </a:rPr>
              <a:t>2</a:t>
            </a:r>
            <a:r>
              <a:rPr lang="fr-FR" sz="1800" b="1" dirty="0">
                <a:solidFill>
                  <a:srgbClr val="00B0F0"/>
                </a:solidFill>
              </a:rPr>
              <a:t>CO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9B04AC39-BDEF-4333-A501-0461C23C4A28}"/>
              </a:ext>
            </a:extLst>
          </p:cNvPr>
          <p:cNvSpPr txBox="1"/>
          <p:nvPr/>
        </p:nvSpPr>
        <p:spPr>
          <a:xfrm>
            <a:off x="5080379" y="3947286"/>
            <a:ext cx="1595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dirty="0">
                <a:solidFill>
                  <a:srgbClr val="FF75D3"/>
                </a:solidFill>
              </a:rPr>
              <a:t>IO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F9676AE2-18EA-4E77-9DBD-5C276E537FB6}"/>
              </a:ext>
            </a:extLst>
          </p:cNvPr>
          <p:cNvSpPr txBox="1"/>
          <p:nvPr/>
        </p:nvSpPr>
        <p:spPr>
          <a:xfrm>
            <a:off x="9880906" y="3955833"/>
            <a:ext cx="1595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dirty="0">
                <a:solidFill>
                  <a:srgbClr val="FF75D3"/>
                </a:solidFill>
              </a:rPr>
              <a:t>IO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A3B39916-B06A-41F1-9327-A8EC178450E2}"/>
              </a:ext>
            </a:extLst>
          </p:cNvPr>
          <p:cNvSpPr txBox="1"/>
          <p:nvPr/>
        </p:nvSpPr>
        <p:spPr>
          <a:xfrm>
            <a:off x="3136279" y="3955833"/>
            <a:ext cx="17207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i="1" dirty="0"/>
              <a:t>J </a:t>
            </a:r>
            <a:r>
              <a:rPr lang="fr-FR" sz="1400" dirty="0"/>
              <a:t>= </a:t>
            </a:r>
            <a:r>
              <a:rPr lang="fr-FR" sz="1400" b="1" dirty="0"/>
              <a:t>21.5 – 20.5 </a:t>
            </a:r>
            <a:endParaRPr lang="fr-FR" sz="1400" dirty="0"/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55BC8609-863C-4BAB-94E2-52472918B3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19" y="2658502"/>
            <a:ext cx="3422841" cy="25946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E4E70D7F-6300-4C85-9371-E08716980ACE}"/>
              </a:ext>
            </a:extLst>
          </p:cNvPr>
          <p:cNvSpPr txBox="1"/>
          <p:nvPr/>
        </p:nvSpPr>
        <p:spPr>
          <a:xfrm>
            <a:off x="782673" y="1322365"/>
            <a:ext cx="8991885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/>
              <a:t>Decay</a:t>
            </a:r>
            <a:r>
              <a:rPr lang="fr-FR" b="1" dirty="0"/>
              <a:t> of CH</a:t>
            </a:r>
            <a:r>
              <a:rPr lang="fr-FR" b="1" baseline="-25000" dirty="0"/>
              <a:t>2</a:t>
            </a:r>
            <a:r>
              <a:rPr lang="fr-FR" b="1" dirty="0"/>
              <a:t>OO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Observation </a:t>
            </a:r>
          </a:p>
          <a:p>
            <a:r>
              <a:rPr lang="fr-FR" dirty="0"/>
              <a:t>of </a:t>
            </a:r>
            <a:r>
              <a:rPr lang="fr-FR" b="1" dirty="0"/>
              <a:t>H</a:t>
            </a:r>
            <a:r>
              <a:rPr lang="fr-FR" b="1" baseline="-25000" dirty="0"/>
              <a:t>2</a:t>
            </a:r>
            <a:r>
              <a:rPr lang="fr-FR" b="1" dirty="0"/>
              <a:t>CO</a:t>
            </a:r>
            <a:r>
              <a:rPr lang="fr-FR" dirty="0"/>
              <a:t> and </a:t>
            </a:r>
          </a:p>
          <a:p>
            <a:r>
              <a:rPr lang="fr-FR" b="1" dirty="0"/>
              <a:t>IO radical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No observation of HCO and HCOOH, </a:t>
            </a:r>
            <a:r>
              <a:rPr lang="fr-FR" dirty="0" err="1"/>
              <a:t>which</a:t>
            </a:r>
            <a:r>
              <a:rPr lang="fr-FR" dirty="0"/>
              <a:t> have been </a:t>
            </a:r>
            <a:r>
              <a:rPr lang="fr-FR" dirty="0" err="1"/>
              <a:t>reported</a:t>
            </a:r>
            <a:r>
              <a:rPr lang="fr-FR" dirty="0"/>
              <a:t> </a:t>
            </a:r>
            <a:r>
              <a:rPr lang="en-US" sz="1800" dirty="0">
                <a:effectLst/>
              </a:rPr>
              <a:t>(ex. T-Y Chen, PCCP</a:t>
            </a:r>
            <a:r>
              <a:rPr lang="en-US" sz="1800" dirty="0"/>
              <a:t>(2020)) </a:t>
            </a:r>
            <a:endParaRPr lang="en-US" sz="180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245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C4E93A-6236-451E-A107-C82B7D320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err="1"/>
              <a:t>Summary</a:t>
            </a:r>
            <a:r>
              <a:rPr lang="fr-FR" b="1" dirty="0"/>
              <a:t> and future </a:t>
            </a:r>
            <a:r>
              <a:rPr lang="fr-FR" b="1" dirty="0" err="1"/>
              <a:t>work</a:t>
            </a:r>
            <a:endParaRPr lang="fr-FR" b="1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164EA4FB-72B3-4764-BD80-4A8BA779A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892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b="1" dirty="0"/>
              <a:t>In the </a:t>
            </a:r>
            <a:r>
              <a:rPr lang="fr-FR" b="1" dirty="0" err="1"/>
              <a:t>photolysis</a:t>
            </a:r>
            <a:r>
              <a:rPr lang="fr-FR" b="1" dirty="0"/>
              <a:t> </a:t>
            </a:r>
            <a:r>
              <a:rPr lang="fr-FR" b="1" dirty="0" err="1"/>
              <a:t>experiments</a:t>
            </a:r>
            <a:r>
              <a:rPr lang="fr-FR" b="1" dirty="0"/>
              <a:t> of CH</a:t>
            </a:r>
            <a:r>
              <a:rPr lang="fr-FR" b="1" baseline="-25000" dirty="0"/>
              <a:t>2</a:t>
            </a:r>
            <a:r>
              <a:rPr lang="fr-FR" b="1" dirty="0"/>
              <a:t>I</a:t>
            </a:r>
            <a:r>
              <a:rPr lang="fr-FR" b="1" baseline="-25000" dirty="0"/>
              <a:t>2</a:t>
            </a:r>
            <a:r>
              <a:rPr lang="fr-FR" b="1" dirty="0"/>
              <a:t>:</a:t>
            </a:r>
          </a:p>
          <a:p>
            <a:r>
              <a:rPr lang="en-US" dirty="0"/>
              <a:t>Successfully observed the </a:t>
            </a:r>
            <a:r>
              <a:rPr lang="en-US" dirty="0" err="1"/>
              <a:t>Criegee</a:t>
            </a:r>
            <a:r>
              <a:rPr lang="en-US" dirty="0"/>
              <a:t> intermediate CH₂OO and other products, including two radicals (CH₂I and IO).</a:t>
            </a:r>
          </a:p>
          <a:p>
            <a:r>
              <a:rPr lang="en-US" dirty="0"/>
              <a:t>Clearly monitored the kinetic evolution of the detected molecules in the reaction cell.</a:t>
            </a:r>
            <a:endParaRPr lang="fr-FR" dirty="0"/>
          </a:p>
          <a:p>
            <a:pPr marL="0" indent="0">
              <a:buNone/>
            </a:pPr>
            <a:r>
              <a:rPr lang="fr-FR" b="1" dirty="0"/>
              <a:t>In the </a:t>
            </a:r>
            <a:r>
              <a:rPr lang="fr-FR" b="1" dirty="0" err="1"/>
              <a:t>photolysis</a:t>
            </a:r>
            <a:r>
              <a:rPr lang="fr-FR" b="1" dirty="0"/>
              <a:t> </a:t>
            </a:r>
            <a:r>
              <a:rPr lang="fr-FR" b="1" dirty="0" err="1"/>
              <a:t>experiments</a:t>
            </a:r>
            <a:r>
              <a:rPr lang="fr-FR" b="1" dirty="0"/>
              <a:t> of </a:t>
            </a:r>
            <a:r>
              <a:rPr lang="fr-FR" b="1" dirty="0" err="1"/>
              <a:t>PhCHO</a:t>
            </a:r>
            <a:r>
              <a:rPr lang="fr-FR" b="1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Observed rotational signals of CO (ground state) and CO (v=1), with v=1 being more visible.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Clearly observed rotational signals of HCO (ground state).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the low frequency range, several rotational transitions possibly associated with HCO (</a:t>
            </a:r>
            <a:r>
              <a:rPr lang="en-US" i="1" dirty="0"/>
              <a:t>v</a:t>
            </a:r>
            <a:r>
              <a:rPr lang="en-US" dirty="0"/>
              <a:t>) were detected.</a:t>
            </a:r>
          </a:p>
          <a:p>
            <a:pPr marL="0" indent="0">
              <a:buNone/>
            </a:pP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3262110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nebula in space with stars&#10;&#10;Description automatically generated">
            <a:extLst>
              <a:ext uri="{FF2B5EF4-FFF2-40B4-BE49-F238E27FC236}">
                <a16:creationId xmlns:a16="http://schemas.microsoft.com/office/drawing/2014/main" id="{BD502C70-4433-4B61-AE68-F18CD3565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048" y="2831655"/>
            <a:ext cx="6592276" cy="38175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35628A-D6FE-402D-B4F9-048AA698A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170" y="1387008"/>
            <a:ext cx="4270159" cy="276615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59099-1EC4-4D53-8B47-29B70B8DB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8095" y="4302372"/>
            <a:ext cx="6415229" cy="23468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Spectra of radicals with large amplitude motion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Pressure broadening and inelastic collision parameters of unstable molecules to compare against </a:t>
            </a:r>
            <a:r>
              <a:rPr lang="en-US" sz="2000" i="1" dirty="0">
                <a:solidFill>
                  <a:schemeClr val="bg1"/>
                </a:solidFill>
              </a:rPr>
              <a:t>ab initio</a:t>
            </a:r>
            <a:r>
              <a:rPr lang="en-US" sz="2000" dirty="0">
                <a:solidFill>
                  <a:schemeClr val="bg1"/>
                </a:solidFill>
              </a:rPr>
              <a:t> calculations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Build a buffer gas cooling cell to match the temperature of the ISM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Develop pulsed Fourier transform spectroscopic techniques to decipher collisional data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06E9B6-0B81-4896-8EA3-E2D21817984D}"/>
              </a:ext>
            </a:extLst>
          </p:cNvPr>
          <p:cNvSpPr txBox="1">
            <a:spLocks/>
          </p:cNvSpPr>
          <p:nvPr/>
        </p:nvSpPr>
        <p:spPr>
          <a:xfrm>
            <a:off x="568170" y="1511842"/>
            <a:ext cx="4270159" cy="1170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Extending the spectra of Criegee Intermediates with functional groups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Vibrational states of radicals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A6C45A-B9B7-4A1A-A752-5B481FC079EC}"/>
              </a:ext>
            </a:extLst>
          </p:cNvPr>
          <p:cNvSpPr txBox="1"/>
          <p:nvPr/>
        </p:nvSpPr>
        <p:spPr>
          <a:xfrm>
            <a:off x="9880847" y="6403031"/>
            <a:ext cx="23111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0" i="0" dirty="0" err="1">
                <a:solidFill>
                  <a:schemeClr val="bg1"/>
                </a:solidFill>
                <a:effectLst/>
                <a:latin typeface="Proxima Nova"/>
              </a:rPr>
              <a:t>Credit</a:t>
            </a:r>
            <a:r>
              <a:rPr lang="es-ES" sz="1000" b="0" i="0" dirty="0">
                <a:solidFill>
                  <a:schemeClr val="bg1"/>
                </a:solidFill>
                <a:effectLst/>
                <a:latin typeface="Proxima Nova"/>
              </a:rPr>
              <a:t>: NASA, ESA, CSA, and </a:t>
            </a:r>
            <a:r>
              <a:rPr lang="es-ES" sz="1000" b="0" i="0" dirty="0" err="1">
                <a:solidFill>
                  <a:schemeClr val="bg1"/>
                </a:solidFill>
                <a:effectLst/>
                <a:latin typeface="Proxima Nova"/>
              </a:rPr>
              <a:t>STScI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52B2FB-B6A5-44DC-A7AB-41C7C3FDB0F9}"/>
              </a:ext>
            </a:extLst>
          </p:cNvPr>
          <p:cNvSpPr txBox="1"/>
          <p:nvPr/>
        </p:nvSpPr>
        <p:spPr>
          <a:xfrm>
            <a:off x="6916815" y="2936101"/>
            <a:ext cx="3957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ANR JCJC Project: 2D CORTICO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44A325-A36C-4BBF-BC49-283B23AE6D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1662" y="4524922"/>
            <a:ext cx="2789808" cy="1741896"/>
          </a:xfrm>
          <a:prstGeom prst="rect">
            <a:avLst/>
          </a:prstGeom>
        </p:spPr>
      </p:pic>
      <p:pic>
        <p:nvPicPr>
          <p:cNvPr id="13" name="anr-projet-logo.jpg" descr="anr-projet-logo.jpg">
            <a:extLst>
              <a:ext uri="{FF2B5EF4-FFF2-40B4-BE49-F238E27FC236}">
                <a16:creationId xmlns:a16="http://schemas.microsoft.com/office/drawing/2014/main" id="{B35DBDA5-64CC-425D-891A-B6D4DE6BE7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676" y="4553130"/>
            <a:ext cx="1787834" cy="184990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D4F23A1C-FFDD-4D9B-ADE7-EA235C093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b="1" dirty="0" err="1"/>
              <a:t>Summary</a:t>
            </a:r>
            <a:r>
              <a:rPr lang="fr-FR" b="1" dirty="0"/>
              <a:t> and future </a:t>
            </a:r>
            <a:r>
              <a:rPr lang="fr-FR" b="1" dirty="0" err="1"/>
              <a:t>work</a:t>
            </a:r>
            <a:endParaRPr lang="fr-FR" b="1" dirty="0"/>
          </a:p>
        </p:txBody>
      </p:sp>
      <p:pic>
        <p:nvPicPr>
          <p:cNvPr id="15" name="Picture 2" descr="The four plausible conformers of C 2 H 5 CHOO. Relative energies in kJ/mol are shown.">
            <a:extLst>
              <a:ext uri="{FF2B5EF4-FFF2-40B4-BE49-F238E27FC236}">
                <a16:creationId xmlns:a16="http://schemas.microsoft.com/office/drawing/2014/main" id="{F62C6B52-357B-49B5-B291-E7B811BA23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07" b="64908"/>
          <a:stretch/>
        </p:blipFill>
        <p:spPr bwMode="auto">
          <a:xfrm>
            <a:off x="5365865" y="1332131"/>
            <a:ext cx="2385646" cy="123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D81F024A-8A5D-4E00-BDC2-DB959D370563}"/>
              </a:ext>
            </a:extLst>
          </p:cNvPr>
          <p:cNvSpPr txBox="1"/>
          <p:nvPr/>
        </p:nvSpPr>
        <p:spPr>
          <a:xfrm>
            <a:off x="9806912" y="1394437"/>
            <a:ext cx="245902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C. </a:t>
            </a:r>
            <a:r>
              <a:rPr lang="fr-F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Cabezas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al. </a:t>
            </a:r>
            <a:r>
              <a:rPr lang="fr-F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Inte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Rev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Phys. </a:t>
            </a:r>
            <a:r>
              <a:rPr lang="fr-F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Chem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39. 349-382. (2020)</a:t>
            </a:r>
          </a:p>
          <a:p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L. Chen et al. Atmos. </a:t>
            </a:r>
            <a:r>
              <a:rPr lang="fr-F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Chem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Phys., 19, 4075–4091 (2019)</a:t>
            </a:r>
          </a:p>
          <a:p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8957AF9-E383-453A-8509-2CC7533D04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85" t="68190" r="45045" b="6487"/>
          <a:stretch/>
        </p:blipFill>
        <p:spPr bwMode="auto">
          <a:xfrm>
            <a:off x="8022952" y="1150413"/>
            <a:ext cx="1878356" cy="150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130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BD5ABD-E99A-44EE-B1AE-BF51702D6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Acknowledgements</a:t>
            </a:r>
            <a:endParaRPr lang="fr-FR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9A8FB39-4618-4E83-9EF7-E360BE914F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6833528" cy="282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E3E66F0-337A-40EB-88F6-C6A082DD30DF}"/>
              </a:ext>
            </a:extLst>
          </p:cNvPr>
          <p:cNvSpPr txBox="1"/>
          <p:nvPr/>
        </p:nvSpPr>
        <p:spPr>
          <a:xfrm>
            <a:off x="8231115" y="1678691"/>
            <a:ext cx="209281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Laurent Margulès</a:t>
            </a:r>
          </a:p>
          <a:p>
            <a:r>
              <a:rPr lang="fr-FR" sz="2000" dirty="0"/>
              <a:t>Manuel Goubet</a:t>
            </a:r>
          </a:p>
          <a:p>
            <a:r>
              <a:rPr lang="fr-FR" sz="2000" dirty="0"/>
              <a:t>Brian Hays</a:t>
            </a:r>
          </a:p>
          <a:p>
            <a:r>
              <a:rPr lang="fr-FR" sz="2000" dirty="0"/>
              <a:t>Roman Motiyenko</a:t>
            </a:r>
          </a:p>
          <a:p>
            <a:r>
              <a:rPr lang="fr-FR" sz="2000" dirty="0"/>
              <a:t>Eugene </a:t>
            </a:r>
            <a:r>
              <a:rPr lang="fr-FR" sz="2000" b="0" i="0" dirty="0" err="1">
                <a:solidFill>
                  <a:srgbClr val="222222"/>
                </a:solidFill>
                <a:effectLst/>
                <a:latin typeface="Google Sans"/>
              </a:rPr>
              <a:t>Alekseev</a:t>
            </a:r>
            <a:endParaRPr lang="fr-FR" sz="2000" dirty="0"/>
          </a:p>
          <a:p>
            <a:r>
              <a:rPr lang="fr-FR" sz="2000" dirty="0" err="1"/>
              <a:t>Stephane</a:t>
            </a:r>
            <a:r>
              <a:rPr lang="fr-FR" sz="2000" dirty="0"/>
              <a:t> </a:t>
            </a:r>
            <a:r>
              <a:rPr lang="fr-FR" sz="2000" dirty="0" err="1"/>
              <a:t>Bailleux</a:t>
            </a:r>
            <a:endParaRPr lang="fr-FR" sz="2000" dirty="0"/>
          </a:p>
          <a:p>
            <a:r>
              <a:rPr lang="fr-FR" sz="2000" dirty="0"/>
              <a:t>Arnaud </a:t>
            </a:r>
            <a:r>
              <a:rPr lang="fr-FR" sz="2000" dirty="0" err="1"/>
              <a:t>Mussot</a:t>
            </a:r>
            <a:endParaRPr lang="fr-FR" sz="2000" dirty="0"/>
          </a:p>
          <a:p>
            <a:endParaRPr lang="fr-FR" sz="2000" dirty="0"/>
          </a:p>
          <a:p>
            <a:endParaRPr lang="fr-FR" sz="20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DFFA57D-227D-4447-B424-0091FAF90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027" y="4903650"/>
            <a:ext cx="1502019" cy="101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nr-projet-logo.jpg" descr="anr-projet-logo.jpg">
            <a:extLst>
              <a:ext uri="{FF2B5EF4-FFF2-40B4-BE49-F238E27FC236}">
                <a16:creationId xmlns:a16="http://schemas.microsoft.com/office/drawing/2014/main" id="{F924E555-BC92-425E-B752-72D9C50E57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7702" y="4732907"/>
            <a:ext cx="1306368" cy="135172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5C8CC3D0-8F74-42F1-9EDC-C9DEE2862BFB}"/>
              </a:ext>
            </a:extLst>
          </p:cNvPr>
          <p:cNvSpPr txBox="1">
            <a:spLocks/>
          </p:cNvSpPr>
          <p:nvPr/>
        </p:nvSpPr>
        <p:spPr>
          <a:xfrm>
            <a:off x="966867" y="4998974"/>
            <a:ext cx="2081134" cy="4097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 err="1"/>
              <a:t>Fundings</a:t>
            </a:r>
            <a:r>
              <a:rPr lang="en-US" sz="3200" dirty="0"/>
              <a:t>: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FE66D1D-ABC8-4928-8B02-F2FEA10730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4794" y="523615"/>
            <a:ext cx="904194" cy="891794"/>
          </a:xfrm>
          <a:prstGeom prst="rect">
            <a:avLst/>
          </a:prstGeom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70FE8D69-6867-43ED-9BCF-18B0D2D9B68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432"/>
          <a:stretch/>
        </p:blipFill>
        <p:spPr>
          <a:xfrm>
            <a:off x="7799041" y="356235"/>
            <a:ext cx="2170243" cy="134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03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324251-B4B8-4FA7-8C4A-78E98F787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735F47F-361B-4416-80A8-19180B1B20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92"/>
          <a:stretch/>
        </p:blipFill>
        <p:spPr>
          <a:xfrm>
            <a:off x="6548396" y="3128386"/>
            <a:ext cx="4382150" cy="223836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52D05D8-DBCB-45C8-88A4-66A5928BB7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92"/>
          <a:stretch/>
        </p:blipFill>
        <p:spPr>
          <a:xfrm>
            <a:off x="1583307" y="3095047"/>
            <a:ext cx="4512693" cy="230504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317D583-AEB7-43B7-9E67-FB57E32FD69D}"/>
              </a:ext>
            </a:extLst>
          </p:cNvPr>
          <p:cNvSpPr txBox="1"/>
          <p:nvPr/>
        </p:nvSpPr>
        <p:spPr>
          <a:xfrm>
            <a:off x="3150524" y="2593571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No O</a:t>
            </a:r>
            <a:r>
              <a:rPr lang="fr-FR" baseline="-25000" dirty="0"/>
              <a:t>2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3F34A19-0609-4D45-8F5A-CF8B54728961}"/>
              </a:ext>
            </a:extLst>
          </p:cNvPr>
          <p:cNvSpPr txBox="1"/>
          <p:nvPr/>
        </p:nvSpPr>
        <p:spPr>
          <a:xfrm>
            <a:off x="7920931" y="2610197"/>
            <a:ext cx="1410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No </a:t>
            </a:r>
            <a:r>
              <a:rPr lang="fr-FR" dirty="0" err="1"/>
              <a:t>precursor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2199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0F9649F0-8D69-44E6-86E1-013FE5EEBCB5}"/>
              </a:ext>
            </a:extLst>
          </p:cNvPr>
          <p:cNvGrpSpPr/>
          <p:nvPr/>
        </p:nvGrpSpPr>
        <p:grpSpPr>
          <a:xfrm>
            <a:off x="0" y="-102318"/>
            <a:ext cx="12224026" cy="1590263"/>
            <a:chOff x="134334" y="-528834"/>
            <a:chExt cx="12224026" cy="1403515"/>
          </a:xfrm>
        </p:grpSpPr>
        <p:pic>
          <p:nvPicPr>
            <p:cNvPr id="48" name="Image 0" descr="preencoded.png">
              <a:extLst>
                <a:ext uri="{FF2B5EF4-FFF2-40B4-BE49-F238E27FC236}">
                  <a16:creationId xmlns:a16="http://schemas.microsoft.com/office/drawing/2014/main" id="{63F89549-7194-40A6-A68F-24E357CC2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4334" y="-450881"/>
              <a:ext cx="12204719" cy="1325562"/>
            </a:xfrm>
            <a:prstGeom prst="rect">
              <a:avLst/>
            </a:prstGeom>
            <a:noFill/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0BD58A6-E1D9-40AB-997E-3DE55F8A68DB}"/>
                </a:ext>
              </a:extLst>
            </p:cNvPr>
            <p:cNvSpPr/>
            <p:nvPr/>
          </p:nvSpPr>
          <p:spPr>
            <a:xfrm>
              <a:off x="134334" y="-528834"/>
              <a:ext cx="12224026" cy="1403515"/>
            </a:xfrm>
            <a:prstGeom prst="rect">
              <a:avLst/>
            </a:prstGeom>
            <a:gradFill>
              <a:gsLst>
                <a:gs pos="76000">
                  <a:srgbClr val="FFFFFF">
                    <a:alpha val="69000"/>
                  </a:srgbClr>
                </a:gs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" name="Organigramme : Terminateur 8">
            <a:extLst>
              <a:ext uri="{FF2B5EF4-FFF2-40B4-BE49-F238E27FC236}">
                <a16:creationId xmlns:a16="http://schemas.microsoft.com/office/drawing/2014/main" id="{E323701C-4411-4E7B-AE39-5138FB44A0DB}"/>
              </a:ext>
            </a:extLst>
          </p:cNvPr>
          <p:cNvSpPr/>
          <p:nvPr/>
        </p:nvSpPr>
        <p:spPr>
          <a:xfrm>
            <a:off x="5550758" y="2381595"/>
            <a:ext cx="1371872" cy="1420550"/>
          </a:xfrm>
          <a:prstGeom prst="flowChartTerminator">
            <a:avLst/>
          </a:prstGeom>
          <a:solidFill>
            <a:srgbClr val="FF75D3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3307DE53-4CAB-4ADE-B66A-86AD6E6FF085}"/>
              </a:ext>
            </a:extLst>
          </p:cNvPr>
          <p:cNvSpPr txBox="1"/>
          <p:nvPr/>
        </p:nvSpPr>
        <p:spPr>
          <a:xfrm>
            <a:off x="1088836" y="1720983"/>
            <a:ext cx="1052460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/>
              <a:t>Reactive carbonyl oxides (</a:t>
            </a:r>
            <a:r>
              <a:rPr lang="en-US" sz="2000" b="1" dirty="0"/>
              <a:t>R</a:t>
            </a:r>
            <a:r>
              <a:rPr lang="en-US" sz="2000" b="1" baseline="-25000" dirty="0"/>
              <a:t>2</a:t>
            </a:r>
            <a:r>
              <a:rPr lang="en-US" sz="2000" b="1" dirty="0"/>
              <a:t>COO</a:t>
            </a:r>
            <a:r>
              <a:rPr lang="en-US" sz="2000" dirty="0"/>
              <a:t>) formed in the ozonolysis of alkenes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/>
              <a:t>First proposition by R. </a:t>
            </a:r>
            <a:r>
              <a:rPr lang="en-US" sz="2000" dirty="0" err="1"/>
              <a:t>Criegee</a:t>
            </a:r>
            <a:r>
              <a:rPr lang="en-US" sz="2000" dirty="0"/>
              <a:t> in 1949 and fist observation in 2008 due to their high reactivity</a:t>
            </a:r>
          </a:p>
        </p:txBody>
      </p:sp>
      <p:pic>
        <p:nvPicPr>
          <p:cNvPr id="37" name="Picture 2" descr="https://upload.wikimedia.org/wikipedia/commons/thumb/0/08/Ozonolysis_CarbonylOxide_Formation.svg/2560px-Ozonolysis_CarbonylOxide_Formation.svg.png">
            <a:extLst>
              <a:ext uri="{FF2B5EF4-FFF2-40B4-BE49-F238E27FC236}">
                <a16:creationId xmlns:a16="http://schemas.microsoft.com/office/drawing/2014/main" id="{87933880-F14F-4F41-A9FB-787649190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583" y="2226418"/>
            <a:ext cx="5848389" cy="159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06639976-F290-465F-A503-1AA7DB69A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936" y="1743313"/>
            <a:ext cx="1335881" cy="89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DB8C1AD-B196-4640-8F95-F645223224CA}"/>
              </a:ext>
            </a:extLst>
          </p:cNvPr>
          <p:cNvSpPr/>
          <p:nvPr/>
        </p:nvSpPr>
        <p:spPr>
          <a:xfrm>
            <a:off x="9424935" y="2658871"/>
            <a:ext cx="15774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CPER-ECRIN</a:t>
            </a:r>
            <a:endParaRPr lang="en-US" b="1" dirty="0"/>
          </a:p>
        </p:txBody>
      </p:sp>
      <p:sp>
        <p:nvSpPr>
          <p:cNvPr id="34" name="Titre 1">
            <a:extLst>
              <a:ext uri="{FF2B5EF4-FFF2-40B4-BE49-F238E27FC236}">
                <a16:creationId xmlns:a16="http://schemas.microsoft.com/office/drawing/2014/main" id="{A0BCB6F4-9589-48BC-AC1C-526F62323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85890"/>
            <a:ext cx="11009671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Context: </a:t>
            </a:r>
            <a:r>
              <a:rPr lang="en-US" sz="3600" b="1" dirty="0" err="1">
                <a:latin typeface="+mn-lt"/>
              </a:rPr>
              <a:t>Criegee</a:t>
            </a:r>
            <a:r>
              <a:rPr lang="en-US" sz="3600" b="1" dirty="0">
                <a:latin typeface="+mn-lt"/>
              </a:rPr>
              <a:t> Intermediates </a:t>
            </a:r>
            <a:r>
              <a:rPr lang="en-US" sz="3600" dirty="0">
                <a:latin typeface="+mn-lt"/>
              </a:rPr>
              <a:t>in Atmospheric Chemistry</a:t>
            </a:r>
            <a:endParaRPr lang="fr-FR" sz="3600" dirty="0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4B7B95D6-5C27-4A6E-9628-5B797814E49A}"/>
              </a:ext>
            </a:extLst>
          </p:cNvPr>
          <p:cNvSpPr txBox="1"/>
          <p:nvPr/>
        </p:nvSpPr>
        <p:spPr>
          <a:xfrm>
            <a:off x="3048000" y="324679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</p:txBody>
      </p: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8168617F-48FE-4530-A79A-AB08D702BA58}"/>
              </a:ext>
            </a:extLst>
          </p:cNvPr>
          <p:cNvGrpSpPr/>
          <p:nvPr/>
        </p:nvGrpSpPr>
        <p:grpSpPr>
          <a:xfrm>
            <a:off x="1189583" y="4451340"/>
            <a:ext cx="7862126" cy="2322820"/>
            <a:chOff x="1293976" y="2136845"/>
            <a:chExt cx="7862126" cy="2322820"/>
          </a:xfrm>
        </p:grpSpPr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1FF3B7D2-C26C-4E25-A694-DA928BE2244B}"/>
                </a:ext>
              </a:extLst>
            </p:cNvPr>
            <p:cNvSpPr txBox="1"/>
            <p:nvPr/>
          </p:nvSpPr>
          <p:spPr>
            <a:xfrm>
              <a:off x="1293976" y="4151888"/>
              <a:ext cx="486051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400" b="0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+mj-lt"/>
                </a:rPr>
                <a:t>M. </a:t>
              </a:r>
              <a:r>
                <a:rPr lang="fr-FR" sz="1400" b="0" i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+mj-lt"/>
                </a:rPr>
                <a:t>Nakajim</a:t>
              </a:r>
              <a:r>
                <a:rPr lang="fr-FR" sz="1400" b="0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+mj-lt"/>
                </a:rPr>
                <a:t> </a:t>
              </a:r>
              <a:r>
                <a:rPr lang="fr-FR" sz="1400" b="0" i="1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+mj-lt"/>
                </a:rPr>
                <a:t>et al. J. </a:t>
              </a:r>
              <a:r>
                <a:rPr lang="fr-FR" sz="1400" b="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+mj-lt"/>
                </a:rPr>
                <a:t>Chem</a:t>
              </a:r>
              <a:r>
                <a:rPr lang="fr-FR" sz="1400" b="0" i="1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+mj-lt"/>
                </a:rPr>
                <a:t>. Phys.</a:t>
              </a:r>
              <a:r>
                <a:rPr lang="fr-FR" sz="1400" b="0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+mj-lt"/>
                </a:rPr>
                <a:t> 139, 10,</a:t>
              </a:r>
              <a:r>
                <a:rPr lang="fr-FR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101103 (2013) </a:t>
              </a:r>
            </a:p>
          </p:txBody>
        </p:sp>
        <p:pic>
          <p:nvPicPr>
            <p:cNvPr id="55" name="Picture 2" descr="FIG. 1. Lewis structures of CH2OO.">
              <a:extLst>
                <a:ext uri="{FF2B5EF4-FFF2-40B4-BE49-F238E27FC236}">
                  <a16:creationId xmlns:a16="http://schemas.microsoft.com/office/drawing/2014/main" id="{B84DFF49-0D3B-4204-AF0A-59A33D0882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2084" y="2136845"/>
              <a:ext cx="4638963" cy="13519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1C07F4FA-8F84-46AA-B451-05BBF13CB5CF}"/>
                </a:ext>
              </a:extLst>
            </p:cNvPr>
            <p:cNvSpPr txBox="1"/>
            <p:nvPr/>
          </p:nvSpPr>
          <p:spPr>
            <a:xfrm>
              <a:off x="4843335" y="3625224"/>
              <a:ext cx="163226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2000" b="1" i="0" dirty="0" err="1">
                  <a:solidFill>
                    <a:srgbClr val="1A1A1A"/>
                  </a:solidFill>
                  <a:effectLst/>
                </a:rPr>
                <a:t>zwitterionic</a:t>
              </a:r>
              <a:endParaRPr lang="fr-FR" sz="2000" b="1" dirty="0"/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1268FACC-9C7D-437A-99D0-FB8A5E1316E9}"/>
                </a:ext>
              </a:extLst>
            </p:cNvPr>
            <p:cNvSpPr txBox="1"/>
            <p:nvPr/>
          </p:nvSpPr>
          <p:spPr>
            <a:xfrm>
              <a:off x="1707146" y="3625224"/>
              <a:ext cx="128170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2000" b="1" i="0" dirty="0">
                  <a:solidFill>
                    <a:srgbClr val="1A1A1A"/>
                  </a:solidFill>
                  <a:effectLst/>
                </a:rPr>
                <a:t>biradical</a:t>
              </a:r>
              <a:endParaRPr lang="fr-FR" b="1" dirty="0"/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465B932B-50D2-4F9B-B8A2-49716289275F}"/>
                </a:ext>
              </a:extLst>
            </p:cNvPr>
            <p:cNvSpPr txBox="1"/>
            <p:nvPr/>
          </p:nvSpPr>
          <p:spPr>
            <a:xfrm>
              <a:off x="6435976" y="3581555"/>
              <a:ext cx="272012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r>
                <a:rPr lang="fr-FR" sz="2000" b="1" dirty="0">
                  <a:solidFill>
                    <a:srgbClr val="C00000"/>
                  </a:solidFill>
                </a:rPr>
                <a:t>Large </a:t>
              </a:r>
              <a:r>
                <a:rPr lang="fr-FR" sz="2000" b="1" dirty="0" err="1">
                  <a:solidFill>
                    <a:srgbClr val="C00000"/>
                  </a:solidFill>
                </a:rPr>
                <a:t>dipole</a:t>
              </a:r>
              <a:r>
                <a:rPr lang="fr-FR" sz="2000" b="1" dirty="0">
                  <a:solidFill>
                    <a:srgbClr val="C00000"/>
                  </a:solidFill>
                </a:rPr>
                <a:t> moment!</a:t>
              </a:r>
              <a:endParaRPr lang="fr-FR" sz="20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7014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4ACA18A3-9C21-45C4-8C4F-96AF082FB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60" y="3337914"/>
            <a:ext cx="3322320" cy="2968707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0F9649F0-8D69-44E6-86E1-013FE5EEBCB5}"/>
              </a:ext>
            </a:extLst>
          </p:cNvPr>
          <p:cNvGrpSpPr/>
          <p:nvPr/>
        </p:nvGrpSpPr>
        <p:grpSpPr>
          <a:xfrm>
            <a:off x="0" y="-102318"/>
            <a:ext cx="12224026" cy="1590263"/>
            <a:chOff x="134334" y="-528834"/>
            <a:chExt cx="12224026" cy="1403515"/>
          </a:xfrm>
        </p:grpSpPr>
        <p:pic>
          <p:nvPicPr>
            <p:cNvPr id="48" name="Image 0" descr="preencoded.png">
              <a:extLst>
                <a:ext uri="{FF2B5EF4-FFF2-40B4-BE49-F238E27FC236}">
                  <a16:creationId xmlns:a16="http://schemas.microsoft.com/office/drawing/2014/main" id="{63F89549-7194-40A6-A68F-24E357CC2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4334" y="-450881"/>
              <a:ext cx="12204719" cy="1325562"/>
            </a:xfrm>
            <a:prstGeom prst="rect">
              <a:avLst/>
            </a:prstGeom>
            <a:noFill/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0BD58A6-E1D9-40AB-997E-3DE55F8A68DB}"/>
                </a:ext>
              </a:extLst>
            </p:cNvPr>
            <p:cNvSpPr/>
            <p:nvPr/>
          </p:nvSpPr>
          <p:spPr>
            <a:xfrm>
              <a:off x="134334" y="-528834"/>
              <a:ext cx="12224026" cy="1403515"/>
            </a:xfrm>
            <a:prstGeom prst="rect">
              <a:avLst/>
            </a:prstGeom>
            <a:gradFill>
              <a:gsLst>
                <a:gs pos="76000">
                  <a:srgbClr val="FFFFFF">
                    <a:alpha val="69000"/>
                  </a:srgbClr>
                </a:gs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" name="Organigramme : Terminateur 8">
            <a:extLst>
              <a:ext uri="{FF2B5EF4-FFF2-40B4-BE49-F238E27FC236}">
                <a16:creationId xmlns:a16="http://schemas.microsoft.com/office/drawing/2014/main" id="{E323701C-4411-4E7B-AE39-5138FB44A0DB}"/>
              </a:ext>
            </a:extLst>
          </p:cNvPr>
          <p:cNvSpPr/>
          <p:nvPr/>
        </p:nvSpPr>
        <p:spPr>
          <a:xfrm>
            <a:off x="5662518" y="1898490"/>
            <a:ext cx="1371872" cy="1420550"/>
          </a:xfrm>
          <a:prstGeom prst="flowChartTerminator">
            <a:avLst/>
          </a:prstGeom>
          <a:solidFill>
            <a:srgbClr val="FF75D3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3307DE53-4CAB-4ADE-B66A-86AD6E6FF085}"/>
              </a:ext>
            </a:extLst>
          </p:cNvPr>
          <p:cNvSpPr txBox="1"/>
          <p:nvPr/>
        </p:nvSpPr>
        <p:spPr>
          <a:xfrm>
            <a:off x="1088836" y="1720983"/>
            <a:ext cx="1052460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/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/>
          </a:p>
        </p:txBody>
      </p:sp>
      <p:pic>
        <p:nvPicPr>
          <p:cNvPr id="37" name="Picture 2" descr="https://upload.wikimedia.org/wikipedia/commons/thumb/0/08/Ozonolysis_CarbonylOxide_Formation.svg/2560px-Ozonolysis_CarbonylOxide_Formation.svg.png">
            <a:extLst>
              <a:ext uri="{FF2B5EF4-FFF2-40B4-BE49-F238E27FC236}">
                <a16:creationId xmlns:a16="http://schemas.microsoft.com/office/drawing/2014/main" id="{87933880-F14F-4F41-A9FB-787649190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343" y="1743313"/>
            <a:ext cx="5848389" cy="159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06639976-F290-465F-A503-1AA7DB69A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936" y="1743313"/>
            <a:ext cx="1335881" cy="89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DB8C1AD-B196-4640-8F95-F645223224CA}"/>
              </a:ext>
            </a:extLst>
          </p:cNvPr>
          <p:cNvSpPr/>
          <p:nvPr/>
        </p:nvSpPr>
        <p:spPr>
          <a:xfrm>
            <a:off x="9424935" y="2658871"/>
            <a:ext cx="15774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CPER-ECRIN</a:t>
            </a:r>
            <a:endParaRPr lang="en-US" b="1" dirty="0"/>
          </a:p>
        </p:txBody>
      </p:sp>
      <p:sp>
        <p:nvSpPr>
          <p:cNvPr id="34" name="Titre 1">
            <a:extLst>
              <a:ext uri="{FF2B5EF4-FFF2-40B4-BE49-F238E27FC236}">
                <a16:creationId xmlns:a16="http://schemas.microsoft.com/office/drawing/2014/main" id="{A0BCB6F4-9589-48BC-AC1C-526F62323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85890"/>
            <a:ext cx="11009671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Context: </a:t>
            </a:r>
            <a:r>
              <a:rPr lang="en-US" sz="3600" b="1" dirty="0" err="1">
                <a:latin typeface="+mn-lt"/>
              </a:rPr>
              <a:t>Criegee</a:t>
            </a:r>
            <a:r>
              <a:rPr lang="en-US" sz="3600" b="1" dirty="0">
                <a:latin typeface="+mn-lt"/>
              </a:rPr>
              <a:t> Intermediates </a:t>
            </a:r>
            <a:r>
              <a:rPr lang="en-US" sz="3600" dirty="0">
                <a:latin typeface="+mn-lt"/>
              </a:rPr>
              <a:t>in Atmospheric Chemistry</a:t>
            </a:r>
            <a:endParaRPr lang="fr-FR" sz="3600" dirty="0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4B7B95D6-5C27-4A6E-9628-5B797814E49A}"/>
              </a:ext>
            </a:extLst>
          </p:cNvPr>
          <p:cNvSpPr txBox="1"/>
          <p:nvPr/>
        </p:nvSpPr>
        <p:spPr>
          <a:xfrm>
            <a:off x="3159760" y="27636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</p:txBody>
      </p:sp>
      <p:cxnSp>
        <p:nvCxnSpPr>
          <p:cNvPr id="19" name="Straight Arrow Connector 40">
            <a:extLst>
              <a:ext uri="{FF2B5EF4-FFF2-40B4-BE49-F238E27FC236}">
                <a16:creationId xmlns:a16="http://schemas.microsoft.com/office/drawing/2014/main" id="{411B131A-A84F-4C82-B6AE-E37CF810BCBF}"/>
              </a:ext>
            </a:extLst>
          </p:cNvPr>
          <p:cNvCxnSpPr>
            <a:cxnSpLocks/>
          </p:cNvCxnSpPr>
          <p:nvPr/>
        </p:nvCxnSpPr>
        <p:spPr>
          <a:xfrm>
            <a:off x="6859263" y="3729827"/>
            <a:ext cx="482472" cy="473284"/>
          </a:xfrm>
          <a:prstGeom prst="straightConnector1">
            <a:avLst/>
          </a:prstGeom>
          <a:ln w="571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40">
            <a:extLst>
              <a:ext uri="{FF2B5EF4-FFF2-40B4-BE49-F238E27FC236}">
                <a16:creationId xmlns:a16="http://schemas.microsoft.com/office/drawing/2014/main" id="{6F0D1084-D596-4B5A-BF96-02A60DF0AFEF}"/>
              </a:ext>
            </a:extLst>
          </p:cNvPr>
          <p:cNvCxnSpPr>
            <a:cxnSpLocks/>
          </p:cNvCxnSpPr>
          <p:nvPr/>
        </p:nvCxnSpPr>
        <p:spPr>
          <a:xfrm flipH="1">
            <a:off x="5026667" y="3732957"/>
            <a:ext cx="866045" cy="775053"/>
          </a:xfrm>
          <a:prstGeom prst="straightConnector1">
            <a:avLst/>
          </a:prstGeom>
          <a:ln w="571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0080B1B2-735C-4567-8EE4-42F133526D30}"/>
              </a:ext>
            </a:extLst>
          </p:cNvPr>
          <p:cNvSpPr txBox="1"/>
          <p:nvPr/>
        </p:nvSpPr>
        <p:spPr>
          <a:xfrm>
            <a:off x="3261246" y="4625918"/>
            <a:ext cx="35308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 err="1"/>
              <a:t>unimolecular</a:t>
            </a:r>
            <a:r>
              <a:rPr lang="fr-FR" sz="2000" b="1" dirty="0"/>
              <a:t>  </a:t>
            </a:r>
            <a:r>
              <a:rPr lang="fr-FR" sz="2000" b="1" dirty="0" err="1"/>
              <a:t>decomposition</a:t>
            </a:r>
            <a:endParaRPr lang="fr-FR" sz="2000" dirty="0"/>
          </a:p>
          <a:p>
            <a:r>
              <a:rPr lang="en-US" sz="2000" dirty="0"/>
              <a:t>Significant source of OH</a:t>
            </a:r>
            <a:endParaRPr lang="fr-FR" sz="2000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4E16AAB-6A45-4B68-A037-24862B7FEB97}"/>
              </a:ext>
            </a:extLst>
          </p:cNvPr>
          <p:cNvSpPr txBox="1"/>
          <p:nvPr/>
        </p:nvSpPr>
        <p:spPr>
          <a:xfrm>
            <a:off x="7599445" y="5070150"/>
            <a:ext cx="353084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 err="1"/>
              <a:t>bimolecular</a:t>
            </a:r>
            <a:r>
              <a:rPr lang="fr-FR" sz="2000" b="1" dirty="0"/>
              <a:t>  </a:t>
            </a:r>
            <a:r>
              <a:rPr lang="fr-FR" sz="2000" b="1" dirty="0" err="1"/>
              <a:t>reactions</a:t>
            </a:r>
            <a:r>
              <a:rPr lang="fr-FR" sz="2000" b="1" dirty="0"/>
              <a:t> </a:t>
            </a:r>
            <a:r>
              <a:rPr lang="fr-FR" sz="2000" dirty="0" err="1"/>
              <a:t>with</a:t>
            </a:r>
            <a:r>
              <a:rPr lang="fr-FR" sz="2000" dirty="0"/>
              <a:t> H</a:t>
            </a:r>
            <a:r>
              <a:rPr lang="fr-FR" sz="2000" baseline="-25000" dirty="0"/>
              <a:t>2</a:t>
            </a:r>
            <a:r>
              <a:rPr lang="fr-FR" sz="2000" dirty="0"/>
              <a:t>O, (H</a:t>
            </a:r>
            <a:r>
              <a:rPr lang="fr-FR" sz="2000" baseline="-25000" dirty="0"/>
              <a:t>2</a:t>
            </a:r>
            <a:r>
              <a:rPr lang="fr-FR" sz="2000" dirty="0"/>
              <a:t>O)</a:t>
            </a:r>
            <a:r>
              <a:rPr lang="fr-FR" sz="2000" baseline="-25000" dirty="0"/>
              <a:t>2</a:t>
            </a:r>
            <a:r>
              <a:rPr lang="fr-FR" sz="2000" dirty="0"/>
              <a:t>, NO</a:t>
            </a:r>
            <a:r>
              <a:rPr lang="fr-FR" sz="2000" baseline="-25000" dirty="0"/>
              <a:t>2</a:t>
            </a:r>
            <a:r>
              <a:rPr lang="fr-FR" sz="2000" dirty="0"/>
              <a:t>, SO</a:t>
            </a:r>
            <a:r>
              <a:rPr lang="fr-FR" sz="2000" baseline="-25000" dirty="0"/>
              <a:t>2</a:t>
            </a:r>
            <a:r>
              <a:rPr lang="fr-FR" sz="2000" dirty="0"/>
              <a:t>, </a:t>
            </a:r>
            <a:r>
              <a:rPr lang="fr-FR" sz="2000" dirty="0" err="1"/>
              <a:t>carboxylic</a:t>
            </a:r>
            <a:r>
              <a:rPr lang="fr-FR" sz="2000" dirty="0"/>
              <a:t> </a:t>
            </a:r>
            <a:r>
              <a:rPr lang="fr-FR" sz="2000" dirty="0" err="1"/>
              <a:t>acids</a:t>
            </a:r>
            <a:r>
              <a:rPr lang="fr-FR" sz="2000" dirty="0"/>
              <a:t>, </a:t>
            </a:r>
            <a:r>
              <a:rPr lang="fr-FR" sz="2000" dirty="0" err="1"/>
              <a:t>carbonyl</a:t>
            </a:r>
            <a:r>
              <a:rPr lang="fr-FR" sz="2000" dirty="0"/>
              <a:t> compounds…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06AA2E25-E7F2-4D8C-8998-A5CD0A6B43BB}"/>
              </a:ext>
            </a:extLst>
          </p:cNvPr>
          <p:cNvSpPr txBox="1"/>
          <p:nvPr/>
        </p:nvSpPr>
        <p:spPr>
          <a:xfrm>
            <a:off x="104140" y="6306621"/>
            <a:ext cx="61112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Qian 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et al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.,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J. Phys. </a:t>
            </a:r>
            <a:r>
              <a:rPr lang="fr-FR" sz="14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Chem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. </a:t>
            </a:r>
            <a:r>
              <a:rPr lang="fr-FR" sz="140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Letters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15, 23,6222‑29 (2024)</a:t>
            </a: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257BFC48-8F85-4EBE-9557-2585AD10BA6A}"/>
              </a:ext>
            </a:extLst>
          </p:cNvPr>
          <p:cNvSpPr txBox="1"/>
          <p:nvPr/>
        </p:nvSpPr>
        <p:spPr>
          <a:xfrm>
            <a:off x="6096000" y="3344765"/>
            <a:ext cx="6384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/>
              <a:t>CI*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BFEA0D1F-F7E8-412F-AF95-118CCE5D0F4A}"/>
              </a:ext>
            </a:extLst>
          </p:cNvPr>
          <p:cNvSpPr txBox="1"/>
          <p:nvPr/>
        </p:nvSpPr>
        <p:spPr>
          <a:xfrm>
            <a:off x="6854311" y="4139359"/>
            <a:ext cx="19215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 err="1"/>
              <a:t>Stabilized</a:t>
            </a:r>
            <a:r>
              <a:rPr lang="fr-FR" sz="2000" b="1" dirty="0"/>
              <a:t> CI</a:t>
            </a:r>
          </a:p>
        </p:txBody>
      </p:sp>
      <p:cxnSp>
        <p:nvCxnSpPr>
          <p:cNvPr id="36" name="Straight Arrow Connector 40">
            <a:extLst>
              <a:ext uri="{FF2B5EF4-FFF2-40B4-BE49-F238E27FC236}">
                <a16:creationId xmlns:a16="http://schemas.microsoft.com/office/drawing/2014/main" id="{3A256D5A-B7A1-414D-B574-B6C51E3E14B4}"/>
              </a:ext>
            </a:extLst>
          </p:cNvPr>
          <p:cNvCxnSpPr>
            <a:cxnSpLocks/>
          </p:cNvCxnSpPr>
          <p:nvPr/>
        </p:nvCxnSpPr>
        <p:spPr>
          <a:xfrm>
            <a:off x="7902203" y="4585625"/>
            <a:ext cx="482472" cy="473284"/>
          </a:xfrm>
          <a:prstGeom prst="straightConnector1">
            <a:avLst/>
          </a:prstGeom>
          <a:ln w="571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2336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677294-553E-4A55-B664-8476C5153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954" y="1711453"/>
            <a:ext cx="3942843" cy="37832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Responsible for </a:t>
            </a:r>
          </a:p>
          <a:p>
            <a:r>
              <a:rPr lang="en-US" dirty="0"/>
              <a:t>production of OH, especially under conditions of  poor light (nights, winter)</a:t>
            </a:r>
          </a:p>
          <a:p>
            <a:pPr marL="0" indent="0">
              <a:buNone/>
            </a:pPr>
            <a:r>
              <a:rPr lang="en-US" dirty="0"/>
              <a:t>-&gt;</a:t>
            </a:r>
            <a:r>
              <a:rPr lang="fr-FR" sz="2800" dirty="0"/>
              <a:t> </a:t>
            </a:r>
            <a:r>
              <a:rPr lang="fr-FR" sz="2800" dirty="0" err="1"/>
              <a:t>tropospheric</a:t>
            </a:r>
            <a:r>
              <a:rPr lang="fr-FR" sz="2800" dirty="0"/>
              <a:t> </a:t>
            </a:r>
            <a:r>
              <a:rPr lang="fr-FR" sz="2800" dirty="0" err="1"/>
              <a:t>oxidation</a:t>
            </a:r>
            <a:r>
              <a:rPr lang="fr-FR" sz="2800" dirty="0"/>
              <a:t> cycle</a:t>
            </a:r>
            <a:r>
              <a:rPr lang="en-US" dirty="0"/>
              <a:t> </a:t>
            </a:r>
          </a:p>
          <a:p>
            <a:r>
              <a:rPr lang="en-US" dirty="0"/>
              <a:t>production of acids and aerosols, which affect climate change and the formation of acid rain</a:t>
            </a:r>
            <a:endParaRPr lang="fr-FR" dirty="0"/>
          </a:p>
        </p:txBody>
      </p:sp>
      <p:pic>
        <p:nvPicPr>
          <p:cNvPr id="9" name="Picture 14" descr="Category:Blue Ridge Mountains - Wikimedia Commons">
            <a:extLst>
              <a:ext uri="{FF2B5EF4-FFF2-40B4-BE49-F238E27FC236}">
                <a16:creationId xmlns:a16="http://schemas.microsoft.com/office/drawing/2014/main" id="{47AF52BC-F8F8-43A0-BEC6-2DCC7BBE0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797" y="1929813"/>
            <a:ext cx="6886157" cy="446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DEDC0EC0-DD48-44FF-8943-8D21C33DD765}"/>
              </a:ext>
            </a:extLst>
          </p:cNvPr>
          <p:cNvSpPr txBox="1"/>
          <p:nvPr/>
        </p:nvSpPr>
        <p:spPr>
          <a:xfrm>
            <a:off x="6879385" y="1482148"/>
            <a:ext cx="29189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Blue ridge mountains in US</a:t>
            </a:r>
            <a:endParaRPr lang="fr-FR" dirty="0"/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5E8A4A74-F1B1-445B-B391-53B702071770}"/>
              </a:ext>
            </a:extLst>
          </p:cNvPr>
          <p:cNvGrpSpPr/>
          <p:nvPr/>
        </p:nvGrpSpPr>
        <p:grpSpPr>
          <a:xfrm>
            <a:off x="0" y="-102318"/>
            <a:ext cx="12224026" cy="1590263"/>
            <a:chOff x="134334" y="-528834"/>
            <a:chExt cx="12224026" cy="1403515"/>
          </a:xfrm>
        </p:grpSpPr>
        <p:pic>
          <p:nvPicPr>
            <p:cNvPr id="22" name="Image 0" descr="preencoded.png">
              <a:extLst>
                <a:ext uri="{FF2B5EF4-FFF2-40B4-BE49-F238E27FC236}">
                  <a16:creationId xmlns:a16="http://schemas.microsoft.com/office/drawing/2014/main" id="{4DA06AE2-793E-41D7-ACBB-9974EFB9B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4334" y="-450881"/>
              <a:ext cx="12204719" cy="1325562"/>
            </a:xfrm>
            <a:prstGeom prst="rect">
              <a:avLst/>
            </a:prstGeom>
            <a:noFill/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F901F89-BCC0-4042-8D3D-17E9622845C2}"/>
                </a:ext>
              </a:extLst>
            </p:cNvPr>
            <p:cNvSpPr/>
            <p:nvPr/>
          </p:nvSpPr>
          <p:spPr>
            <a:xfrm>
              <a:off x="134334" y="-528834"/>
              <a:ext cx="12224026" cy="1403515"/>
            </a:xfrm>
            <a:prstGeom prst="rect">
              <a:avLst/>
            </a:prstGeom>
            <a:gradFill>
              <a:gsLst>
                <a:gs pos="76000">
                  <a:srgbClr val="FFFFFF">
                    <a:alpha val="69000"/>
                  </a:srgbClr>
                </a:gs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4" name="Titre 1">
            <a:extLst>
              <a:ext uri="{FF2B5EF4-FFF2-40B4-BE49-F238E27FC236}">
                <a16:creationId xmlns:a16="http://schemas.microsoft.com/office/drawing/2014/main" id="{F319BCF0-97BD-4B82-BDF6-982CEC27C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85890"/>
            <a:ext cx="11009671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Context: </a:t>
            </a:r>
            <a:r>
              <a:rPr lang="en-US" sz="3600" b="1" dirty="0" err="1">
                <a:latin typeface="+mn-lt"/>
              </a:rPr>
              <a:t>Criegee</a:t>
            </a:r>
            <a:r>
              <a:rPr lang="en-US" sz="3600" b="1" dirty="0">
                <a:latin typeface="+mn-lt"/>
              </a:rPr>
              <a:t> Intermediates </a:t>
            </a:r>
            <a:r>
              <a:rPr lang="en-US" sz="3600" dirty="0">
                <a:latin typeface="+mn-lt"/>
              </a:rPr>
              <a:t>in Atmospheric Chemistry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244675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677294-553E-4A55-B664-8476C5153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954" y="1711453"/>
            <a:ext cx="3942843" cy="37832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Responsible for </a:t>
            </a:r>
          </a:p>
          <a:p>
            <a:r>
              <a:rPr lang="en-US" dirty="0"/>
              <a:t>production of OH, especially under conditions of  poor light (nights, winter)</a:t>
            </a:r>
          </a:p>
          <a:p>
            <a:pPr marL="0" indent="0">
              <a:buNone/>
            </a:pPr>
            <a:r>
              <a:rPr lang="en-US" dirty="0"/>
              <a:t>-&gt;</a:t>
            </a:r>
            <a:r>
              <a:rPr lang="fr-FR" sz="2800" dirty="0"/>
              <a:t> </a:t>
            </a:r>
            <a:r>
              <a:rPr lang="fr-FR" sz="2800" dirty="0" err="1"/>
              <a:t>tropospheric</a:t>
            </a:r>
            <a:r>
              <a:rPr lang="fr-FR" sz="2800" dirty="0"/>
              <a:t> </a:t>
            </a:r>
            <a:r>
              <a:rPr lang="fr-FR" sz="2800" dirty="0" err="1"/>
              <a:t>oxidation</a:t>
            </a:r>
            <a:r>
              <a:rPr lang="fr-FR" sz="2800" dirty="0"/>
              <a:t> cycle</a:t>
            </a:r>
            <a:r>
              <a:rPr lang="en-US" dirty="0"/>
              <a:t> </a:t>
            </a:r>
          </a:p>
          <a:p>
            <a:r>
              <a:rPr lang="en-US" dirty="0"/>
              <a:t>production of acids and aerosols, which affect climate change and the formation of acid rain</a:t>
            </a:r>
            <a:endParaRPr lang="fr-FR" dirty="0"/>
          </a:p>
        </p:txBody>
      </p:sp>
      <p:pic>
        <p:nvPicPr>
          <p:cNvPr id="9" name="Picture 14" descr="Category:Blue Ridge Mountains - Wikimedia Commons">
            <a:extLst>
              <a:ext uri="{FF2B5EF4-FFF2-40B4-BE49-F238E27FC236}">
                <a16:creationId xmlns:a16="http://schemas.microsoft.com/office/drawing/2014/main" id="{47AF52BC-F8F8-43A0-BEC6-2DCC7BBE0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797" y="1929813"/>
            <a:ext cx="6886157" cy="446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DEDC0EC0-DD48-44FF-8943-8D21C33DD765}"/>
              </a:ext>
            </a:extLst>
          </p:cNvPr>
          <p:cNvSpPr txBox="1"/>
          <p:nvPr/>
        </p:nvSpPr>
        <p:spPr>
          <a:xfrm>
            <a:off x="6879385" y="1482148"/>
            <a:ext cx="29189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Blue ridge mountains in US</a:t>
            </a:r>
            <a:endParaRPr lang="fr-FR" dirty="0"/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5E8A4A74-F1B1-445B-B391-53B702071770}"/>
              </a:ext>
            </a:extLst>
          </p:cNvPr>
          <p:cNvGrpSpPr/>
          <p:nvPr/>
        </p:nvGrpSpPr>
        <p:grpSpPr>
          <a:xfrm>
            <a:off x="0" y="-102318"/>
            <a:ext cx="12224026" cy="1590263"/>
            <a:chOff x="134334" y="-528834"/>
            <a:chExt cx="12224026" cy="1403515"/>
          </a:xfrm>
        </p:grpSpPr>
        <p:pic>
          <p:nvPicPr>
            <p:cNvPr id="22" name="Image 0" descr="preencoded.png">
              <a:extLst>
                <a:ext uri="{FF2B5EF4-FFF2-40B4-BE49-F238E27FC236}">
                  <a16:creationId xmlns:a16="http://schemas.microsoft.com/office/drawing/2014/main" id="{4DA06AE2-793E-41D7-ACBB-9974EFB9B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4334" y="-450881"/>
              <a:ext cx="12204719" cy="1325562"/>
            </a:xfrm>
            <a:prstGeom prst="rect">
              <a:avLst/>
            </a:prstGeom>
            <a:noFill/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F901F89-BCC0-4042-8D3D-17E9622845C2}"/>
                </a:ext>
              </a:extLst>
            </p:cNvPr>
            <p:cNvSpPr/>
            <p:nvPr/>
          </p:nvSpPr>
          <p:spPr>
            <a:xfrm>
              <a:off x="134334" y="-528834"/>
              <a:ext cx="12224026" cy="1403515"/>
            </a:xfrm>
            <a:prstGeom prst="rect">
              <a:avLst/>
            </a:prstGeom>
            <a:gradFill>
              <a:gsLst>
                <a:gs pos="76000">
                  <a:srgbClr val="FFFFFF">
                    <a:alpha val="69000"/>
                  </a:srgbClr>
                </a:gs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4" name="Titre 1">
            <a:extLst>
              <a:ext uri="{FF2B5EF4-FFF2-40B4-BE49-F238E27FC236}">
                <a16:creationId xmlns:a16="http://schemas.microsoft.com/office/drawing/2014/main" id="{F319BCF0-97BD-4B82-BDF6-982CEC27C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85890"/>
            <a:ext cx="11009671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Context: </a:t>
            </a:r>
            <a:r>
              <a:rPr lang="en-US" sz="3600" b="1" dirty="0" err="1">
                <a:latin typeface="+mn-lt"/>
              </a:rPr>
              <a:t>Criegee</a:t>
            </a:r>
            <a:r>
              <a:rPr lang="en-US" sz="3600" b="1" dirty="0">
                <a:latin typeface="+mn-lt"/>
              </a:rPr>
              <a:t> Intermediates </a:t>
            </a:r>
            <a:r>
              <a:rPr lang="en-US" sz="3600" dirty="0">
                <a:latin typeface="+mn-lt"/>
              </a:rPr>
              <a:t>in Atmospheric Chemistry</a:t>
            </a:r>
            <a:endParaRPr lang="fr-FR" sz="3600" dirty="0"/>
          </a:p>
        </p:txBody>
      </p: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8B3EBD40-EF2B-4373-9F34-76840E730DE2}"/>
              </a:ext>
            </a:extLst>
          </p:cNvPr>
          <p:cNvGrpSpPr/>
          <p:nvPr/>
        </p:nvGrpSpPr>
        <p:grpSpPr>
          <a:xfrm>
            <a:off x="4955556" y="2081565"/>
            <a:ext cx="6725166" cy="3323163"/>
            <a:chOff x="4955556" y="2081565"/>
            <a:chExt cx="6725166" cy="3323163"/>
          </a:xfrm>
        </p:grpSpPr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600F1E3E-AA9C-4D85-A0F8-20609D588D89}"/>
                </a:ext>
              </a:extLst>
            </p:cNvPr>
            <p:cNvGrpSpPr/>
            <p:nvPr/>
          </p:nvGrpSpPr>
          <p:grpSpPr>
            <a:xfrm>
              <a:off x="4955556" y="2515241"/>
              <a:ext cx="2958359" cy="2043518"/>
              <a:chOff x="6122944" y="1828861"/>
              <a:chExt cx="2958359" cy="2043518"/>
            </a:xfrm>
          </p:grpSpPr>
          <p:pic>
            <p:nvPicPr>
              <p:cNvPr id="4" name="Picture 4" descr="https://upload.wikimedia.org/wikipedia/commons/thumb/7/76/Limonene-2D-skeletal.svg/800px-Limonene-2D-skeletal.svg.png">
                <a:extLst>
                  <a:ext uri="{FF2B5EF4-FFF2-40B4-BE49-F238E27FC236}">
                    <a16:creationId xmlns:a16="http://schemas.microsoft.com/office/drawing/2014/main" id="{E8E07317-BAEF-42A3-845F-6E310C713B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94617" y="1828861"/>
                <a:ext cx="572663" cy="14008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TextBox 60">
                <a:extLst>
                  <a:ext uri="{FF2B5EF4-FFF2-40B4-BE49-F238E27FC236}">
                    <a16:creationId xmlns:a16="http://schemas.microsoft.com/office/drawing/2014/main" id="{00238E61-4E2B-47C6-B0E3-2A5A7F723276}"/>
                  </a:ext>
                </a:extLst>
              </p:cNvPr>
              <p:cNvSpPr txBox="1"/>
              <p:nvPr/>
            </p:nvSpPr>
            <p:spPr>
              <a:xfrm>
                <a:off x="6122944" y="3088727"/>
                <a:ext cx="101021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Limonene</a:t>
                </a:r>
                <a:endParaRPr lang="en-US" dirty="0"/>
              </a:p>
            </p:txBody>
          </p:sp>
          <p:pic>
            <p:nvPicPr>
              <p:cNvPr id="6" name="Picture 6" descr="https://upload.wikimedia.org/wikipedia/commons/thumb/6/69/Alpha-pinen.svg/1024px-Alpha-pinen.svg.png">
                <a:extLst>
                  <a:ext uri="{FF2B5EF4-FFF2-40B4-BE49-F238E27FC236}">
                    <a16:creationId xmlns:a16="http://schemas.microsoft.com/office/drawing/2014/main" id="{440D2ED1-2B34-4BA1-B48E-794663B2BA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71114" y="2021387"/>
                <a:ext cx="800547" cy="934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TextBox 65">
                <a:extLst>
                  <a:ext uri="{FF2B5EF4-FFF2-40B4-BE49-F238E27FC236}">
                    <a16:creationId xmlns:a16="http://schemas.microsoft.com/office/drawing/2014/main" id="{D5EE3ECF-5ED8-403B-8C5D-FD58BFD597F7}"/>
                  </a:ext>
                </a:extLst>
              </p:cNvPr>
              <p:cNvSpPr txBox="1"/>
              <p:nvPr/>
            </p:nvSpPr>
            <p:spPr>
              <a:xfrm>
                <a:off x="7406593" y="3105376"/>
                <a:ext cx="75693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Pinene</a:t>
                </a:r>
                <a:endParaRPr lang="en-US" dirty="0"/>
              </a:p>
            </p:txBody>
          </p:sp>
          <p:sp>
            <p:nvSpPr>
              <p:cNvPr id="8" name="TextBox 62">
                <a:extLst>
                  <a:ext uri="{FF2B5EF4-FFF2-40B4-BE49-F238E27FC236}">
                    <a16:creationId xmlns:a16="http://schemas.microsoft.com/office/drawing/2014/main" id="{8D663A4D-ADD9-4A64-896E-14F7F4101E7C}"/>
                  </a:ext>
                </a:extLst>
              </p:cNvPr>
              <p:cNvSpPr txBox="1"/>
              <p:nvPr/>
            </p:nvSpPr>
            <p:spPr>
              <a:xfrm>
                <a:off x="6185510" y="3533825"/>
                <a:ext cx="2895793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VOC, like Monoterpenes (C</a:t>
                </a:r>
                <a:r>
                  <a:rPr lang="en-US" sz="1600" baseline="-25000" dirty="0"/>
                  <a:t>10</a:t>
                </a:r>
                <a:r>
                  <a:rPr lang="en-US" sz="1600" dirty="0"/>
                  <a:t>H</a:t>
                </a:r>
                <a:r>
                  <a:rPr lang="en-US" sz="1600" baseline="-25000" dirty="0"/>
                  <a:t>16</a:t>
                </a:r>
                <a:r>
                  <a:rPr lang="en-US" sz="1600" dirty="0"/>
                  <a:t>)</a:t>
                </a:r>
              </a:p>
            </p:txBody>
          </p:sp>
        </p:grpSp>
        <p:cxnSp>
          <p:nvCxnSpPr>
            <p:cNvPr id="27" name="Straight Arrow Connector 40">
              <a:extLst>
                <a:ext uri="{FF2B5EF4-FFF2-40B4-BE49-F238E27FC236}">
                  <a16:creationId xmlns:a16="http://schemas.microsoft.com/office/drawing/2014/main" id="{F30E6587-76DD-408F-8FBE-6C4FEE0E4C0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40832" y="4779068"/>
              <a:ext cx="733162" cy="625660"/>
            </a:xfrm>
            <a:prstGeom prst="straightConnector1">
              <a:avLst/>
            </a:prstGeom>
            <a:ln w="57150">
              <a:solidFill>
                <a:schemeClr val="bg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40">
              <a:extLst>
                <a:ext uri="{FF2B5EF4-FFF2-40B4-BE49-F238E27FC236}">
                  <a16:creationId xmlns:a16="http://schemas.microsoft.com/office/drawing/2014/main" id="{B8D1AE58-BC6E-47A9-8598-30D5812B33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74402" y="2933994"/>
              <a:ext cx="858195" cy="728591"/>
            </a:xfrm>
            <a:prstGeom prst="straightConnector1">
              <a:avLst/>
            </a:prstGeom>
            <a:ln w="57150">
              <a:solidFill>
                <a:schemeClr val="bg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5C507EBF-AE38-4542-B1C6-628F37A43965}"/>
                </a:ext>
              </a:extLst>
            </p:cNvPr>
            <p:cNvSpPr txBox="1"/>
            <p:nvPr/>
          </p:nvSpPr>
          <p:spPr>
            <a:xfrm>
              <a:off x="6989241" y="2777328"/>
              <a:ext cx="38985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O</a:t>
              </a:r>
              <a:r>
                <a:rPr lang="fr-FR" sz="1600" baseline="-25000" dirty="0"/>
                <a:t>3</a:t>
              </a:r>
              <a:endParaRPr lang="fr-FR" dirty="0"/>
            </a:p>
          </p:txBody>
        </p:sp>
        <p:sp>
          <p:nvSpPr>
            <p:cNvPr id="32" name="TextBox 62">
              <a:extLst>
                <a:ext uri="{FF2B5EF4-FFF2-40B4-BE49-F238E27FC236}">
                  <a16:creationId xmlns:a16="http://schemas.microsoft.com/office/drawing/2014/main" id="{596CC94D-A6D2-40B8-A571-768922C134BA}"/>
                </a:ext>
              </a:extLst>
            </p:cNvPr>
            <p:cNvSpPr txBox="1"/>
            <p:nvPr/>
          </p:nvSpPr>
          <p:spPr>
            <a:xfrm>
              <a:off x="7870081" y="2572479"/>
              <a:ext cx="48603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75D3"/>
                  </a:solidFill>
                </a:rPr>
                <a:t>CIs</a:t>
              </a:r>
              <a:endParaRPr lang="en-US" dirty="0">
                <a:solidFill>
                  <a:srgbClr val="FF75D3"/>
                </a:solidFill>
              </a:endParaRPr>
            </a:p>
          </p:txBody>
        </p:sp>
        <p:cxnSp>
          <p:nvCxnSpPr>
            <p:cNvPr id="35" name="Straight Arrow Connector 40">
              <a:extLst>
                <a:ext uri="{FF2B5EF4-FFF2-40B4-BE49-F238E27FC236}">
                  <a16:creationId xmlns:a16="http://schemas.microsoft.com/office/drawing/2014/main" id="{A226702F-D3FB-4326-93F8-1C4B0876E651}"/>
                </a:ext>
              </a:extLst>
            </p:cNvPr>
            <p:cNvCxnSpPr>
              <a:cxnSpLocks/>
            </p:cNvCxnSpPr>
            <p:nvPr/>
          </p:nvCxnSpPr>
          <p:spPr>
            <a:xfrm>
              <a:off x="8463139" y="2740730"/>
              <a:ext cx="1105331" cy="36598"/>
            </a:xfrm>
            <a:prstGeom prst="straightConnector1">
              <a:avLst/>
            </a:prstGeom>
            <a:ln w="57150">
              <a:solidFill>
                <a:schemeClr val="bg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94A4FFF5-9F18-4F72-B421-BE0AB65BACD5}"/>
                </a:ext>
              </a:extLst>
            </p:cNvPr>
            <p:cNvSpPr txBox="1"/>
            <p:nvPr/>
          </p:nvSpPr>
          <p:spPr>
            <a:xfrm>
              <a:off x="8667681" y="2081565"/>
              <a:ext cx="1929294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SO₂,NO</a:t>
              </a:r>
              <a:r>
                <a:rPr lang="en-US" sz="1600" baseline="-25000" dirty="0"/>
                <a:t>2</a:t>
              </a:r>
              <a:r>
                <a:rPr lang="en-US" sz="1600" dirty="0"/>
                <a:t>,</a:t>
              </a:r>
              <a:r>
                <a:rPr lang="fr-FR" sz="1600" dirty="0"/>
                <a:t> </a:t>
              </a:r>
              <a:r>
                <a:rPr lang="fr-FR" sz="1600" dirty="0" err="1"/>
                <a:t>carbonyl</a:t>
              </a:r>
              <a:r>
                <a:rPr lang="fr-FR" sz="1600" dirty="0"/>
                <a:t> compounds…</a:t>
              </a:r>
              <a:r>
                <a:rPr lang="en-US" sz="1600" dirty="0"/>
                <a:t> </a:t>
              </a:r>
              <a:endParaRPr lang="fr-FR" sz="1600" dirty="0"/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B4081C5E-175F-42D9-98D0-04B6AF8FBFBB}"/>
                </a:ext>
              </a:extLst>
            </p:cNvPr>
            <p:cNvCxnSpPr>
              <a:cxnSpLocks/>
            </p:cNvCxnSpPr>
            <p:nvPr/>
          </p:nvCxnSpPr>
          <p:spPr>
            <a:xfrm>
              <a:off x="10103366" y="3092457"/>
              <a:ext cx="385064" cy="441886"/>
            </a:xfrm>
            <a:prstGeom prst="straightConnector1">
              <a:avLst/>
            </a:prstGeom>
            <a:ln w="57150">
              <a:solidFill>
                <a:schemeClr val="bg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6AD10442-B92A-4B0A-891F-BA82C7C9CF9E}"/>
                </a:ext>
              </a:extLst>
            </p:cNvPr>
            <p:cNvSpPr txBox="1"/>
            <p:nvPr/>
          </p:nvSpPr>
          <p:spPr>
            <a:xfrm>
              <a:off x="8308444" y="3652178"/>
              <a:ext cx="3372278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600" b="0" i="0" dirty="0" err="1">
                  <a:solidFill>
                    <a:srgbClr val="1F1F1F"/>
                  </a:solidFill>
                  <a:effectLst/>
                </a:rPr>
                <a:t>Secondary</a:t>
              </a:r>
              <a:r>
                <a:rPr lang="fr-FR" sz="1600" b="0" i="0" dirty="0">
                  <a:solidFill>
                    <a:srgbClr val="1F1F1F"/>
                  </a:solidFill>
                  <a:effectLst/>
                </a:rPr>
                <a:t> </a:t>
              </a:r>
              <a:r>
                <a:rPr lang="fr-FR" sz="1600" b="0" i="0" dirty="0" err="1">
                  <a:solidFill>
                    <a:srgbClr val="1F1F1F"/>
                  </a:solidFill>
                  <a:effectLst/>
                </a:rPr>
                <a:t>organic</a:t>
              </a:r>
              <a:r>
                <a:rPr lang="fr-FR" sz="1600" b="0" i="0" dirty="0">
                  <a:solidFill>
                    <a:srgbClr val="1F1F1F"/>
                  </a:solidFill>
                  <a:effectLst/>
                </a:rPr>
                <a:t> </a:t>
              </a:r>
              <a:r>
                <a:rPr lang="fr-FR" sz="1600" b="0" i="0" dirty="0" err="1">
                  <a:solidFill>
                    <a:srgbClr val="1F1F1F"/>
                  </a:solidFill>
                  <a:effectLst/>
                </a:rPr>
                <a:t>aerosols</a:t>
              </a:r>
              <a:r>
                <a:rPr lang="fr-FR" sz="1600" b="0" i="0" dirty="0">
                  <a:solidFill>
                    <a:srgbClr val="1F1F1F"/>
                  </a:solidFill>
                  <a:effectLst/>
                </a:rPr>
                <a:t> (SOA)</a:t>
              </a:r>
            </a:p>
            <a:p>
              <a:r>
                <a:rPr lang="en-US" sz="1600" dirty="0"/>
                <a:t>-&gt; blue haze (~400 nm)</a:t>
              </a:r>
              <a:r>
                <a:rPr lang="fr-FR" sz="1600" b="0" i="0" dirty="0">
                  <a:solidFill>
                    <a:srgbClr val="1F1F1F"/>
                  </a:solidFill>
                  <a:effectLst/>
                </a:rPr>
                <a:t> </a:t>
              </a:r>
              <a:endParaRPr lang="fr-FR" sz="1600" dirty="0"/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794F2978-BA0B-45A7-ABA1-CCFEA3B29346}"/>
                </a:ext>
              </a:extLst>
            </p:cNvPr>
            <p:cNvSpPr txBox="1"/>
            <p:nvPr/>
          </p:nvSpPr>
          <p:spPr>
            <a:xfrm>
              <a:off x="9632328" y="2846334"/>
              <a:ext cx="34336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dirty="0"/>
                <a:t>…</a:t>
              </a: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2267BDD1-5370-46F3-B39A-DBB4A7D67655}"/>
                </a:ext>
              </a:extLst>
            </p:cNvPr>
            <p:cNvSpPr txBox="1"/>
            <p:nvPr/>
          </p:nvSpPr>
          <p:spPr>
            <a:xfrm>
              <a:off x="10381093" y="2879675"/>
              <a:ext cx="109124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600" dirty="0" err="1"/>
                <a:t>Nuclearate</a:t>
              </a:r>
              <a:r>
                <a:rPr lang="fr-FR" sz="1600" dirty="0"/>
                <a:t> &amp; </a:t>
              </a:r>
              <a:r>
                <a:rPr lang="fr-FR" sz="1600" dirty="0" err="1"/>
                <a:t>growth</a:t>
              </a:r>
              <a:endParaRPr lang="fr-FR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887159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1B5AA27-1D0D-4D15-8B23-CCD4282D7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902E0-ACDA-479F-9A98-0F13BF0EAB84}" type="slidenum">
              <a:rPr lang="en-US" smtClean="0"/>
              <a:t>6</a:t>
            </a:fld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46350A0-E5E2-480B-9BD3-5791B3AD5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044" y="5167964"/>
            <a:ext cx="9570195" cy="856074"/>
          </a:xfrm>
        </p:spPr>
        <p:txBody>
          <a:bodyPr>
            <a:noAutofit/>
          </a:bodyPr>
          <a:lstStyle/>
          <a:p>
            <a:r>
              <a:rPr lang="en-US" sz="2000" dirty="0"/>
              <a:t>Pulsed laser photolysis to initiate reactions</a:t>
            </a:r>
          </a:p>
          <a:p>
            <a:r>
              <a:rPr lang="en-US" sz="2000" dirty="0"/>
              <a:t>Spectral study of rotational energy levels of intermediate molecules</a:t>
            </a:r>
          </a:p>
          <a:p>
            <a:r>
              <a:rPr lang="en-US" sz="2000" dirty="0"/>
              <a:t>Study of kinetics in the reactor (non-destructive analytical technique)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8B226401-246C-4E45-B60B-F4BFE1A96E2E}"/>
              </a:ext>
            </a:extLst>
          </p:cNvPr>
          <p:cNvSpPr txBox="1"/>
          <p:nvPr/>
        </p:nvSpPr>
        <p:spPr>
          <a:xfrm>
            <a:off x="432196" y="4697517"/>
            <a:ext cx="9987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Room temperature flow-cell reactor + Pulsed laser photolysis (10 Hz) + </a:t>
            </a:r>
            <a:r>
              <a:rPr lang="en-US" sz="2000" b="1" dirty="0" err="1"/>
              <a:t>mmW</a:t>
            </a:r>
            <a:r>
              <a:rPr lang="en-US" sz="2000" b="1" dirty="0"/>
              <a:t> spectrometer</a:t>
            </a: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3251CA2C-54C7-4D55-AA75-6B9C00C94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917" y="363205"/>
            <a:ext cx="9903727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Construction of a new apparatus in Lille</a:t>
            </a:r>
            <a:endParaRPr lang="fr-FR" sz="4000" dirty="0"/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04F857EA-8C1A-4934-8221-46D2A12D4F99}"/>
              </a:ext>
            </a:extLst>
          </p:cNvPr>
          <p:cNvGrpSpPr/>
          <p:nvPr/>
        </p:nvGrpSpPr>
        <p:grpSpPr>
          <a:xfrm>
            <a:off x="200655" y="1508501"/>
            <a:ext cx="6977611" cy="2933216"/>
            <a:chOff x="1091269" y="1391287"/>
            <a:chExt cx="6977611" cy="2933216"/>
          </a:xfrm>
        </p:grpSpPr>
        <p:grpSp>
          <p:nvGrpSpPr>
            <p:cNvPr id="37" name="Groupe 36">
              <a:extLst>
                <a:ext uri="{FF2B5EF4-FFF2-40B4-BE49-F238E27FC236}">
                  <a16:creationId xmlns:a16="http://schemas.microsoft.com/office/drawing/2014/main" id="{D73AAC5D-2BCA-4ADD-8C62-A0FD7A6862BF}"/>
                </a:ext>
              </a:extLst>
            </p:cNvPr>
            <p:cNvGrpSpPr/>
            <p:nvPr/>
          </p:nvGrpSpPr>
          <p:grpSpPr>
            <a:xfrm>
              <a:off x="1091269" y="1391287"/>
              <a:ext cx="6977611" cy="2933216"/>
              <a:chOff x="1091269" y="1391287"/>
              <a:chExt cx="6977611" cy="2933216"/>
            </a:xfrm>
          </p:grpSpPr>
          <p:pic>
            <p:nvPicPr>
              <p:cNvPr id="11" name="Picture 34">
                <a:extLst>
                  <a:ext uri="{FF2B5EF4-FFF2-40B4-BE49-F238E27FC236}">
                    <a16:creationId xmlns:a16="http://schemas.microsoft.com/office/drawing/2014/main" id="{BEE3B699-6C05-4A14-AD48-F1D1FF02F8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1269" y="1391287"/>
                <a:ext cx="6977611" cy="2898147"/>
              </a:xfrm>
              <a:prstGeom prst="rect">
                <a:avLst/>
              </a:prstGeom>
            </p:spPr>
          </p:pic>
          <p:sp>
            <p:nvSpPr>
              <p:cNvPr id="7" name="Isosceles Triangle 30">
                <a:extLst>
                  <a:ext uri="{FF2B5EF4-FFF2-40B4-BE49-F238E27FC236}">
                    <a16:creationId xmlns:a16="http://schemas.microsoft.com/office/drawing/2014/main" id="{6D8CB407-BABB-4722-8F4D-7CEF790F9717}"/>
                  </a:ext>
                </a:extLst>
              </p:cNvPr>
              <p:cNvSpPr/>
              <p:nvPr/>
            </p:nvSpPr>
            <p:spPr>
              <a:xfrm rot="10800000">
                <a:off x="3381000" y="2660854"/>
                <a:ext cx="47105" cy="282241"/>
              </a:xfrm>
              <a:prstGeom prst="triangle">
                <a:avLst>
                  <a:gd name="adj" fmla="val 100000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Isosceles Triangle 31">
                <a:extLst>
                  <a:ext uri="{FF2B5EF4-FFF2-40B4-BE49-F238E27FC236}">
                    <a16:creationId xmlns:a16="http://schemas.microsoft.com/office/drawing/2014/main" id="{062105EF-781B-4A37-99AE-D27FC59EC009}"/>
                  </a:ext>
                </a:extLst>
              </p:cNvPr>
              <p:cNvSpPr/>
              <p:nvPr/>
            </p:nvSpPr>
            <p:spPr>
              <a:xfrm rot="10800000" flipH="1">
                <a:off x="3514357" y="2660854"/>
                <a:ext cx="47105" cy="282241"/>
              </a:xfrm>
              <a:prstGeom prst="triangle">
                <a:avLst>
                  <a:gd name="adj" fmla="val 100000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B7001E7F-0ACE-4CC7-9F12-62F41EC291B2}"/>
                  </a:ext>
                </a:extLst>
              </p:cNvPr>
              <p:cNvSpPr txBox="1"/>
              <p:nvPr/>
            </p:nvSpPr>
            <p:spPr>
              <a:xfrm>
                <a:off x="3049295" y="3613727"/>
                <a:ext cx="760705" cy="523220"/>
              </a:xfrm>
              <a:prstGeom prst="rect">
                <a:avLst/>
              </a:prstGeom>
              <a:solidFill>
                <a:srgbClr val="7030A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err="1">
                    <a:solidFill>
                      <a:schemeClr val="bg1"/>
                    </a:solidFill>
                  </a:rPr>
                  <a:t>Nd:YAG</a:t>
                </a:r>
                <a:endParaRPr lang="fr-FR" sz="14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fr-FR" sz="1400" dirty="0">
                    <a:solidFill>
                      <a:schemeClr val="bg1"/>
                    </a:solidFill>
                  </a:rPr>
                  <a:t>laser</a:t>
                </a:r>
              </a:p>
            </p:txBody>
          </p:sp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EAFB16E4-69F9-4121-B654-4B454736742D}"/>
                  </a:ext>
                </a:extLst>
              </p:cNvPr>
              <p:cNvSpPr txBox="1"/>
              <p:nvPr/>
            </p:nvSpPr>
            <p:spPr>
              <a:xfrm>
                <a:off x="2052848" y="3955171"/>
                <a:ext cx="10839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1800" b="0" i="0" u="none" strike="noStrike" baseline="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266 nm </a:t>
                </a:r>
                <a:endParaRPr lang="fr-FR" dirty="0"/>
              </a:p>
            </p:txBody>
          </p:sp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F3C4F58A-AC6C-427E-AA22-601FC1705DDF}"/>
                  </a:ext>
                </a:extLst>
              </p:cNvPr>
              <p:cNvSpPr txBox="1"/>
              <p:nvPr/>
            </p:nvSpPr>
            <p:spPr>
              <a:xfrm>
                <a:off x="3656786" y="1456149"/>
                <a:ext cx="184657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1800" b="1" i="1" u="none" strike="noStrike" baseline="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f</a:t>
                </a:r>
                <a:r>
                  <a:rPr lang="fr-FR" sz="1800" b="1" i="0" u="none" strike="noStrike" baseline="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= 50-500 GHz</a:t>
                </a:r>
                <a:endParaRPr lang="fr-FR" b="1" dirty="0"/>
              </a:p>
            </p:txBody>
          </p:sp>
          <p:grpSp>
            <p:nvGrpSpPr>
              <p:cNvPr id="33" name="Groupe 32">
                <a:extLst>
                  <a:ext uri="{FF2B5EF4-FFF2-40B4-BE49-F238E27FC236}">
                    <a16:creationId xmlns:a16="http://schemas.microsoft.com/office/drawing/2014/main" id="{48CFA46E-CF9D-44C6-B5B5-240AA079F851}"/>
                  </a:ext>
                </a:extLst>
              </p:cNvPr>
              <p:cNvGrpSpPr/>
              <p:nvPr/>
            </p:nvGrpSpPr>
            <p:grpSpPr>
              <a:xfrm>
                <a:off x="1232464" y="1477802"/>
                <a:ext cx="252000" cy="368745"/>
                <a:chOff x="1232464" y="1477802"/>
                <a:chExt cx="252000" cy="368745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9B91CEE4-7FA3-42F1-8687-841E3FA3D400}"/>
                    </a:ext>
                  </a:extLst>
                </p:cNvPr>
                <p:cNvSpPr/>
                <p:nvPr/>
              </p:nvSpPr>
              <p:spPr>
                <a:xfrm>
                  <a:off x="1232464" y="1477802"/>
                  <a:ext cx="252000" cy="24394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A4C6FD56-9CF9-47C8-B0C6-55DBF111877B}"/>
                    </a:ext>
                  </a:extLst>
                </p:cNvPr>
                <p:cNvSpPr/>
                <p:nvPr/>
              </p:nvSpPr>
              <p:spPr>
                <a:xfrm>
                  <a:off x="1232464" y="1628536"/>
                  <a:ext cx="180692" cy="21801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E81460DA-2302-49C3-BBE2-ADAC6555FFAF}"/>
                </a:ext>
              </a:extLst>
            </p:cNvPr>
            <p:cNvSpPr txBox="1"/>
            <p:nvPr/>
          </p:nvSpPr>
          <p:spPr>
            <a:xfrm>
              <a:off x="3380999" y="1746872"/>
              <a:ext cx="209703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/>
                <a:t>P = ~20-80 µbar, RT</a:t>
              </a:r>
              <a:endParaRPr lang="fr-FR" dirty="0"/>
            </a:p>
          </p:txBody>
        </p:sp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553D0CF2-3BC3-406C-A3A9-30FCF79450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899" y="1543767"/>
            <a:ext cx="3770151" cy="282761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88E5F23A-2A87-4319-AB4A-8FA91758FEFB}"/>
              </a:ext>
            </a:extLst>
          </p:cNvPr>
          <p:cNvSpPr txBox="1"/>
          <p:nvPr/>
        </p:nvSpPr>
        <p:spPr>
          <a:xfrm>
            <a:off x="2919386" y="4362853"/>
            <a:ext cx="60973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D-P 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Zaleski </a:t>
            </a:r>
            <a:r>
              <a:rPr lang="fr-FR" sz="14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et al. J. Phys. </a:t>
            </a:r>
            <a:r>
              <a:rPr lang="fr-FR" sz="1400" i="1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Chem</a:t>
            </a:r>
            <a:r>
              <a:rPr lang="fr-FR" sz="14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. </a:t>
            </a:r>
            <a:r>
              <a:rPr lang="fr-FR" sz="1400" i="1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Lett</a:t>
            </a:r>
            <a:r>
              <a:rPr lang="fr-FR" sz="14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.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8, 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24, 6180‑88 (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2017)</a:t>
            </a:r>
          </a:p>
        </p:txBody>
      </p:sp>
    </p:spTree>
    <p:extLst>
      <p:ext uri="{BB962C8B-B14F-4D97-AF65-F5344CB8AC3E}">
        <p14:creationId xmlns:p14="http://schemas.microsoft.com/office/powerpoint/2010/main" val="2839144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DC40BF12-4F71-49C0-8E7E-CB1D37537A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" y="1320553"/>
            <a:ext cx="6625590" cy="4532776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F9280597-5502-48C5-8CF9-54A99C8E1489}"/>
              </a:ext>
            </a:extLst>
          </p:cNvPr>
          <p:cNvSpPr txBox="1"/>
          <p:nvPr/>
        </p:nvSpPr>
        <p:spPr>
          <a:xfrm>
            <a:off x="1699582" y="848667"/>
            <a:ext cx="87928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/>
              <a:t>Fast Lille Absorption </a:t>
            </a:r>
            <a:r>
              <a:rPr lang="fr-FR" sz="2000" dirty="0" err="1"/>
              <a:t>emiSsion</a:t>
            </a:r>
            <a:r>
              <a:rPr lang="fr-FR" sz="2000" dirty="0"/>
              <a:t> High-</a:t>
            </a:r>
            <a:r>
              <a:rPr lang="fr-FR" sz="2000" dirty="0" err="1"/>
              <a:t>resolution</a:t>
            </a:r>
            <a:r>
              <a:rPr lang="fr-FR" sz="2000" dirty="0"/>
              <a:t> (FLASH) </a:t>
            </a:r>
            <a:r>
              <a:rPr lang="fr-FR" sz="2000" dirty="0" err="1"/>
              <a:t>spectrometer</a:t>
            </a:r>
            <a:r>
              <a:rPr lang="fr-FR" sz="2000" dirty="0"/>
              <a:t> (50-500 GHz)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019B128-ED41-4D5D-AF42-70592618CE8A}"/>
              </a:ext>
            </a:extLst>
          </p:cNvPr>
          <p:cNvSpPr txBox="1"/>
          <p:nvPr/>
        </p:nvSpPr>
        <p:spPr>
          <a:xfrm flipH="1">
            <a:off x="7216827" y="2105561"/>
            <a:ext cx="42214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/>
              <a:t>DDS-based up-converter:</a:t>
            </a:r>
            <a:r>
              <a:rPr lang="en-US" sz="2000" dirty="0"/>
              <a:t> Enhances spectroscopic recording speed thanks to fast frequency switching.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/>
              <a:t>Data acquisition protocol</a:t>
            </a:r>
          </a:p>
          <a:p>
            <a:r>
              <a:rPr lang="en-US" sz="2000" dirty="0"/>
              <a:t>        card average × computer average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7B89F9DA-C86D-442A-9BA0-9624B04B8293}"/>
              </a:ext>
            </a:extLst>
          </p:cNvPr>
          <p:cNvGrpSpPr/>
          <p:nvPr/>
        </p:nvGrpSpPr>
        <p:grpSpPr>
          <a:xfrm>
            <a:off x="7483139" y="4841219"/>
            <a:ext cx="3688859" cy="523220"/>
            <a:chOff x="7847216" y="4873941"/>
            <a:chExt cx="3688859" cy="523220"/>
          </a:xfrm>
        </p:grpSpPr>
        <p:cxnSp>
          <p:nvCxnSpPr>
            <p:cNvPr id="14" name="Connecteur droit avec flèche 13">
              <a:extLst>
                <a:ext uri="{FF2B5EF4-FFF2-40B4-BE49-F238E27FC236}">
                  <a16:creationId xmlns:a16="http://schemas.microsoft.com/office/drawing/2014/main" id="{BEC9DDC1-AEA4-46E0-89A6-BFB28B2FCF6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279216" y="4703552"/>
              <a:ext cx="0" cy="864000"/>
            </a:xfrm>
            <a:prstGeom prst="straightConnector1">
              <a:avLst/>
            </a:prstGeom>
            <a:ln w="762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87074041-E650-4C37-AD40-69F5C4427B7B}"/>
                </a:ext>
              </a:extLst>
            </p:cNvPr>
            <p:cNvSpPr txBox="1"/>
            <p:nvPr/>
          </p:nvSpPr>
          <p:spPr>
            <a:xfrm>
              <a:off x="8885413" y="4873941"/>
              <a:ext cx="26506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>
                  <a:solidFill>
                    <a:srgbClr val="00B0F0"/>
                  </a:solidFill>
                </a:rPr>
                <a:t>Laser </a:t>
              </a:r>
              <a:r>
                <a:rPr lang="fr-FR" sz="2800" b="1" dirty="0" err="1">
                  <a:solidFill>
                    <a:srgbClr val="00B0F0"/>
                  </a:solidFill>
                </a:rPr>
                <a:t>photolysis</a:t>
              </a:r>
              <a:r>
                <a:rPr lang="fr-FR" sz="2800" b="1" dirty="0">
                  <a:solidFill>
                    <a:srgbClr val="00B0F0"/>
                  </a:solidFill>
                </a:rPr>
                <a:t> </a:t>
              </a:r>
            </a:p>
          </p:txBody>
        </p:sp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1D5BF048-6090-4525-ACB8-2006518E48DC}"/>
              </a:ext>
            </a:extLst>
          </p:cNvPr>
          <p:cNvSpPr txBox="1"/>
          <p:nvPr/>
        </p:nvSpPr>
        <p:spPr>
          <a:xfrm>
            <a:off x="800956" y="6078570"/>
            <a:ext cx="60943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Luyao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Zou </a:t>
            </a:r>
            <a:r>
              <a:rPr lang="fr-FR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et al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. </a:t>
            </a:r>
            <a:r>
              <a:rPr lang="fr-FR" sz="1400" i="1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Review</a:t>
            </a:r>
            <a:r>
              <a:rPr lang="fr-FR" sz="14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of Scientific Instruments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91, 6 (2020)</a:t>
            </a:r>
          </a:p>
        </p:txBody>
      </p:sp>
    </p:spTree>
    <p:extLst>
      <p:ext uri="{BB962C8B-B14F-4D97-AF65-F5344CB8AC3E}">
        <p14:creationId xmlns:p14="http://schemas.microsoft.com/office/powerpoint/2010/main" val="1796126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1B5AA27-1D0D-4D15-8B23-CCD4282D7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902E0-ACDA-479F-9A98-0F13BF0EAB84}" type="slidenum">
              <a:rPr lang="en-US" smtClean="0"/>
              <a:t>8</a:t>
            </a:fld>
            <a:endParaRPr lang="en-US"/>
          </a:p>
        </p:txBody>
      </p:sp>
      <p:sp>
        <p:nvSpPr>
          <p:cNvPr id="59" name="Titre 1">
            <a:extLst>
              <a:ext uri="{FF2B5EF4-FFF2-40B4-BE49-F238E27FC236}">
                <a16:creationId xmlns:a16="http://schemas.microsoft.com/office/drawing/2014/main" id="{386CE6A5-E377-4FFC-833A-085250806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8313" y="808646"/>
            <a:ext cx="5195375" cy="584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>
                <a:latin typeface="+mn-lt"/>
                <a:ea typeface="+mn-ea"/>
                <a:cs typeface="+mn-cs"/>
              </a:rPr>
              <a:t>Multiple-pulse Emission Spectroscopy</a:t>
            </a:r>
            <a:endParaRPr lang="fr-FR" sz="2800" dirty="0">
              <a:latin typeface="+mn-lt"/>
              <a:ea typeface="+mn-ea"/>
              <a:cs typeface="+mn-cs"/>
            </a:endParaRP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F22D94FE-0BE3-45A5-8BDC-F5A0A02627CF}"/>
              </a:ext>
            </a:extLst>
          </p:cNvPr>
          <p:cNvGrpSpPr/>
          <p:nvPr/>
        </p:nvGrpSpPr>
        <p:grpSpPr>
          <a:xfrm>
            <a:off x="2653909" y="3369229"/>
            <a:ext cx="1641087" cy="841631"/>
            <a:chOff x="1995486" y="1850089"/>
            <a:chExt cx="2300107" cy="1132762"/>
          </a:xfrm>
        </p:grpSpPr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E00506AE-6E89-49E5-A7EC-9DA61F35A2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90322" y="1850089"/>
              <a:ext cx="1505271" cy="1132761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C199896-688C-43AA-9DA4-24936A443759}"/>
                </a:ext>
              </a:extLst>
            </p:cNvPr>
            <p:cNvSpPr/>
            <p:nvPr/>
          </p:nvSpPr>
          <p:spPr>
            <a:xfrm>
              <a:off x="1995486" y="1850095"/>
              <a:ext cx="885825" cy="113275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7" name="ZoneTexte 26">
            <a:extLst>
              <a:ext uri="{FF2B5EF4-FFF2-40B4-BE49-F238E27FC236}">
                <a16:creationId xmlns:a16="http://schemas.microsoft.com/office/drawing/2014/main" id="{87891590-C4DA-493B-AEA0-F28F680BA062}"/>
              </a:ext>
            </a:extLst>
          </p:cNvPr>
          <p:cNvSpPr txBox="1"/>
          <p:nvPr/>
        </p:nvSpPr>
        <p:spPr>
          <a:xfrm>
            <a:off x="1128598" y="1622851"/>
            <a:ext cx="8203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Single pulse mode of the </a:t>
            </a:r>
            <a:r>
              <a:rPr lang="fr-FR" sz="2400" dirty="0" err="1"/>
              <a:t>mmW</a:t>
            </a:r>
            <a:r>
              <a:rPr lang="fr-FR" sz="2400" dirty="0"/>
              <a:t> Fourier </a:t>
            </a:r>
            <a:r>
              <a:rPr lang="fr-FR" sz="2400" dirty="0" err="1"/>
              <a:t>Transform</a:t>
            </a:r>
            <a:r>
              <a:rPr lang="fr-FR" sz="2400" dirty="0"/>
              <a:t> </a:t>
            </a:r>
            <a:r>
              <a:rPr lang="fr-FR" sz="2400" dirty="0" err="1"/>
              <a:t>Spectroscopy</a:t>
            </a:r>
            <a:r>
              <a:rPr lang="fr-FR" sz="2400" dirty="0"/>
              <a:t>  </a:t>
            </a:r>
            <a:endParaRPr lang="fr-FR" sz="2400" b="1" baseline="30000" dirty="0"/>
          </a:p>
        </p:txBody>
      </p:sp>
      <p:sp>
        <p:nvSpPr>
          <p:cNvPr id="29" name="TextBox 38">
            <a:extLst>
              <a:ext uri="{FF2B5EF4-FFF2-40B4-BE49-F238E27FC236}">
                <a16:creationId xmlns:a16="http://schemas.microsoft.com/office/drawing/2014/main" id="{94377205-BAEB-4A17-88BD-445E4AD5BD69}"/>
              </a:ext>
            </a:extLst>
          </p:cNvPr>
          <p:cNvSpPr txBox="1"/>
          <p:nvPr/>
        </p:nvSpPr>
        <p:spPr>
          <a:xfrm>
            <a:off x="2763386" y="2472872"/>
            <a:ext cx="2244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Free Induction Decay </a:t>
            </a:r>
          </a:p>
          <a:p>
            <a:pPr algn="ctr"/>
            <a:r>
              <a:rPr lang="en-US" b="1" dirty="0"/>
              <a:t>(FID)</a:t>
            </a:r>
          </a:p>
        </p:txBody>
      </p:sp>
      <p:sp>
        <p:nvSpPr>
          <p:cNvPr id="30" name="TextBox 39">
            <a:extLst>
              <a:ext uri="{FF2B5EF4-FFF2-40B4-BE49-F238E27FC236}">
                <a16:creationId xmlns:a16="http://schemas.microsoft.com/office/drawing/2014/main" id="{389069A3-25AE-4D32-9C7E-5D1EB68BA1DD}"/>
              </a:ext>
            </a:extLst>
          </p:cNvPr>
          <p:cNvSpPr txBox="1"/>
          <p:nvPr/>
        </p:nvSpPr>
        <p:spPr>
          <a:xfrm>
            <a:off x="5186085" y="3198167"/>
            <a:ext cx="617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FFT</a:t>
            </a:r>
          </a:p>
        </p:txBody>
      </p:sp>
      <p:cxnSp>
        <p:nvCxnSpPr>
          <p:cNvPr id="31" name="Straight Arrow Connector 40">
            <a:extLst>
              <a:ext uri="{FF2B5EF4-FFF2-40B4-BE49-F238E27FC236}">
                <a16:creationId xmlns:a16="http://schemas.microsoft.com/office/drawing/2014/main" id="{FA664B7D-C3CD-4667-82D7-EED40FCDC686}"/>
              </a:ext>
            </a:extLst>
          </p:cNvPr>
          <p:cNvCxnSpPr>
            <a:cxnSpLocks/>
          </p:cNvCxnSpPr>
          <p:nvPr/>
        </p:nvCxnSpPr>
        <p:spPr>
          <a:xfrm>
            <a:off x="5151821" y="3796948"/>
            <a:ext cx="864000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8">
            <a:extLst>
              <a:ext uri="{FF2B5EF4-FFF2-40B4-BE49-F238E27FC236}">
                <a16:creationId xmlns:a16="http://schemas.microsoft.com/office/drawing/2014/main" id="{2043FF43-71A6-4443-8C30-35FF2ED50BB4}"/>
              </a:ext>
            </a:extLst>
          </p:cNvPr>
          <p:cNvSpPr txBox="1"/>
          <p:nvPr/>
        </p:nvSpPr>
        <p:spPr>
          <a:xfrm>
            <a:off x="7537710" y="2425961"/>
            <a:ext cx="2145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Frequency Spectrum</a:t>
            </a:r>
          </a:p>
        </p:txBody>
      </p:sp>
      <p:sp>
        <p:nvSpPr>
          <p:cNvPr id="37" name="TextBox 38">
            <a:extLst>
              <a:ext uri="{FF2B5EF4-FFF2-40B4-BE49-F238E27FC236}">
                <a16:creationId xmlns:a16="http://schemas.microsoft.com/office/drawing/2014/main" id="{91095FAB-6A3E-4C7B-A316-67BC244A20FE}"/>
              </a:ext>
            </a:extLst>
          </p:cNvPr>
          <p:cNvSpPr txBox="1"/>
          <p:nvPr/>
        </p:nvSpPr>
        <p:spPr>
          <a:xfrm>
            <a:off x="1446091" y="2887059"/>
            <a:ext cx="1685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Excitation pulse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7A843C50-CA03-4576-85AB-E0ECDA332384}"/>
              </a:ext>
            </a:extLst>
          </p:cNvPr>
          <p:cNvSpPr txBox="1"/>
          <p:nvPr/>
        </p:nvSpPr>
        <p:spPr>
          <a:xfrm>
            <a:off x="1439373" y="5540151"/>
            <a:ext cx="94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/>
              <a:t>Repeat</a:t>
            </a:r>
            <a:r>
              <a:rPr lang="fr-FR" sz="2000" b="1" dirty="0"/>
              <a:t> the cycle and record </a:t>
            </a:r>
            <a:r>
              <a:rPr lang="fr-FR" sz="2000" b="1" dirty="0" err="1"/>
              <a:t>signals</a:t>
            </a:r>
            <a:r>
              <a:rPr lang="fr-FR" sz="2000" b="1" dirty="0"/>
              <a:t> in the </a:t>
            </a:r>
            <a:r>
              <a:rPr lang="fr-FR" sz="2000" b="1" dirty="0" err="1"/>
              <a:t>digitizer</a:t>
            </a:r>
            <a:r>
              <a:rPr lang="fr-FR" sz="2000" b="1" dirty="0"/>
              <a:t>, </a:t>
            </a:r>
            <a:r>
              <a:rPr lang="fr-FR" sz="2000" b="1" dirty="0" err="1"/>
              <a:t>averaging</a:t>
            </a:r>
            <a:r>
              <a:rPr lang="fr-FR" sz="2000" b="1" dirty="0"/>
              <a:t> </a:t>
            </a:r>
            <a:r>
              <a:rPr lang="fr-FR" sz="2000" b="1" dirty="0" err="1"/>
              <a:t>them</a:t>
            </a:r>
            <a:r>
              <a:rPr lang="fr-FR" sz="2000" b="1" dirty="0"/>
              <a:t> to </a:t>
            </a:r>
            <a:r>
              <a:rPr lang="fr-FR" sz="2000" b="1" dirty="0" err="1"/>
              <a:t>increase</a:t>
            </a:r>
            <a:r>
              <a:rPr lang="fr-FR" sz="2000" b="1" dirty="0"/>
              <a:t> S/N ratio</a:t>
            </a:r>
          </a:p>
        </p:txBody>
      </p:sp>
      <p:grpSp>
        <p:nvGrpSpPr>
          <p:cNvPr id="72" name="Groupe 71">
            <a:extLst>
              <a:ext uri="{FF2B5EF4-FFF2-40B4-BE49-F238E27FC236}">
                <a16:creationId xmlns:a16="http://schemas.microsoft.com/office/drawing/2014/main" id="{9014EC8C-D578-479C-8E01-A27713CEDC29}"/>
              </a:ext>
            </a:extLst>
          </p:cNvPr>
          <p:cNvGrpSpPr/>
          <p:nvPr/>
        </p:nvGrpSpPr>
        <p:grpSpPr>
          <a:xfrm>
            <a:off x="6599277" y="2875598"/>
            <a:ext cx="4146082" cy="2342461"/>
            <a:chOff x="6599277" y="2875598"/>
            <a:chExt cx="4146082" cy="2342461"/>
          </a:xfrm>
        </p:grpSpPr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372A080E-4510-4818-AEC5-0F0B3877BA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0468" b="9026"/>
            <a:stretch/>
          </p:blipFill>
          <p:spPr>
            <a:xfrm>
              <a:off x="6599277" y="2875598"/>
              <a:ext cx="3517822" cy="2022148"/>
            </a:xfrm>
            <a:prstGeom prst="rect">
              <a:avLst/>
            </a:prstGeom>
          </p:spPr>
        </p:pic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86FF14E9-5F73-4772-8A4C-F90204E2F85F}"/>
                </a:ext>
              </a:extLst>
            </p:cNvPr>
            <p:cNvSpPr txBox="1"/>
            <p:nvPr/>
          </p:nvSpPr>
          <p:spPr>
            <a:xfrm>
              <a:off x="7917867" y="4848727"/>
              <a:ext cx="28274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Frequency </a:t>
              </a:r>
            </a:p>
          </p:txBody>
        </p:sp>
      </p:grp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462740D4-FEA0-4930-B5EE-363B7D6B66D3}"/>
              </a:ext>
            </a:extLst>
          </p:cNvPr>
          <p:cNvCxnSpPr/>
          <p:nvPr/>
        </p:nvCxnSpPr>
        <p:spPr>
          <a:xfrm>
            <a:off x="2400313" y="4210859"/>
            <a:ext cx="2196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B3DE3095-FC81-422F-ADEA-24763FDFC580}"/>
              </a:ext>
            </a:extLst>
          </p:cNvPr>
          <p:cNvSpPr txBox="1"/>
          <p:nvPr/>
        </p:nvSpPr>
        <p:spPr>
          <a:xfrm>
            <a:off x="4237104" y="4226010"/>
            <a:ext cx="2827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Time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CA6BE987-21FC-4698-826D-56B3B57D60E9}"/>
              </a:ext>
            </a:extLst>
          </p:cNvPr>
          <p:cNvSpPr txBox="1"/>
          <p:nvPr/>
        </p:nvSpPr>
        <p:spPr>
          <a:xfrm>
            <a:off x="780800" y="6151027"/>
            <a:ext cx="57699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Théo Guillaume, Brian M. Hays et al. J. </a:t>
            </a:r>
            <a:r>
              <a:rPr lang="fr-F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Chem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Phys. 160, 20, 204201 (2024) </a:t>
            </a:r>
          </a:p>
        </p:txBody>
      </p:sp>
    </p:spTree>
    <p:extLst>
      <p:ext uri="{BB962C8B-B14F-4D97-AF65-F5344CB8AC3E}">
        <p14:creationId xmlns:p14="http://schemas.microsoft.com/office/powerpoint/2010/main" val="503966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e 54">
            <a:extLst>
              <a:ext uri="{FF2B5EF4-FFF2-40B4-BE49-F238E27FC236}">
                <a16:creationId xmlns:a16="http://schemas.microsoft.com/office/drawing/2014/main" id="{AF6BBF1D-E949-4AB9-BCB2-8FA1650E9BC7}"/>
              </a:ext>
            </a:extLst>
          </p:cNvPr>
          <p:cNvGrpSpPr/>
          <p:nvPr/>
        </p:nvGrpSpPr>
        <p:grpSpPr>
          <a:xfrm>
            <a:off x="8763996" y="2880758"/>
            <a:ext cx="1641087" cy="841631"/>
            <a:chOff x="1995486" y="1850089"/>
            <a:chExt cx="2300107" cy="1132762"/>
          </a:xfrm>
        </p:grpSpPr>
        <p:pic>
          <p:nvPicPr>
            <p:cNvPr id="56" name="Image 55">
              <a:extLst>
                <a:ext uri="{FF2B5EF4-FFF2-40B4-BE49-F238E27FC236}">
                  <a16:creationId xmlns:a16="http://schemas.microsoft.com/office/drawing/2014/main" id="{70AF5841-84F5-4812-AB3F-5C45955B6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90322" y="1850089"/>
              <a:ext cx="1505271" cy="1132761"/>
            </a:xfrm>
            <a:prstGeom prst="rect">
              <a:avLst/>
            </a:prstGeom>
          </p:spPr>
        </p:pic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0D9FFD3-EAE5-4488-AE32-F4123EB51643}"/>
                </a:ext>
              </a:extLst>
            </p:cNvPr>
            <p:cNvSpPr/>
            <p:nvPr/>
          </p:nvSpPr>
          <p:spPr>
            <a:xfrm>
              <a:off x="1995486" y="1850095"/>
              <a:ext cx="885825" cy="113275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1B5AA27-1D0D-4D15-8B23-CCD4282D7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902E0-ACDA-479F-9A98-0F13BF0EAB84}" type="slidenum">
              <a:rPr lang="en-US" smtClean="0"/>
              <a:t>9</a:t>
            </a:fld>
            <a:endParaRPr lang="en-US"/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257C3130-C080-4559-A867-18A3E1C1A4B0}"/>
              </a:ext>
            </a:extLst>
          </p:cNvPr>
          <p:cNvCxnSpPr/>
          <p:nvPr/>
        </p:nvCxnSpPr>
        <p:spPr>
          <a:xfrm>
            <a:off x="1206122" y="2288499"/>
            <a:ext cx="0" cy="144000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36845B21-58A3-40E1-BE72-253E67A1DC16}"/>
              </a:ext>
            </a:extLst>
          </p:cNvPr>
          <p:cNvSpPr/>
          <p:nvPr/>
        </p:nvSpPr>
        <p:spPr>
          <a:xfrm>
            <a:off x="1222500" y="2886873"/>
            <a:ext cx="632021" cy="84162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2E0E730-3CAB-4639-93E2-72B7CD3BECF4}"/>
              </a:ext>
            </a:extLst>
          </p:cNvPr>
          <p:cNvSpPr/>
          <p:nvPr/>
        </p:nvSpPr>
        <p:spPr>
          <a:xfrm>
            <a:off x="3109887" y="2886873"/>
            <a:ext cx="632021" cy="84162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2ADDE407-52B7-479D-8B00-113D84425385}"/>
              </a:ext>
            </a:extLst>
          </p:cNvPr>
          <p:cNvGrpSpPr/>
          <p:nvPr/>
        </p:nvGrpSpPr>
        <p:grpSpPr>
          <a:xfrm>
            <a:off x="4997274" y="2886868"/>
            <a:ext cx="1641087" cy="841632"/>
            <a:chOff x="1995486" y="1850088"/>
            <a:chExt cx="2300107" cy="1132763"/>
          </a:xfrm>
        </p:grpSpPr>
        <p:pic>
          <p:nvPicPr>
            <p:cNvPr id="45" name="Image 44">
              <a:extLst>
                <a:ext uri="{FF2B5EF4-FFF2-40B4-BE49-F238E27FC236}">
                  <a16:creationId xmlns:a16="http://schemas.microsoft.com/office/drawing/2014/main" id="{51FF13B3-6117-4626-8F4F-3FE0015E6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90322" y="1850088"/>
              <a:ext cx="1505271" cy="1132760"/>
            </a:xfrm>
            <a:prstGeom prst="rect">
              <a:avLst/>
            </a:prstGeom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1149A15-CB57-48F2-B549-1B394956AEB7}"/>
                </a:ext>
              </a:extLst>
            </p:cNvPr>
            <p:cNvSpPr/>
            <p:nvPr/>
          </p:nvSpPr>
          <p:spPr>
            <a:xfrm>
              <a:off x="1995486" y="1850095"/>
              <a:ext cx="885825" cy="113275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7" name="ZoneTexte 46">
            <a:extLst>
              <a:ext uri="{FF2B5EF4-FFF2-40B4-BE49-F238E27FC236}">
                <a16:creationId xmlns:a16="http://schemas.microsoft.com/office/drawing/2014/main" id="{1AE5E22A-C401-418A-B13C-05180263E698}"/>
              </a:ext>
            </a:extLst>
          </p:cNvPr>
          <p:cNvSpPr txBox="1"/>
          <p:nvPr/>
        </p:nvSpPr>
        <p:spPr>
          <a:xfrm>
            <a:off x="10440598" y="2913771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…</a:t>
            </a:r>
            <a:endParaRPr lang="fr-FR" sz="3200" b="1" baseline="30000" dirty="0"/>
          </a:p>
        </p:txBody>
      </p: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B254EEB3-FF81-4093-98FF-3904C50ECA6A}"/>
              </a:ext>
            </a:extLst>
          </p:cNvPr>
          <p:cNvGrpSpPr/>
          <p:nvPr/>
        </p:nvGrpSpPr>
        <p:grpSpPr>
          <a:xfrm>
            <a:off x="6880635" y="2886869"/>
            <a:ext cx="1641087" cy="841631"/>
            <a:chOff x="1995486" y="1850089"/>
            <a:chExt cx="2300107" cy="1132762"/>
          </a:xfrm>
        </p:grpSpPr>
        <p:pic>
          <p:nvPicPr>
            <p:cNvPr id="49" name="Image 48">
              <a:extLst>
                <a:ext uri="{FF2B5EF4-FFF2-40B4-BE49-F238E27FC236}">
                  <a16:creationId xmlns:a16="http://schemas.microsoft.com/office/drawing/2014/main" id="{3B55AC71-71AD-4619-BDCE-DD5012C91C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90322" y="1850089"/>
              <a:ext cx="1505271" cy="1132761"/>
            </a:xfrm>
            <a:prstGeom prst="rect">
              <a:avLst/>
            </a:prstGeom>
          </p:spPr>
        </p:pic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E5B9AD8-77A1-4F09-8360-1E1A206431DF}"/>
                </a:ext>
              </a:extLst>
            </p:cNvPr>
            <p:cNvSpPr/>
            <p:nvPr/>
          </p:nvSpPr>
          <p:spPr>
            <a:xfrm>
              <a:off x="1995486" y="1850095"/>
              <a:ext cx="885825" cy="113275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0F73CEBD-0D1C-4FB7-B6F8-260B3051FAB5}"/>
              </a:ext>
            </a:extLst>
          </p:cNvPr>
          <p:cNvCxnSpPr/>
          <p:nvPr/>
        </p:nvCxnSpPr>
        <p:spPr>
          <a:xfrm>
            <a:off x="1206122" y="3722389"/>
            <a:ext cx="1022400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>
            <a:extLst>
              <a:ext uri="{FF2B5EF4-FFF2-40B4-BE49-F238E27FC236}">
                <a16:creationId xmlns:a16="http://schemas.microsoft.com/office/drawing/2014/main" id="{E8576C34-89FC-49B9-9628-7647A118CB2A}"/>
              </a:ext>
            </a:extLst>
          </p:cNvPr>
          <p:cNvSpPr txBox="1"/>
          <p:nvPr/>
        </p:nvSpPr>
        <p:spPr>
          <a:xfrm>
            <a:off x="608332" y="1778381"/>
            <a:ext cx="284135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B0F0"/>
                </a:solidFill>
              </a:rPr>
              <a:t>Laser </a:t>
            </a:r>
            <a:r>
              <a:rPr lang="fr-FR" dirty="0" err="1">
                <a:solidFill>
                  <a:srgbClr val="00B0F0"/>
                </a:solidFill>
              </a:rPr>
              <a:t>fire</a:t>
            </a:r>
            <a:r>
              <a:rPr lang="fr-FR" dirty="0">
                <a:solidFill>
                  <a:srgbClr val="00B0F0"/>
                </a:solidFill>
              </a:rPr>
              <a:t> (ns, 10 Hz), Trigger</a:t>
            </a:r>
          </a:p>
        </p:txBody>
      </p: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D50416AA-FB5B-482C-9D43-7491441917F3}"/>
              </a:ext>
            </a:extLst>
          </p:cNvPr>
          <p:cNvCxnSpPr/>
          <p:nvPr/>
        </p:nvCxnSpPr>
        <p:spPr>
          <a:xfrm>
            <a:off x="11036747" y="2270198"/>
            <a:ext cx="0" cy="144000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arenthèse fermante 34">
            <a:extLst>
              <a:ext uri="{FF2B5EF4-FFF2-40B4-BE49-F238E27FC236}">
                <a16:creationId xmlns:a16="http://schemas.microsoft.com/office/drawing/2014/main" id="{7E94ED85-6956-4453-B0BD-BD853D56934D}"/>
              </a:ext>
            </a:extLst>
          </p:cNvPr>
          <p:cNvSpPr/>
          <p:nvPr/>
        </p:nvSpPr>
        <p:spPr>
          <a:xfrm rot="5400000">
            <a:off x="2969393" y="2173721"/>
            <a:ext cx="130600" cy="3624386"/>
          </a:xfrm>
          <a:prstGeom prst="rightBracke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Parenthèse fermante 61">
            <a:extLst>
              <a:ext uri="{FF2B5EF4-FFF2-40B4-BE49-F238E27FC236}">
                <a16:creationId xmlns:a16="http://schemas.microsoft.com/office/drawing/2014/main" id="{3780CE48-2CE4-45F0-A624-6B37068EBA80}"/>
              </a:ext>
            </a:extLst>
          </p:cNvPr>
          <p:cNvSpPr/>
          <p:nvPr/>
        </p:nvSpPr>
        <p:spPr>
          <a:xfrm rot="5400000">
            <a:off x="6744167" y="2178297"/>
            <a:ext cx="130600" cy="3624386"/>
          </a:xfrm>
          <a:prstGeom prst="rightBracke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TextBox 38">
            <a:extLst>
              <a:ext uri="{FF2B5EF4-FFF2-40B4-BE49-F238E27FC236}">
                <a16:creationId xmlns:a16="http://schemas.microsoft.com/office/drawing/2014/main" id="{FED0FF93-15E3-4CD2-8DA8-6F39C0A56D99}"/>
              </a:ext>
            </a:extLst>
          </p:cNvPr>
          <p:cNvSpPr txBox="1"/>
          <p:nvPr/>
        </p:nvSpPr>
        <p:spPr>
          <a:xfrm>
            <a:off x="2200702" y="4098323"/>
            <a:ext cx="14788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Cut 1 = </a:t>
            </a:r>
            <a:r>
              <a:rPr lang="en-US" sz="1600" b="1" i="1" dirty="0"/>
              <a:t>n </a:t>
            </a:r>
            <a:r>
              <a:rPr lang="en-US" sz="1600" b="1" dirty="0"/>
              <a:t>cycles</a:t>
            </a:r>
          </a:p>
        </p:txBody>
      </p:sp>
      <p:sp>
        <p:nvSpPr>
          <p:cNvPr id="64" name="TextBox 38">
            <a:extLst>
              <a:ext uri="{FF2B5EF4-FFF2-40B4-BE49-F238E27FC236}">
                <a16:creationId xmlns:a16="http://schemas.microsoft.com/office/drawing/2014/main" id="{C26B7A88-4502-4954-9234-9596ADEF042E}"/>
              </a:ext>
            </a:extLst>
          </p:cNvPr>
          <p:cNvSpPr txBox="1"/>
          <p:nvPr/>
        </p:nvSpPr>
        <p:spPr>
          <a:xfrm>
            <a:off x="6396285" y="4098323"/>
            <a:ext cx="6254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Cut 2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7E24D4A3-934B-409D-B746-E45C51F5DD91}"/>
              </a:ext>
            </a:extLst>
          </p:cNvPr>
          <p:cNvSpPr txBox="1"/>
          <p:nvPr/>
        </p:nvSpPr>
        <p:spPr>
          <a:xfrm>
            <a:off x="9642827" y="3594416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…</a:t>
            </a:r>
            <a:endParaRPr lang="fr-FR" sz="3200" b="1" baseline="30000" dirty="0"/>
          </a:p>
        </p:txBody>
      </p:sp>
      <p:sp>
        <p:nvSpPr>
          <p:cNvPr id="66" name="TextBox 38">
            <a:extLst>
              <a:ext uri="{FF2B5EF4-FFF2-40B4-BE49-F238E27FC236}">
                <a16:creationId xmlns:a16="http://schemas.microsoft.com/office/drawing/2014/main" id="{66813706-B218-4C0E-BA31-144E8C2C793C}"/>
              </a:ext>
            </a:extLst>
          </p:cNvPr>
          <p:cNvSpPr txBox="1"/>
          <p:nvPr/>
        </p:nvSpPr>
        <p:spPr>
          <a:xfrm>
            <a:off x="9533823" y="4098323"/>
            <a:ext cx="686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Cut </a:t>
            </a:r>
            <a:r>
              <a:rPr lang="en-US" sz="1600" b="1" i="1" dirty="0"/>
              <a:t>m</a:t>
            </a:r>
            <a:endParaRPr lang="en-US" sz="1600" b="1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069158B-C33D-4E9A-BE78-C75A96740A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5199" y="3227973"/>
            <a:ext cx="943393" cy="192674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39E9FAD6-CBE1-40A7-A20B-485B30A21A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8115" y="3231678"/>
            <a:ext cx="943393" cy="192674"/>
          </a:xfrm>
          <a:prstGeom prst="rect">
            <a:avLst/>
          </a:prstGeom>
        </p:spPr>
      </p:pic>
      <p:sp>
        <p:nvSpPr>
          <p:cNvPr id="58" name="ZoneTexte 57">
            <a:extLst>
              <a:ext uri="{FF2B5EF4-FFF2-40B4-BE49-F238E27FC236}">
                <a16:creationId xmlns:a16="http://schemas.microsoft.com/office/drawing/2014/main" id="{01208138-800F-49A9-9885-49863722EC06}"/>
              </a:ext>
            </a:extLst>
          </p:cNvPr>
          <p:cNvSpPr txBox="1"/>
          <p:nvPr/>
        </p:nvSpPr>
        <p:spPr>
          <a:xfrm>
            <a:off x="780800" y="4770732"/>
            <a:ext cx="104912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/>
              <a:t>Accumulation of the </a:t>
            </a:r>
            <a:r>
              <a:rPr lang="fr-FR" sz="2400" b="1" i="1" dirty="0"/>
              <a:t>n</a:t>
            </a:r>
            <a:r>
              <a:rPr lang="fr-FR" sz="2400" b="1" dirty="0"/>
              <a:t> signal in </a:t>
            </a:r>
            <a:r>
              <a:rPr lang="fr-FR" sz="2400" b="1" dirty="0" err="1"/>
              <a:t>each</a:t>
            </a:r>
            <a:r>
              <a:rPr lang="fr-FR" sz="2400" b="1" dirty="0"/>
              <a:t> </a:t>
            </a:r>
            <a:r>
              <a:rPr lang="fr-FR" sz="2400" b="1" dirty="0" err="1"/>
              <a:t>cut</a:t>
            </a:r>
            <a:r>
              <a:rPr lang="fr-FR" sz="2400" b="1" dirty="0"/>
              <a:t> to </a:t>
            </a:r>
            <a:r>
              <a:rPr lang="fr-FR" sz="2400" b="1" dirty="0" err="1"/>
              <a:t>increase</a:t>
            </a:r>
            <a:r>
              <a:rPr lang="fr-FR" sz="2400" b="1" dirty="0"/>
              <a:t> the signal-to-noise ratio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/>
              <a:t>Monitoring the </a:t>
            </a:r>
            <a:r>
              <a:rPr lang="fr-FR" sz="2400" b="1" dirty="0" err="1"/>
              <a:t>kinetic</a:t>
            </a:r>
            <a:r>
              <a:rPr lang="fr-FR" sz="2400" b="1" dirty="0"/>
              <a:t> </a:t>
            </a:r>
            <a:r>
              <a:rPr lang="fr-FR" sz="2400" b="1" dirty="0" err="1"/>
              <a:t>evolution</a:t>
            </a:r>
            <a:r>
              <a:rPr lang="fr-FR" sz="2400" b="1" dirty="0"/>
              <a:t> of the </a:t>
            </a:r>
            <a:r>
              <a:rPr lang="fr-FR" sz="2400" b="1" dirty="0" err="1"/>
              <a:t>studied</a:t>
            </a:r>
            <a:r>
              <a:rPr lang="fr-FR" sz="2400" b="1" dirty="0"/>
              <a:t> </a:t>
            </a:r>
            <a:r>
              <a:rPr lang="fr-FR" sz="2400" b="1" dirty="0" err="1"/>
              <a:t>molecules</a:t>
            </a:r>
            <a:r>
              <a:rPr lang="fr-FR" sz="2400" b="1" dirty="0"/>
              <a:t> </a:t>
            </a:r>
            <a:r>
              <a:rPr lang="fr-FR" sz="2400" b="1" dirty="0" err="1"/>
              <a:t>after</a:t>
            </a:r>
            <a:r>
              <a:rPr lang="fr-FR" sz="2400" b="1" dirty="0"/>
              <a:t> the laser </a:t>
            </a:r>
            <a:r>
              <a:rPr lang="fr-FR" sz="2400" b="1" dirty="0" err="1"/>
              <a:t>firing</a:t>
            </a:r>
            <a:endParaRPr lang="fr-FR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err="1"/>
              <a:t>Allowing</a:t>
            </a:r>
            <a:r>
              <a:rPr lang="fr-FR" sz="2400" b="1" dirty="0"/>
              <a:t> the identification and </a:t>
            </a:r>
            <a:r>
              <a:rPr lang="fr-FR" sz="2400" b="1" dirty="0" err="1"/>
              <a:t>substraction</a:t>
            </a:r>
            <a:r>
              <a:rPr lang="fr-FR" sz="2400" b="1" dirty="0"/>
              <a:t> the </a:t>
            </a:r>
            <a:r>
              <a:rPr lang="fr-FR" sz="2400" b="1" dirty="0" err="1"/>
              <a:t>reflection</a:t>
            </a:r>
            <a:r>
              <a:rPr lang="fr-FR" sz="2400" b="1" dirty="0"/>
              <a:t> signal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D5B8D5E3-92CD-4860-AFB5-7E685E9C62C5}"/>
              </a:ext>
            </a:extLst>
          </p:cNvPr>
          <p:cNvGrpSpPr/>
          <p:nvPr/>
        </p:nvGrpSpPr>
        <p:grpSpPr>
          <a:xfrm>
            <a:off x="6709031" y="1574511"/>
            <a:ext cx="3759168" cy="1256902"/>
            <a:chOff x="6945447" y="1500401"/>
            <a:chExt cx="3855590" cy="2210697"/>
          </a:xfrm>
        </p:grpSpPr>
        <p:pic>
          <p:nvPicPr>
            <p:cNvPr id="60" name="Image 59">
              <a:extLst>
                <a:ext uri="{FF2B5EF4-FFF2-40B4-BE49-F238E27FC236}">
                  <a16:creationId xmlns:a16="http://schemas.microsoft.com/office/drawing/2014/main" id="{51A19DF6-F220-4BFD-A0F6-F9BA9EC731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944"/>
            <a:stretch/>
          </p:blipFill>
          <p:spPr>
            <a:xfrm>
              <a:off x="6945447" y="1500401"/>
              <a:ext cx="3855590" cy="2210697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4AE1477-78B0-42B3-A529-CC6CEF9233F9}"/>
                </a:ext>
              </a:extLst>
            </p:cNvPr>
            <p:cNvSpPr/>
            <p:nvPr/>
          </p:nvSpPr>
          <p:spPr>
            <a:xfrm>
              <a:off x="9074150" y="1552274"/>
              <a:ext cx="1593356" cy="2177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1" name="TextBox 38">
            <a:extLst>
              <a:ext uri="{FF2B5EF4-FFF2-40B4-BE49-F238E27FC236}">
                <a16:creationId xmlns:a16="http://schemas.microsoft.com/office/drawing/2014/main" id="{8FBBD28C-652F-473D-9489-B168B39B4FA2}"/>
              </a:ext>
            </a:extLst>
          </p:cNvPr>
          <p:cNvSpPr txBox="1"/>
          <p:nvPr/>
        </p:nvSpPr>
        <p:spPr>
          <a:xfrm>
            <a:off x="1383840" y="2298584"/>
            <a:ext cx="1688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err="1"/>
              <a:t>Sinle</a:t>
            </a:r>
            <a:r>
              <a:rPr lang="en-US" sz="1600" b="1" dirty="0"/>
              <a:t> cycle (10 µs)</a:t>
            </a:r>
          </a:p>
        </p:txBody>
      </p:sp>
      <p:sp>
        <p:nvSpPr>
          <p:cNvPr id="67" name="Parenthèse fermante 66">
            <a:extLst>
              <a:ext uri="{FF2B5EF4-FFF2-40B4-BE49-F238E27FC236}">
                <a16:creationId xmlns:a16="http://schemas.microsoft.com/office/drawing/2014/main" id="{2313C1A3-6C79-4B5B-AECB-2ED64195BA8E}"/>
              </a:ext>
            </a:extLst>
          </p:cNvPr>
          <p:cNvSpPr/>
          <p:nvPr/>
        </p:nvSpPr>
        <p:spPr>
          <a:xfrm rot="16200000" flipV="1">
            <a:off x="2111200" y="1767641"/>
            <a:ext cx="130600" cy="1908000"/>
          </a:xfrm>
          <a:prstGeom prst="rightBracke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Titre 1">
            <a:extLst>
              <a:ext uri="{FF2B5EF4-FFF2-40B4-BE49-F238E27FC236}">
                <a16:creationId xmlns:a16="http://schemas.microsoft.com/office/drawing/2014/main" id="{05881DCE-8344-45D1-9177-71D7C1CAB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8313" y="808646"/>
            <a:ext cx="5195375" cy="584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>
                <a:latin typeface="+mn-lt"/>
                <a:ea typeface="+mn-ea"/>
                <a:cs typeface="+mn-cs"/>
              </a:rPr>
              <a:t>Multiple-pulse Emission Spectroscopy</a:t>
            </a:r>
            <a:endParaRPr lang="fr-FR" sz="2800" dirty="0">
              <a:latin typeface="+mn-lt"/>
              <a:ea typeface="+mn-ea"/>
              <a:cs typeface="+mn-cs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A7641AAE-2C17-46C2-B0D1-4FD423EA133F}"/>
              </a:ext>
            </a:extLst>
          </p:cNvPr>
          <p:cNvSpPr txBox="1"/>
          <p:nvPr/>
        </p:nvSpPr>
        <p:spPr>
          <a:xfrm>
            <a:off x="11035309" y="3801247"/>
            <a:ext cx="782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Time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DAB17A8F-78B0-435B-8C82-D3EF346470B7}"/>
              </a:ext>
            </a:extLst>
          </p:cNvPr>
          <p:cNvSpPr txBox="1"/>
          <p:nvPr/>
        </p:nvSpPr>
        <p:spPr>
          <a:xfrm>
            <a:off x="780800" y="6151027"/>
            <a:ext cx="57699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Théo Guillaume, Brian M. Hays et al. J. </a:t>
            </a:r>
            <a:r>
              <a:rPr lang="fr-F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Chem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Phys. 160, 20, 204201 (2024) </a:t>
            </a:r>
          </a:p>
        </p:txBody>
      </p:sp>
    </p:spTree>
    <p:extLst>
      <p:ext uri="{BB962C8B-B14F-4D97-AF65-F5344CB8AC3E}">
        <p14:creationId xmlns:p14="http://schemas.microsoft.com/office/powerpoint/2010/main" val="123709519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15704</TotalTime>
  <Words>1603</Words>
  <Application>Microsoft Office PowerPoint</Application>
  <PresentationFormat>Grand écran</PresentationFormat>
  <Paragraphs>260</Paragraphs>
  <Slides>18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Calibri,Italic</vt:lpstr>
      <vt:lpstr>ElsevierGulliver</vt:lpstr>
      <vt:lpstr>Google Sans</vt:lpstr>
      <vt:lpstr>Proxima Nova</vt:lpstr>
      <vt:lpstr>Thème Office</vt:lpstr>
      <vt:lpstr>Millimeter Wave Fourier Transform Spectroscopy of Laser Photolysis Products</vt:lpstr>
      <vt:lpstr>Context: Criegee Intermediates in Atmospheric Chemistry</vt:lpstr>
      <vt:lpstr>Context: Criegee Intermediates in Atmospheric Chemistry</vt:lpstr>
      <vt:lpstr>Context: Criegee Intermediates in Atmospheric Chemistry</vt:lpstr>
      <vt:lpstr>Context: Criegee Intermediates in Atmospheric Chemistry</vt:lpstr>
      <vt:lpstr>Construction of a new apparatus in Lille</vt:lpstr>
      <vt:lpstr>Présentation PowerPoint</vt:lpstr>
      <vt:lpstr>Multiple-pulse Emission Spectroscopy</vt:lpstr>
      <vt:lpstr>Multiple-pulse Emission Spectroscopy</vt:lpstr>
      <vt:lpstr>Preliminary photolysis tests</vt:lpstr>
      <vt:lpstr>Preliminary results of the simplest Criegee intermediate</vt:lpstr>
      <vt:lpstr>Preliminary results of the simplest Criegee intermediate</vt:lpstr>
      <vt:lpstr>Preliminary results of the simplest Criegee intermediate</vt:lpstr>
      <vt:lpstr>Preliminary results of the simplest Criegee intermediate</vt:lpstr>
      <vt:lpstr>Summary and future work</vt:lpstr>
      <vt:lpstr>Summary and future work</vt:lpstr>
      <vt:lpstr>Acknowledgements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Ning CHEN</dc:creator>
  <cp:lastModifiedBy>Ning CHEN</cp:lastModifiedBy>
  <cp:revision>108</cp:revision>
  <dcterms:created xsi:type="dcterms:W3CDTF">2025-02-28T15:19:00Z</dcterms:created>
  <dcterms:modified xsi:type="dcterms:W3CDTF">2025-03-11T22:38:01Z</dcterms:modified>
</cp:coreProperties>
</file>