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9" r:id="rId3"/>
    <p:sldId id="352" r:id="rId4"/>
    <p:sldId id="353" r:id="rId5"/>
    <p:sldId id="354" r:id="rId6"/>
    <p:sldId id="355" r:id="rId7"/>
    <p:sldId id="357" r:id="rId8"/>
    <p:sldId id="356" r:id="rId9"/>
    <p:sldId id="362" r:id="rId10"/>
    <p:sldId id="361" r:id="rId11"/>
    <p:sldId id="363" r:id="rId12"/>
    <p:sldId id="364" r:id="rId13"/>
    <p:sldId id="359" r:id="rId14"/>
    <p:sldId id="366" r:id="rId15"/>
    <p:sldId id="365" r:id="rId16"/>
    <p:sldId id="367" r:id="rId17"/>
    <p:sldId id="368" r:id="rId18"/>
    <p:sldId id="369" r:id="rId19"/>
    <p:sldId id="3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000"/>
    <a:srgbClr val="9900FF"/>
    <a:srgbClr val="996600"/>
    <a:srgbClr val="006666"/>
    <a:srgbClr val="993366"/>
    <a:srgbClr val="A50021"/>
    <a:srgbClr val="513D6B"/>
    <a:srgbClr val="478965"/>
    <a:srgbClr val="23E614"/>
    <a:srgbClr val="C4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5256" autoAdjust="0"/>
  </p:normalViewPr>
  <p:slideViewPr>
    <p:cSldViewPr>
      <p:cViewPr varScale="1">
        <p:scale>
          <a:sx n="78" d="100"/>
          <a:sy n="78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52E01-2AA4-44D6-A7DD-0C8C9858387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6B63-4E4C-4328-806D-11CC5D9DE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06B63-4E4C-4328-806D-11CC5D9DE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7473A-03D4-DED9-0D84-7AFC29FF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EA9A5F0-C7D9-1BE6-C037-219F32795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B57A42-6521-62EC-DA0D-676BFDFCB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C3E4CD-D1DC-C8FC-0F2F-5E1C3695F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06B63-4E4C-4328-806D-11CC5D9DEB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5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5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5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0AA9-2BFB-4AFD-A7BE-E922196A6E5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3ED0-88C4-4A43-8128-AA27EE807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emf"/><Relationship Id="rId7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52400" y="1523999"/>
            <a:ext cx="8839200" cy="2338639"/>
          </a:xfrm>
          <a:solidFill>
            <a:schemeClr val="bg1">
              <a:lumMod val="95000"/>
            </a:schemeClr>
          </a:solidFill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cap="small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Laser desorption on water microdroplets for </a:t>
            </a:r>
            <a:r>
              <a:rPr lang="en-US" sz="3200" b="1" cap="small" dirty="0">
                <a:solidFill>
                  <a:schemeClr val="tx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gas phase characterization</a:t>
            </a:r>
            <a:r>
              <a:rPr lang="en-US" sz="3200" b="1" cap="small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of biomolecules and its water </a:t>
            </a:r>
            <a:r>
              <a:rPr lang="en-US" sz="3200" b="1" cap="small" dirty="0">
                <a:solidFill>
                  <a:schemeClr val="tx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aggregates</a:t>
            </a:r>
            <a:r>
              <a:rPr lang="en-US" sz="3200" b="1" cap="small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 </a:t>
            </a:r>
            <a:endParaRPr lang="es-ES" sz="5400" b="1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ongolian Baiti" panose="03000500000000000000" pitchFamily="66" charset="0"/>
            </a:endParaRPr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266700" y="4103019"/>
            <a:ext cx="8610600" cy="2209800"/>
          </a:xfrm>
        </p:spPr>
        <p:txBody>
          <a:bodyPr>
            <a:noAutofit/>
          </a:bodyPr>
          <a:lstStyle/>
          <a:p>
            <a:r>
              <a:rPr lang="es-ES" sz="2000" b="1" i="1" u="sng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Alberto Macario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Ayoub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Badri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Manal Al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Sahmarani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Charles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Desfrançois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Frédéric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Lecomte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Bruno Manil, Nicolas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Nieuwjaer</a:t>
            </a:r>
            <a:endParaRPr lang="es-ES" sz="2000" i="1" dirty="0">
              <a:solidFill>
                <a:schemeClr val="tx1"/>
              </a:solidFill>
              <a:latin typeface="Georgia" panose="02040502050405020303" pitchFamily="18" charset="0"/>
              <a:cs typeface="Mongolian Baiti" panose="03000500000000000000" pitchFamily="66" charset="0"/>
            </a:endParaRPr>
          </a:p>
          <a:p>
            <a:endParaRPr lang="es-ES" sz="1000" i="1" dirty="0">
              <a:solidFill>
                <a:schemeClr val="tx1"/>
              </a:solidFill>
              <a:latin typeface="Georgia" panose="02040502050405020303" pitchFamily="18" charset="0"/>
              <a:cs typeface="Mongolian Baiti" panose="03000500000000000000" pitchFamily="66" charset="0"/>
            </a:endParaRPr>
          </a:p>
          <a:p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Laboratoire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de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Physique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des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Lasers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(LPL) – UMR 7538 du CNRS,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Université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Sorbonne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Paris Nord,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Villetaneuse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France</a:t>
            </a:r>
          </a:p>
          <a:p>
            <a:endParaRPr lang="es-ES" sz="1000" i="1" dirty="0">
              <a:solidFill>
                <a:schemeClr val="tx1"/>
              </a:solidFill>
              <a:latin typeface="Georgia" panose="02040502050405020303" pitchFamily="18" charset="0"/>
              <a:cs typeface="Mongolian Baiti" panose="03000500000000000000" pitchFamily="66" charset="0"/>
            </a:endParaRPr>
          </a:p>
          <a:p>
            <a:r>
              <a:rPr lang="es-ES" sz="2000" b="1" i="1" u="sng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alberto.macariofarto@sorbonne-paris-nord.fr</a:t>
            </a:r>
          </a:p>
        </p:txBody>
      </p:sp>
      <p:sp>
        <p:nvSpPr>
          <p:cNvPr id="7" name="9 CuadroTexto">
            <a:extLst>
              <a:ext uri="{FF2B5EF4-FFF2-40B4-BE49-F238E27FC236}">
                <a16:creationId xmlns:a16="http://schemas.microsoft.com/office/drawing/2014/main" id="{0A9A8A4F-B89B-F8CF-81FD-8C1BFBD0DDB2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pic>
        <p:nvPicPr>
          <p:cNvPr id="2" name="Image 5">
            <a:extLst>
              <a:ext uri="{FF2B5EF4-FFF2-40B4-BE49-F238E27FC236}">
                <a16:creationId xmlns:a16="http://schemas.microsoft.com/office/drawing/2014/main" id="{A7E47E74-54DB-DB62-82EA-FDE722E03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4" t="27290" r="20037" b="26642"/>
          <a:stretch/>
        </p:blipFill>
        <p:spPr>
          <a:xfrm>
            <a:off x="6705600" y="111219"/>
            <a:ext cx="1666953" cy="1260381"/>
          </a:xfrm>
          <a:prstGeom prst="rect">
            <a:avLst/>
          </a:prstGeom>
        </p:spPr>
      </p:pic>
      <p:pic>
        <p:nvPicPr>
          <p:cNvPr id="3" name="Image 10">
            <a:extLst>
              <a:ext uri="{FF2B5EF4-FFF2-40B4-BE49-F238E27FC236}">
                <a16:creationId xmlns:a16="http://schemas.microsoft.com/office/drawing/2014/main" id="{2BA3FFA7-17B0-229D-B41C-D4DDBAC9A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1220"/>
            <a:ext cx="2674396" cy="1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DF20E-6E6D-1A55-8085-4F58C85C9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41DA7AEE-6FFD-E399-3915-4AEFA88FC083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Biomolecules and its hydrates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7671738-363D-B0A1-DB8A-BB436BC8D2D8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5A10794-A1DE-0035-CB0D-8B988F00616F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8F3B8BA-2B0B-EF59-6142-31467DAF0571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A89256A5-7380-F994-45B7-684EBED0C979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2796DD00-2BEE-0A69-952E-88D44FF52B1D}"/>
              </a:ext>
            </a:extLst>
          </p:cNvPr>
          <p:cNvSpPr txBox="1"/>
          <p:nvPr/>
        </p:nvSpPr>
        <p:spPr>
          <a:xfrm>
            <a:off x="190500" y="3537851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Microsolvation and water complexes</a:t>
            </a:r>
          </a:p>
        </p:txBody>
      </p:sp>
      <p:sp>
        <p:nvSpPr>
          <p:cNvPr id="5" name="12 CuadroTexto">
            <a:extLst>
              <a:ext uri="{FF2B5EF4-FFF2-40B4-BE49-F238E27FC236}">
                <a16:creationId xmlns:a16="http://schemas.microsoft.com/office/drawing/2014/main" id="{73BD5429-0550-98E6-BBEF-A090FDD28E39}"/>
              </a:ext>
            </a:extLst>
          </p:cNvPr>
          <p:cNvSpPr txBox="1"/>
          <p:nvPr/>
        </p:nvSpPr>
        <p:spPr>
          <a:xfrm>
            <a:off x="152400" y="9906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Correlation between the molecular structure and the biological functionality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A0FCD6-BBE6-C61B-6B29-23B25655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340319"/>
            <a:ext cx="3233693" cy="2121470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FED19720-9EA8-5895-9C07-73DA08253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641" y="2062350"/>
            <a:ext cx="2048159" cy="646331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Blanco, </a:t>
            </a:r>
            <a:r>
              <a:rPr kumimoji="0" lang="es-ES" sz="1200" b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Macario</a:t>
            </a:r>
            <a:r>
              <a:rPr lang="es-E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s-ES" sz="120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López</a:t>
            </a:r>
            <a:r>
              <a:rPr lang="es-E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s-ES" sz="1200" i="1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s-ES" sz="12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s-ES" sz="12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s-ES" sz="12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kumimoji="0" lang="es-ES" sz="1200" i="1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s-ES" sz="120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E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13705</a:t>
            </a:r>
            <a:endParaRPr kumimoji="0" lang="es-ES_tradnl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19E896-0282-94AD-9D20-722AB4681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535" y="1340371"/>
            <a:ext cx="2945106" cy="2088630"/>
          </a:xfrm>
          <a:prstGeom prst="rect">
            <a:avLst/>
          </a:prstGeom>
        </p:spPr>
      </p:pic>
      <p:sp>
        <p:nvSpPr>
          <p:cNvPr id="13" name="12 CuadroTexto">
            <a:extLst>
              <a:ext uri="{FF2B5EF4-FFF2-40B4-BE49-F238E27FC236}">
                <a16:creationId xmlns:a16="http://schemas.microsoft.com/office/drawing/2014/main" id="{45B9FCA7-A8AD-4252-A94E-662AA5010FDB}"/>
              </a:ext>
            </a:extLst>
          </p:cNvPr>
          <p:cNvSpPr txBox="1"/>
          <p:nvPr/>
        </p:nvSpPr>
        <p:spPr>
          <a:xfrm>
            <a:off x="190500" y="6081828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Complementarity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FT-MW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IRMPD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Neutral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500 Da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0D582DF-0224-A4A0-95E1-8DDC4A92238E}"/>
              </a:ext>
            </a:extLst>
          </p:cNvPr>
          <p:cNvSpPr/>
          <p:nvPr/>
        </p:nvSpPr>
        <p:spPr>
          <a:xfrm>
            <a:off x="704850" y="3862678"/>
            <a:ext cx="8058150" cy="2086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D51406C-8C1F-203E-53FE-566178FA9DDA}"/>
              </a:ext>
            </a:extLst>
          </p:cNvPr>
          <p:cNvGrpSpPr/>
          <p:nvPr/>
        </p:nvGrpSpPr>
        <p:grpSpPr>
          <a:xfrm>
            <a:off x="2209883" y="3862678"/>
            <a:ext cx="1421688" cy="1734941"/>
            <a:chOff x="6992411" y="2937624"/>
            <a:chExt cx="1421688" cy="1734941"/>
          </a:xfrm>
        </p:grpSpPr>
        <p:pic>
          <p:nvPicPr>
            <p:cNvPr id="24" name="8 Imagen">
              <a:extLst>
                <a:ext uri="{FF2B5EF4-FFF2-40B4-BE49-F238E27FC236}">
                  <a16:creationId xmlns:a16="http://schemas.microsoft.com/office/drawing/2014/main" id="{A2B8F81B-3465-3D1E-5FF8-D9F07907A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7" r="22168"/>
            <a:stretch/>
          </p:blipFill>
          <p:spPr>
            <a:xfrm>
              <a:off x="6992411" y="2937624"/>
              <a:ext cx="1421688" cy="173494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0AD5A3F6-794A-73FC-21B1-A4FF29077875}"/>
                </a:ext>
              </a:extLst>
            </p:cNvPr>
            <p:cNvCxnSpPr/>
            <p:nvPr/>
          </p:nvCxnSpPr>
          <p:spPr>
            <a:xfrm>
              <a:off x="7265194" y="3848413"/>
              <a:ext cx="228600" cy="19971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B620C532-E6E7-2FC6-CC94-1829313C3F16}"/>
                </a:ext>
              </a:extLst>
            </p:cNvPr>
            <p:cNvCxnSpPr/>
            <p:nvPr/>
          </p:nvCxnSpPr>
          <p:spPr>
            <a:xfrm>
              <a:off x="8101013" y="3698095"/>
              <a:ext cx="28575" cy="25017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FDD23684-6A3C-6894-3C26-8E13FF68551F}"/>
                </a:ext>
              </a:extLst>
            </p:cNvPr>
            <p:cNvCxnSpPr/>
            <p:nvPr/>
          </p:nvCxnSpPr>
          <p:spPr>
            <a:xfrm flipH="1">
              <a:off x="7319963" y="3263275"/>
              <a:ext cx="95250" cy="24155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29D94CF2-8F6F-CFB2-977F-EBF9C3A6C884}"/>
                </a:ext>
              </a:extLst>
            </p:cNvPr>
            <p:cNvCxnSpPr/>
            <p:nvPr/>
          </p:nvCxnSpPr>
          <p:spPr>
            <a:xfrm>
              <a:off x="7767638" y="3276673"/>
              <a:ext cx="252412" cy="7850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A6A06FD-0D70-D362-50A2-97F884A51918}"/>
              </a:ext>
            </a:extLst>
          </p:cNvPr>
          <p:cNvGrpSpPr/>
          <p:nvPr/>
        </p:nvGrpSpPr>
        <p:grpSpPr>
          <a:xfrm>
            <a:off x="4305300" y="3913210"/>
            <a:ext cx="2050589" cy="1825561"/>
            <a:chOff x="4946109" y="1797823"/>
            <a:chExt cx="2412635" cy="2179690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04755084-B014-8F6C-F443-808C57524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2069" y1="37659" x2="22069" y2="37659"/>
                          <a14:foregroundMark x1="2759" y1="3053" x2="1149" y2="97455"/>
                          <a14:foregroundMark x1="1149" y1="97201" x2="98161" y2="96947"/>
                          <a14:foregroundMark x1="98161" y1="96947" x2="96552" y2="254"/>
                          <a14:foregroundMark x1="96552" y1="509" x2="2299" y2="2036"/>
                          <a14:foregroundMark x1="14943" y1="22137" x2="14943" y2="22137"/>
                          <a14:foregroundMark x1="11954" y1="28499" x2="11954" y2="28499"/>
                          <a14:foregroundMark x1="24828" y1="24682" x2="25057" y2="24682"/>
                          <a14:foregroundMark x1="32874" y1="29008" x2="32874" y2="29008"/>
                          <a14:foregroundMark x1="31494" y1="11959" x2="2759" y2="17048"/>
                          <a14:foregroundMark x1="30575" y1="11705" x2="97241" y2="14504"/>
                          <a14:foregroundMark x1="47356" y1="16794" x2="47356" y2="16794"/>
                          <a14:foregroundMark x1="62299" y1="59033" x2="62299" y2="59033"/>
                          <a14:foregroundMark x1="51034" y1="66158" x2="51034" y2="66158"/>
                          <a14:foregroundMark x1="53563" y1="66158" x2="53563" y2="66158"/>
                          <a14:foregroundMark x1="60460" y1="61832" x2="60460" y2="61832"/>
                          <a14:foregroundMark x1="23908" y1="68193" x2="23908" y2="68193"/>
                          <a14:foregroundMark x1="70115" y1="50382" x2="70115" y2="50382"/>
                          <a14:foregroundMark x1="72874" y1="48601" x2="72874" y2="48601"/>
                          <a14:foregroundMark x1="41839" y1="68702" x2="41839" y2="68702"/>
                          <a14:backgroundMark x1="34483" y1="44529" x2="34483" y2="44529"/>
                          <a14:backgroundMark x1="40920" y1="52417" x2="40920" y2="52417"/>
                          <a14:backgroundMark x1="54713" y1="50891" x2="54713" y2="50891"/>
                          <a14:backgroundMark x1="61839" y1="44275" x2="61839" y2="44275"/>
                          <a14:backgroundMark x1="57701" y1="58015" x2="57701" y2="58015"/>
                          <a14:backgroundMark x1="37471" y1="61069" x2="37471" y2="61069"/>
                          <a14:backgroundMark x1="40230" y1="53181" x2="40230" y2="53181"/>
                          <a14:backgroundMark x1="47356" y1="51908" x2="47356" y2="51908"/>
                          <a14:backgroundMark x1="39770" y1="44529" x2="33793" y2="55980"/>
                          <a14:backgroundMark x1="34713" y1="56489" x2="46437" y2="57252"/>
                          <a14:backgroundMark x1="40460" y1="44529" x2="58621" y2="45802"/>
                          <a14:backgroundMark x1="59310" y1="46819" x2="60460" y2="54198"/>
                          <a14:backgroundMark x1="61379" y1="52672" x2="61379" y2="52672"/>
                          <a14:backgroundMark x1="34713" y1="63868" x2="34713" y2="63868"/>
                          <a14:backgroundMark x1="33103" y1="60814" x2="33103" y2="60814"/>
                          <a14:backgroundMark x1="33103" y1="55980" x2="33103" y2="66412"/>
                          <a14:backgroundMark x1="61839" y1="40967" x2="61839" y2="40967"/>
                          <a14:backgroundMark x1="63908" y1="40458" x2="63908" y2="48346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109" y="1797823"/>
              <a:ext cx="2412635" cy="217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3F62E34A-D302-B6DF-79F1-A0F45342B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91" t="28780" r="34722" b="21991"/>
            <a:stretch/>
          </p:blipFill>
          <p:spPr>
            <a:xfrm>
              <a:off x="5747858" y="2602513"/>
              <a:ext cx="657212" cy="5268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BC5459A1-B1F6-F77A-0742-A5279533BE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28780" r="34722" b="21991"/>
          <a:stretch/>
        </p:blipFill>
        <p:spPr>
          <a:xfrm>
            <a:off x="920456" y="4587164"/>
            <a:ext cx="657212" cy="5268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AFAC2A8E-8465-DED1-2E95-E3F6E1AFB9DE}"/>
              </a:ext>
            </a:extLst>
          </p:cNvPr>
          <p:cNvGrpSpPr/>
          <p:nvPr/>
        </p:nvGrpSpPr>
        <p:grpSpPr>
          <a:xfrm>
            <a:off x="6654641" y="3876405"/>
            <a:ext cx="1988889" cy="1825561"/>
            <a:chOff x="5908734" y="3832778"/>
            <a:chExt cx="3190847" cy="2985172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9A7D0CA-ADFB-38CD-3B41-1FEFA80B7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" r="48026"/>
            <a:stretch/>
          </p:blipFill>
          <p:spPr>
            <a:xfrm>
              <a:off x="5908734" y="3832778"/>
              <a:ext cx="3190847" cy="2985172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0DDECC4-2884-C864-B835-ADB72F550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91" t="28780" r="34722" b="21991"/>
            <a:stretch/>
          </p:blipFill>
          <p:spPr>
            <a:xfrm>
              <a:off x="7230435" y="5063095"/>
              <a:ext cx="525294" cy="421086"/>
            </a:xfrm>
            <a:prstGeom prst="rect">
              <a:avLst/>
            </a:prstGeom>
          </p:spPr>
        </p:pic>
      </p:grpSp>
      <p:sp>
        <p:nvSpPr>
          <p:cNvPr id="30" name="12 CuadroTexto">
            <a:extLst>
              <a:ext uri="{FF2B5EF4-FFF2-40B4-BE49-F238E27FC236}">
                <a16:creationId xmlns:a16="http://schemas.microsoft.com/office/drawing/2014/main" id="{03F408D1-0DE7-E6A7-F426-9CC29B660F7D}"/>
              </a:ext>
            </a:extLst>
          </p:cNvPr>
          <p:cNvSpPr txBox="1"/>
          <p:nvPr/>
        </p:nvSpPr>
        <p:spPr>
          <a:xfrm>
            <a:off x="449029" y="5707381"/>
            <a:ext cx="141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</a:p>
        </p:txBody>
      </p:sp>
      <p:sp>
        <p:nvSpPr>
          <p:cNvPr id="31" name="12 CuadroTexto">
            <a:extLst>
              <a:ext uri="{FF2B5EF4-FFF2-40B4-BE49-F238E27FC236}">
                <a16:creationId xmlns:a16="http://schemas.microsoft.com/office/drawing/2014/main" id="{B42BD88B-27E1-CBBD-A1F5-A721B431CAD6}"/>
              </a:ext>
            </a:extLst>
          </p:cNvPr>
          <p:cNvSpPr txBox="1"/>
          <p:nvPr/>
        </p:nvSpPr>
        <p:spPr>
          <a:xfrm>
            <a:off x="1858158" y="5707380"/>
            <a:ext cx="1959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Water complexes</a:t>
            </a:r>
          </a:p>
        </p:txBody>
      </p:sp>
      <p:sp>
        <p:nvSpPr>
          <p:cNvPr id="32" name="12 CuadroTexto">
            <a:extLst>
              <a:ext uri="{FF2B5EF4-FFF2-40B4-BE49-F238E27FC236}">
                <a16:creationId xmlns:a16="http://schemas.microsoft.com/office/drawing/2014/main" id="{9823B2AB-8292-618D-8B72-35A808696AF3}"/>
              </a:ext>
            </a:extLst>
          </p:cNvPr>
          <p:cNvSpPr txBox="1"/>
          <p:nvPr/>
        </p:nvSpPr>
        <p:spPr>
          <a:xfrm>
            <a:off x="4225835" y="5707380"/>
            <a:ext cx="1959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Microsolvation</a:t>
            </a:r>
          </a:p>
        </p:txBody>
      </p:sp>
      <p:sp>
        <p:nvSpPr>
          <p:cNvPr id="33" name="12 CuadroTexto">
            <a:extLst>
              <a:ext uri="{FF2B5EF4-FFF2-40B4-BE49-F238E27FC236}">
                <a16:creationId xmlns:a16="http://schemas.microsoft.com/office/drawing/2014/main" id="{54E00F65-2C54-7C6B-0AB4-A1499238CDC5}"/>
              </a:ext>
            </a:extLst>
          </p:cNvPr>
          <p:cNvSpPr txBox="1"/>
          <p:nvPr/>
        </p:nvSpPr>
        <p:spPr>
          <a:xfrm>
            <a:off x="6670070" y="5707380"/>
            <a:ext cx="1959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Solvation</a:t>
            </a:r>
          </a:p>
        </p:txBody>
      </p:sp>
    </p:spTree>
    <p:extLst>
      <p:ext uri="{BB962C8B-B14F-4D97-AF65-F5344CB8AC3E}">
        <p14:creationId xmlns:p14="http://schemas.microsoft.com/office/powerpoint/2010/main" val="286123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1E7DE-34AE-DBA6-26A2-C0C0440A0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id="{002D4AAB-50DC-2A88-E3C8-A9D756A9B426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D926D554-5749-1F0F-288E-69A5107E365C}"/>
              </a:ext>
            </a:extLst>
          </p:cNvPr>
          <p:cNvSpPr txBox="1">
            <a:spLocks/>
          </p:cNvSpPr>
          <p:nvPr/>
        </p:nvSpPr>
        <p:spPr>
          <a:xfrm>
            <a:off x="1181100" y="2564482"/>
            <a:ext cx="6781800" cy="172903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>
                <a:latin typeface="Georgia" panose="02040502050405020303" pitchFamily="18" charset="0"/>
                <a:ea typeface="Calibri" panose="020F0502020204030204" pitchFamily="34" charset="0"/>
              </a:rPr>
              <a:t>What is missing ? </a:t>
            </a:r>
            <a:endParaRPr lang="es-ES" sz="5400" b="1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ongolian Baiti" panose="03000500000000000000" pitchFamily="66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BFB9B0B-65A4-526C-08F4-78E82FDA7AB9}"/>
              </a:ext>
            </a:extLst>
          </p:cNvPr>
          <p:cNvGrpSpPr/>
          <p:nvPr/>
        </p:nvGrpSpPr>
        <p:grpSpPr>
          <a:xfrm>
            <a:off x="1330205" y="70019"/>
            <a:ext cx="2224828" cy="1639618"/>
            <a:chOff x="4648762" y="4095155"/>
            <a:chExt cx="2224828" cy="1639618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4F5EBAF-6F63-410E-25CF-46F872AC3D1C}"/>
                </a:ext>
              </a:extLst>
            </p:cNvPr>
            <p:cNvSpPr/>
            <p:nvPr/>
          </p:nvSpPr>
          <p:spPr>
            <a:xfrm>
              <a:off x="4648762" y="4095155"/>
              <a:ext cx="2224828" cy="16396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61F0A060-FA06-9342-446F-8E442FCEE2D1}"/>
                </a:ext>
              </a:extLst>
            </p:cNvPr>
            <p:cNvGrpSpPr/>
            <p:nvPr/>
          </p:nvGrpSpPr>
          <p:grpSpPr>
            <a:xfrm>
              <a:off x="4821178" y="4122732"/>
              <a:ext cx="1879028" cy="1592370"/>
              <a:chOff x="4821178" y="4122732"/>
              <a:chExt cx="1879028" cy="1592370"/>
            </a:xfrm>
          </p:grpSpPr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8FA5DAE6-6C0A-5012-10C6-6E487EB08BB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565" t="18290"/>
              <a:stretch/>
            </p:blipFill>
            <p:spPr bwMode="auto">
              <a:xfrm>
                <a:off x="4821178" y="4296023"/>
                <a:ext cx="1760316" cy="1419079"/>
              </a:xfrm>
              <a:prstGeom prst="rect">
                <a:avLst/>
              </a:prstGeom>
              <a:noFill/>
            </p:spPr>
          </p:pic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F7E9113-512A-D229-0CA8-35487DB78292}"/>
                  </a:ext>
                </a:extLst>
              </p:cNvPr>
              <p:cNvSpPr txBox="1"/>
              <p:nvPr/>
            </p:nvSpPr>
            <p:spPr>
              <a:xfrm>
                <a:off x="5984417" y="4122732"/>
                <a:ext cx="71578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Sample</a:t>
                </a:r>
                <a:endParaRPr lang="es-ES" sz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511FE85-BDF1-4FDC-5BFC-6D636796D896}"/>
                  </a:ext>
                </a:extLst>
              </p:cNvPr>
              <p:cNvSpPr txBox="1"/>
              <p:nvPr/>
            </p:nvSpPr>
            <p:spPr>
              <a:xfrm>
                <a:off x="5202861" y="5183304"/>
                <a:ext cx="92075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1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Laser</a:t>
                </a:r>
              </a:p>
            </p:txBody>
          </p:sp>
        </p:grp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D44A3D7D-BB9F-E74B-4B5E-74CCB8BA3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77" y="711985"/>
            <a:ext cx="2314877" cy="16459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9" name="Text Box 32">
            <a:extLst>
              <a:ext uri="{FF2B5EF4-FFF2-40B4-BE49-F238E27FC236}">
                <a16:creationId xmlns:a16="http://schemas.microsoft.com/office/drawing/2014/main" id="{36AE6567-604E-F466-367D-4BC4A51D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490" y="2179481"/>
            <a:ext cx="37863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s-E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thermally</a:t>
            </a:r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EE8C61E-B6D2-F503-3E72-BEDB7E593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988" y="326438"/>
            <a:ext cx="4916141" cy="1729036"/>
          </a:xfrm>
          <a:prstGeom prst="rect">
            <a:avLst/>
          </a:prstGeom>
        </p:spPr>
      </p:pic>
      <p:sp>
        <p:nvSpPr>
          <p:cNvPr id="29" name="12 CuadroTexto">
            <a:extLst>
              <a:ext uri="{FF2B5EF4-FFF2-40B4-BE49-F238E27FC236}">
                <a16:creationId xmlns:a16="http://schemas.microsoft.com/office/drawing/2014/main" id="{0C6474CE-97E6-2AB3-0631-248C79123CA3}"/>
              </a:ext>
            </a:extLst>
          </p:cNvPr>
          <p:cNvSpPr txBox="1"/>
          <p:nvPr/>
        </p:nvSpPr>
        <p:spPr>
          <a:xfrm>
            <a:off x="-228600" y="526177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2 CuadroTexto">
            <a:extLst>
              <a:ext uri="{FF2B5EF4-FFF2-40B4-BE49-F238E27FC236}">
                <a16:creationId xmlns:a16="http://schemas.microsoft.com/office/drawing/2014/main" id="{9A3C0E95-A9CF-75DD-16F2-A77A669420D9}"/>
              </a:ext>
            </a:extLst>
          </p:cNvPr>
          <p:cNvSpPr txBox="1"/>
          <p:nvPr/>
        </p:nvSpPr>
        <p:spPr>
          <a:xfrm>
            <a:off x="-228600" y="101773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2F6AB4ED-23BB-2692-575F-A5470CB34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304" y="4618207"/>
            <a:ext cx="6394508" cy="1961286"/>
          </a:xfrm>
          <a:prstGeom prst="rect">
            <a:avLst/>
          </a:prstGeom>
        </p:spPr>
      </p:pic>
      <p:sp>
        <p:nvSpPr>
          <p:cNvPr id="32" name="12 CuadroTexto">
            <a:extLst>
              <a:ext uri="{FF2B5EF4-FFF2-40B4-BE49-F238E27FC236}">
                <a16:creationId xmlns:a16="http://schemas.microsoft.com/office/drawing/2014/main" id="{BC2100C6-F8FD-2E9E-1C19-8E243D2BE3E2}"/>
              </a:ext>
            </a:extLst>
          </p:cNvPr>
          <p:cNvSpPr txBox="1"/>
          <p:nvPr/>
        </p:nvSpPr>
        <p:spPr>
          <a:xfrm>
            <a:off x="4343400" y="213316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Complexes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BB5A-3B60-2CB3-9030-5A6D51CBA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CuadroTexto">
            <a:extLst>
              <a:ext uri="{FF2B5EF4-FFF2-40B4-BE49-F238E27FC236}">
                <a16:creationId xmlns:a16="http://schemas.microsoft.com/office/drawing/2014/main" id="{F1092BF9-166F-6E79-DDFD-370010AC9A3F}"/>
              </a:ext>
            </a:extLst>
          </p:cNvPr>
          <p:cNvSpPr txBox="1"/>
          <p:nvPr/>
        </p:nvSpPr>
        <p:spPr>
          <a:xfrm>
            <a:off x="76200" y="1688063"/>
            <a:ext cx="783683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Soft desorption vaporization method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Forms directly hydrated complexes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endParaRPr lang="en-US" sz="25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Comes from </a:t>
            </a:r>
          </a:p>
          <a:p>
            <a:pPr lvl="1">
              <a:spcBef>
                <a:spcPts val="600"/>
              </a:spcBef>
            </a:pPr>
            <a:endParaRPr lang="en-US" sz="1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US" sz="1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Already employed for studying biomolecular ions and its complexes </a:t>
            </a:r>
          </a:p>
          <a:p>
            <a:pPr lvl="1">
              <a:spcBef>
                <a:spcPts val="600"/>
              </a:spcBef>
            </a:pPr>
            <a:endParaRPr lang="en-U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U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Neutral complexes already observed in LILBID by IR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4 Título">
            <a:extLst>
              <a:ext uri="{FF2B5EF4-FFF2-40B4-BE49-F238E27FC236}">
                <a16:creationId xmlns:a16="http://schemas.microsoft.com/office/drawing/2014/main" id="{5F26EF24-E6AD-0712-1A25-26460C2B96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cap="small" noProof="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Laser desorption of water microdroplets    </a:t>
            </a:r>
            <a:endParaRPr lang="en-US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2E817B5-ED6D-F141-86E0-6023D1D8EEB0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5C325DA-E6A2-9C47-7989-893F2530E6E9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80A1E72-85DB-BF22-FCE5-8F931CC5F7A6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0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US" sz="2800" b="1" noProof="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5DBB2EC9-3046-7B4C-1F60-BF1A19C79506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noProof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</a:t>
            </a:r>
            <a:r>
              <a:rPr lang="en-US" sz="1200" b="1" i="1" noProof="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Journées</a:t>
            </a:r>
            <a:r>
              <a:rPr lang="en-US" sz="1200" b="1" i="1" noProof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de </a:t>
            </a:r>
            <a:r>
              <a:rPr lang="en-US" sz="1200" b="1" i="1" noProof="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Spectroscopie</a:t>
            </a:r>
            <a:r>
              <a:rPr lang="en-US" sz="1200" b="1" i="1" noProof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1200" b="1" i="1" noProof="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Moléculaire</a:t>
            </a:r>
            <a:r>
              <a:rPr lang="en-US" sz="1200" b="1" i="1" noProof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                    	            Grenoble,  12 mars 2025  </a:t>
            </a:r>
          </a:p>
        </p:txBody>
      </p:sp>
      <p:sp>
        <p:nvSpPr>
          <p:cNvPr id="4" name="4 Título">
            <a:extLst>
              <a:ext uri="{FF2B5EF4-FFF2-40B4-BE49-F238E27FC236}">
                <a16:creationId xmlns:a16="http://schemas.microsoft.com/office/drawing/2014/main" id="{B007ABD5-D2B1-14CC-A928-5967CCD094CC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54864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Pulsed droplet beam laser desorption 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2 CuadroTexto">
            <a:extLst>
              <a:ext uri="{FF2B5EF4-FFF2-40B4-BE49-F238E27FC236}">
                <a16:creationId xmlns:a16="http://schemas.microsoft.com/office/drawing/2014/main" id="{8B4473B5-8771-8130-3AD7-87E4EFA51091}"/>
              </a:ext>
            </a:extLst>
          </p:cNvPr>
          <p:cNvSpPr txBox="1"/>
          <p:nvPr/>
        </p:nvSpPr>
        <p:spPr>
          <a:xfrm>
            <a:off x="2024469" y="2878481"/>
            <a:ext cx="6738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Liquid Beam </a:t>
            </a:r>
          </a:p>
        </p:txBody>
      </p:sp>
      <p:sp>
        <p:nvSpPr>
          <p:cNvPr id="7" name="12 CuadroTexto">
            <a:extLst>
              <a:ext uri="{FF2B5EF4-FFF2-40B4-BE49-F238E27FC236}">
                <a16:creationId xmlns:a16="http://schemas.microsoft.com/office/drawing/2014/main" id="{6CE41805-B32A-DFC1-0265-7B7EC9338960}"/>
              </a:ext>
            </a:extLst>
          </p:cNvPr>
          <p:cNvSpPr txBox="1"/>
          <p:nvPr/>
        </p:nvSpPr>
        <p:spPr>
          <a:xfrm>
            <a:off x="2024469" y="3314073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Laser-Induced Liquid Beam Ionization/Desorption (LILBID) method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4EF8DB-655F-0BCD-4DB2-794228E9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2" y="4489911"/>
            <a:ext cx="3977336" cy="21050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Morgner</a:t>
            </a:r>
            <a:r>
              <a:rPr kumimoji="0" lang="en-US" sz="120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Barth</a:t>
            </a:r>
            <a:r>
              <a:rPr lang="en-US" sz="1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200" i="1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Aust. J. Chem. </a:t>
            </a:r>
            <a:r>
              <a:rPr lang="en-US" sz="1200" u="sng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1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sz="1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109</a:t>
            </a:r>
            <a:endParaRPr kumimoji="0" lang="en-US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1F39404-BD2F-49D5-20DF-75F89E8AF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4" y="2516037"/>
            <a:ext cx="3817435" cy="740622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14BE0ECF-D746-DBB8-6875-8973EE136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752" y="4742493"/>
            <a:ext cx="4122724" cy="21050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Kohno, Toyama</a:t>
            </a:r>
            <a:r>
              <a:rPr lang="en-US" sz="1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200" i="1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Chem. Phys. Letts. </a:t>
            </a:r>
            <a:r>
              <a:rPr lang="en-US" sz="1200" u="sng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  <a:r>
              <a:rPr lang="en-US" sz="1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sz="1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146</a:t>
            </a:r>
            <a:endParaRPr kumimoji="0" lang="en-US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A3629E6-8A5F-FC66-8658-03C50AAF3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428293"/>
            <a:ext cx="4122724" cy="21050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Kohno, </a:t>
            </a:r>
            <a:r>
              <a:rPr kumimoji="0" lang="en-US" sz="120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Mafuné</a:t>
            </a:r>
            <a:r>
              <a:rPr lang="en-US" sz="1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200" i="1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Phys. Chem. A </a:t>
            </a:r>
            <a:r>
              <a:rPr lang="en-US" sz="1200" u="sng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1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1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971</a:t>
            </a:r>
            <a:endParaRPr kumimoji="0" lang="en-US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rir llave 18">
            <a:extLst>
              <a:ext uri="{FF2B5EF4-FFF2-40B4-BE49-F238E27FC236}">
                <a16:creationId xmlns:a16="http://schemas.microsoft.com/office/drawing/2014/main" id="{151C5A65-2C94-3F09-FFE7-77D1A21A0B51}"/>
              </a:ext>
            </a:extLst>
          </p:cNvPr>
          <p:cNvSpPr/>
          <p:nvPr/>
        </p:nvSpPr>
        <p:spPr>
          <a:xfrm>
            <a:off x="2286000" y="2819400"/>
            <a:ext cx="152400" cy="919373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21B0436D-AA52-92FA-53B3-B0466AEBC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4" t="27290" r="20037" b="26642"/>
          <a:stretch/>
        </p:blipFill>
        <p:spPr>
          <a:xfrm>
            <a:off x="8298781" y="120520"/>
            <a:ext cx="752553" cy="5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5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ABC18-8ABC-0724-EB96-1E87C7607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4F5E93FF-0D3F-E90E-A145-DDBD52D22F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Laser desorption of water microdroplets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14C3C1C-FDE5-13A8-F87D-663F055DBC1A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A771C054-85D8-18BE-090D-0806C591CF35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5CCEA82-09EE-4077-DC9A-3632D3A8109F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64428B06-C40B-8B82-96B0-6D87127C9966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4" name="4 Título">
            <a:extLst>
              <a:ext uri="{FF2B5EF4-FFF2-40B4-BE49-F238E27FC236}">
                <a16:creationId xmlns:a16="http://schemas.microsoft.com/office/drawing/2014/main" id="{4F73D9BD-A183-1B27-3440-095D0AA4F4A1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63246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Pulsed droplet beam laser desorption in LPL 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79C9B3-8D34-4EC5-F38E-571C621131EB}"/>
              </a:ext>
            </a:extLst>
          </p:cNvPr>
          <p:cNvSpPr/>
          <p:nvPr/>
        </p:nvSpPr>
        <p:spPr>
          <a:xfrm>
            <a:off x="199153" y="1539785"/>
            <a:ext cx="8745694" cy="4776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3CE5B1-72B1-2721-7701-F755FD973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65" y="4501817"/>
            <a:ext cx="5358848" cy="1859441"/>
          </a:xfrm>
          <a:prstGeom prst="rect">
            <a:avLst/>
          </a:prstGeom>
        </p:spPr>
      </p:pic>
      <p:cxnSp>
        <p:nvCxnSpPr>
          <p:cNvPr id="12" name="Connecteur droit 14">
            <a:extLst>
              <a:ext uri="{FF2B5EF4-FFF2-40B4-BE49-F238E27FC236}">
                <a16:creationId xmlns:a16="http://schemas.microsoft.com/office/drawing/2014/main" id="{DA4B55B2-B08F-111E-7B34-8385DEEF3642}"/>
              </a:ext>
            </a:extLst>
          </p:cNvPr>
          <p:cNvCxnSpPr/>
          <p:nvPr/>
        </p:nvCxnSpPr>
        <p:spPr>
          <a:xfrm rot="60000">
            <a:off x="3345361" y="2238577"/>
            <a:ext cx="64625" cy="358355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097">
            <a:extLst>
              <a:ext uri="{FF2B5EF4-FFF2-40B4-BE49-F238E27FC236}">
                <a16:creationId xmlns:a16="http://schemas.microsoft.com/office/drawing/2014/main" id="{CFC4F849-3337-0BE2-1550-66B805E512A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811924" y="1642477"/>
            <a:ext cx="1353704" cy="26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altLang="fr-FR" sz="12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Droplet </a:t>
            </a:r>
            <a:r>
              <a:rPr lang="fr-FR" altLang="fr-FR" sz="1200" b="1" dirty="0" err="1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Generator</a:t>
            </a:r>
            <a:endParaRPr lang="fr-FR" altLang="fr-FR" sz="1200" b="1" dirty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Line 5248">
            <a:extLst>
              <a:ext uri="{FF2B5EF4-FFF2-40B4-BE49-F238E27FC236}">
                <a16:creationId xmlns:a16="http://schemas.microsoft.com/office/drawing/2014/main" id="{A1C3F3BE-F1B1-0B5B-0E79-185638D18C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089" y="2640528"/>
            <a:ext cx="672233" cy="11691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Line 5237">
            <a:extLst>
              <a:ext uri="{FF2B5EF4-FFF2-40B4-BE49-F238E27FC236}">
                <a16:creationId xmlns:a16="http://schemas.microsoft.com/office/drawing/2014/main" id="{3D59663F-5A84-436A-9A15-6613BC4CC3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8950" y="3491032"/>
            <a:ext cx="647667" cy="5874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Text Box 5097">
            <a:extLst>
              <a:ext uri="{FF2B5EF4-FFF2-40B4-BE49-F238E27FC236}">
                <a16:creationId xmlns:a16="http://schemas.microsoft.com/office/drawing/2014/main" id="{D9FAB864-94EA-6E9D-71BC-91F4E7163DA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972662" y="2447797"/>
            <a:ext cx="931665" cy="26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altLang="fr-FR" sz="12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1º Skimmer</a:t>
            </a:r>
          </a:p>
        </p:txBody>
      </p:sp>
      <p:sp>
        <p:nvSpPr>
          <p:cNvPr id="18" name="Text Box 5097">
            <a:extLst>
              <a:ext uri="{FF2B5EF4-FFF2-40B4-BE49-F238E27FC236}">
                <a16:creationId xmlns:a16="http://schemas.microsoft.com/office/drawing/2014/main" id="{C9CDD1EE-2FA0-4AC3-6A6C-E32CB10775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951952" y="3284642"/>
            <a:ext cx="920445" cy="26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altLang="fr-FR" sz="12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2º skimmer</a:t>
            </a:r>
          </a:p>
        </p:txBody>
      </p:sp>
      <p:sp>
        <p:nvSpPr>
          <p:cNvPr id="19" name="Text Box 5097">
            <a:extLst>
              <a:ext uri="{FF2B5EF4-FFF2-40B4-BE49-F238E27FC236}">
                <a16:creationId xmlns:a16="http://schemas.microsoft.com/office/drawing/2014/main" id="{98DC7486-E36E-A690-610B-AA88FF07ABB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98076" y="2030641"/>
            <a:ext cx="793807" cy="264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altLang="fr-FR" sz="1200" b="1" dirty="0">
                <a:ea typeface="Arial Unicode MS" pitchFamily="34" charset="-128"/>
                <a:cs typeface="Arial Unicode MS" pitchFamily="34" charset="-128"/>
              </a:rPr>
              <a:t>300 mbar</a:t>
            </a:r>
          </a:p>
        </p:txBody>
      </p:sp>
      <p:grpSp>
        <p:nvGrpSpPr>
          <p:cNvPr id="20" name="Groupe 35">
            <a:extLst>
              <a:ext uri="{FF2B5EF4-FFF2-40B4-BE49-F238E27FC236}">
                <a16:creationId xmlns:a16="http://schemas.microsoft.com/office/drawing/2014/main" id="{5C972173-66A7-E408-89E2-EF4D654C1C80}"/>
              </a:ext>
            </a:extLst>
          </p:cNvPr>
          <p:cNvGrpSpPr/>
          <p:nvPr/>
        </p:nvGrpSpPr>
        <p:grpSpPr>
          <a:xfrm>
            <a:off x="2376974" y="2500504"/>
            <a:ext cx="2035198" cy="726557"/>
            <a:chOff x="246850" y="1784945"/>
            <a:chExt cx="1714996" cy="636413"/>
          </a:xfrm>
        </p:grpSpPr>
        <p:sp>
          <p:nvSpPr>
            <p:cNvPr id="21" name="AutoShape 5247">
              <a:extLst>
                <a:ext uri="{FF2B5EF4-FFF2-40B4-BE49-F238E27FC236}">
                  <a16:creationId xmlns:a16="http://schemas.microsoft.com/office/drawing/2014/main" id="{1768F5B3-F014-3754-8D35-EFB821B77C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46850" y="2024893"/>
              <a:ext cx="1714996" cy="396465"/>
            </a:xfrm>
            <a:prstGeom prst="parallelogram">
              <a:avLst>
                <a:gd name="adj" fmla="val 62688"/>
              </a:avLst>
            </a:prstGeom>
            <a:gradFill flip="none" rotWithShape="1">
              <a:gsLst>
                <a:gs pos="0">
                  <a:schemeClr val="bg1"/>
                </a:gs>
                <a:gs pos="80000">
                  <a:schemeClr val="bg1">
                    <a:lumMod val="75000"/>
                  </a:schemeClr>
                </a:gs>
                <a:gs pos="29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riangle isocèle 74">
              <a:extLst>
                <a:ext uri="{FF2B5EF4-FFF2-40B4-BE49-F238E27FC236}">
                  <a16:creationId xmlns:a16="http://schemas.microsoft.com/office/drawing/2014/main" id="{34050E4E-3F6C-648A-404E-822AE0AC7705}"/>
                </a:ext>
              </a:extLst>
            </p:cNvPr>
            <p:cNvSpPr/>
            <p:nvPr/>
          </p:nvSpPr>
          <p:spPr>
            <a:xfrm>
              <a:off x="936000" y="1784945"/>
              <a:ext cx="310408" cy="449433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40000">
                  <a:schemeClr val="bg1">
                    <a:lumMod val="75000"/>
                  </a:schemeClr>
                </a:gs>
                <a:gs pos="24000">
                  <a:schemeClr val="bg1">
                    <a:lumMod val="85000"/>
                  </a:schemeClr>
                </a:gs>
                <a:gs pos="13000">
                  <a:schemeClr val="bg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75">
              <a:extLst>
                <a:ext uri="{FF2B5EF4-FFF2-40B4-BE49-F238E27FC236}">
                  <a16:creationId xmlns:a16="http://schemas.microsoft.com/office/drawing/2014/main" id="{BB7A33AB-691A-B31D-150A-65CE75FCA989}"/>
                </a:ext>
              </a:extLst>
            </p:cNvPr>
            <p:cNvSpPr/>
            <p:nvPr/>
          </p:nvSpPr>
          <p:spPr>
            <a:xfrm rot="5400000">
              <a:off x="1024298" y="2080540"/>
              <a:ext cx="133812" cy="310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3000000" rev="0"/>
              </a:camera>
              <a:lightRig rig="threePt" dir="t"/>
            </a:scene3d>
            <a:sp3d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36">
            <a:extLst>
              <a:ext uri="{FF2B5EF4-FFF2-40B4-BE49-F238E27FC236}">
                <a16:creationId xmlns:a16="http://schemas.microsoft.com/office/drawing/2014/main" id="{2A7EBC72-038A-2789-C6B3-6016DCBD0732}"/>
              </a:ext>
            </a:extLst>
          </p:cNvPr>
          <p:cNvGrpSpPr/>
          <p:nvPr/>
        </p:nvGrpSpPr>
        <p:grpSpPr>
          <a:xfrm>
            <a:off x="2376960" y="3382967"/>
            <a:ext cx="2035198" cy="726557"/>
            <a:chOff x="246850" y="1784945"/>
            <a:chExt cx="1714996" cy="636413"/>
          </a:xfrm>
        </p:grpSpPr>
        <p:sp>
          <p:nvSpPr>
            <p:cNvPr id="25" name="AutoShape 5247">
              <a:extLst>
                <a:ext uri="{FF2B5EF4-FFF2-40B4-BE49-F238E27FC236}">
                  <a16:creationId xmlns:a16="http://schemas.microsoft.com/office/drawing/2014/main" id="{70E43297-2EE2-F12A-290F-FF5290212D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46850" y="2024893"/>
              <a:ext cx="1714996" cy="396465"/>
            </a:xfrm>
            <a:prstGeom prst="parallelogram">
              <a:avLst>
                <a:gd name="adj" fmla="val 62688"/>
              </a:avLst>
            </a:prstGeom>
            <a:gradFill flip="none" rotWithShape="1">
              <a:gsLst>
                <a:gs pos="0">
                  <a:schemeClr val="bg1"/>
                </a:gs>
                <a:gs pos="80000">
                  <a:schemeClr val="bg1">
                    <a:lumMod val="75000"/>
                  </a:schemeClr>
                </a:gs>
                <a:gs pos="29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Triangle isocèle 71">
              <a:extLst>
                <a:ext uri="{FF2B5EF4-FFF2-40B4-BE49-F238E27FC236}">
                  <a16:creationId xmlns:a16="http://schemas.microsoft.com/office/drawing/2014/main" id="{04FA876E-4376-20A3-C545-E282F4C54BEE}"/>
                </a:ext>
              </a:extLst>
            </p:cNvPr>
            <p:cNvSpPr/>
            <p:nvPr/>
          </p:nvSpPr>
          <p:spPr>
            <a:xfrm>
              <a:off x="936000" y="1784945"/>
              <a:ext cx="310408" cy="449433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40000">
                  <a:schemeClr val="bg1">
                    <a:lumMod val="75000"/>
                  </a:schemeClr>
                </a:gs>
                <a:gs pos="24000">
                  <a:schemeClr val="bg1">
                    <a:lumMod val="85000"/>
                  </a:schemeClr>
                </a:gs>
                <a:gs pos="13000">
                  <a:schemeClr val="bg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72">
              <a:extLst>
                <a:ext uri="{FF2B5EF4-FFF2-40B4-BE49-F238E27FC236}">
                  <a16:creationId xmlns:a16="http://schemas.microsoft.com/office/drawing/2014/main" id="{B162AE05-0D79-ED60-8539-E7864826B69F}"/>
                </a:ext>
              </a:extLst>
            </p:cNvPr>
            <p:cNvSpPr/>
            <p:nvPr/>
          </p:nvSpPr>
          <p:spPr>
            <a:xfrm rot="5400000">
              <a:off x="1024298" y="2080540"/>
              <a:ext cx="133812" cy="310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3000000" rev="0"/>
              </a:camera>
              <a:lightRig rig="threePt" dir="t"/>
            </a:scene3d>
            <a:sp3d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Text Box 5097">
            <a:extLst>
              <a:ext uri="{FF2B5EF4-FFF2-40B4-BE49-F238E27FC236}">
                <a16:creationId xmlns:a16="http://schemas.microsoft.com/office/drawing/2014/main" id="{624E9D62-3589-39D9-7F51-24CFC418728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06352" y="3284642"/>
            <a:ext cx="798616" cy="264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altLang="fr-FR" sz="1200" b="1" dirty="0"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fr-FR" altLang="fr-FR" sz="1200" b="1" baseline="30000" dirty="0">
                <a:ea typeface="Arial Unicode MS" pitchFamily="34" charset="-128"/>
                <a:cs typeface="Arial Unicode MS" pitchFamily="34" charset="-128"/>
              </a:rPr>
              <a:t>-2</a:t>
            </a:r>
            <a:r>
              <a:rPr lang="fr-FR" altLang="fr-FR" sz="1200" b="1" dirty="0">
                <a:ea typeface="Arial Unicode MS" pitchFamily="34" charset="-128"/>
                <a:cs typeface="Arial Unicode MS" pitchFamily="34" charset="-128"/>
              </a:rPr>
              <a:t> mbar</a:t>
            </a:r>
          </a:p>
        </p:txBody>
      </p:sp>
      <p:sp>
        <p:nvSpPr>
          <p:cNvPr id="29" name="Text Box 5097">
            <a:extLst>
              <a:ext uri="{FF2B5EF4-FFF2-40B4-BE49-F238E27FC236}">
                <a16:creationId xmlns:a16="http://schemas.microsoft.com/office/drawing/2014/main" id="{AA0654BB-036B-BA02-0E97-78BDED9D6AB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19543" y="4329393"/>
            <a:ext cx="798616" cy="264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altLang="fr-FR" sz="1200" b="1" dirty="0"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fr-FR" altLang="fr-FR" sz="1200" b="1" baseline="30000" dirty="0">
                <a:ea typeface="Arial Unicode MS" pitchFamily="34" charset="-128"/>
                <a:cs typeface="Arial Unicode MS" pitchFamily="34" charset="-128"/>
              </a:rPr>
              <a:t>-6</a:t>
            </a:r>
            <a:r>
              <a:rPr lang="fr-FR" altLang="fr-FR" sz="1200" b="1" dirty="0">
                <a:ea typeface="Arial Unicode MS" pitchFamily="34" charset="-128"/>
                <a:cs typeface="Arial Unicode MS" pitchFamily="34" charset="-128"/>
              </a:rPr>
              <a:t> mbar</a:t>
            </a:r>
          </a:p>
        </p:txBody>
      </p:sp>
      <p:sp>
        <p:nvSpPr>
          <p:cNvPr id="30" name="Oval 5042">
            <a:extLst>
              <a:ext uri="{FF2B5EF4-FFF2-40B4-BE49-F238E27FC236}">
                <a16:creationId xmlns:a16="http://schemas.microsoft.com/office/drawing/2014/main" id="{301E4146-EA06-5613-93CD-79B1F5993C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2960" y="2432376"/>
            <a:ext cx="117540" cy="136254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Oval 5042">
            <a:extLst>
              <a:ext uri="{FF2B5EF4-FFF2-40B4-BE49-F238E27FC236}">
                <a16:creationId xmlns:a16="http://schemas.microsoft.com/office/drawing/2014/main" id="{C2E3E563-377D-F54C-4BF0-C404B2F550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2960" y="3216514"/>
            <a:ext cx="117540" cy="136254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Oval 5042">
            <a:extLst>
              <a:ext uri="{FF2B5EF4-FFF2-40B4-BE49-F238E27FC236}">
                <a16:creationId xmlns:a16="http://schemas.microsoft.com/office/drawing/2014/main" id="{ED3EF164-2676-99C0-E1AB-1D109DF9FB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2960" y="4109523"/>
            <a:ext cx="117540" cy="136254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Oval 5042">
            <a:extLst>
              <a:ext uri="{FF2B5EF4-FFF2-40B4-BE49-F238E27FC236}">
                <a16:creationId xmlns:a16="http://schemas.microsoft.com/office/drawing/2014/main" id="{833FCCEE-1C02-B77A-D784-3EAC85B3C4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8902" y="4820874"/>
            <a:ext cx="117540" cy="136254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Oval 5042">
            <a:extLst>
              <a:ext uri="{FF2B5EF4-FFF2-40B4-BE49-F238E27FC236}">
                <a16:creationId xmlns:a16="http://schemas.microsoft.com/office/drawing/2014/main" id="{94AEF70B-30C4-20FD-2955-B2252D830A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8902" y="5265679"/>
            <a:ext cx="117540" cy="136254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Oval 5042">
            <a:extLst>
              <a:ext uri="{FF2B5EF4-FFF2-40B4-BE49-F238E27FC236}">
                <a16:creationId xmlns:a16="http://schemas.microsoft.com/office/drawing/2014/main" id="{07F9E6CE-1E56-0289-ECA8-B908F35FA7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2960" y="2254033"/>
            <a:ext cx="117540" cy="136254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Explosion 2 105">
            <a:extLst>
              <a:ext uri="{FF2B5EF4-FFF2-40B4-BE49-F238E27FC236}">
                <a16:creationId xmlns:a16="http://schemas.microsoft.com/office/drawing/2014/main" id="{3F33925D-A828-902F-AC6F-4847DEEB51F8}"/>
              </a:ext>
            </a:extLst>
          </p:cNvPr>
          <p:cNvSpPr/>
          <p:nvPr/>
        </p:nvSpPr>
        <p:spPr>
          <a:xfrm>
            <a:off x="3224176" y="5244743"/>
            <a:ext cx="338966" cy="16612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val 5042">
            <a:extLst>
              <a:ext uri="{FF2B5EF4-FFF2-40B4-BE49-F238E27FC236}">
                <a16:creationId xmlns:a16="http://schemas.microsoft.com/office/drawing/2014/main" id="{7FDF2AFF-96A6-6482-18C3-3EA084A16A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8390" y="5297806"/>
            <a:ext cx="62111" cy="72000"/>
          </a:xfrm>
          <a:prstGeom prst="ellipse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8" name="Image 15">
            <a:extLst>
              <a:ext uri="{FF2B5EF4-FFF2-40B4-BE49-F238E27FC236}">
                <a16:creationId xmlns:a16="http://schemas.microsoft.com/office/drawing/2014/main" id="{489A5722-2006-CB54-7DF2-4C2FF29B8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27" y="1623115"/>
            <a:ext cx="881086" cy="1108170"/>
          </a:xfrm>
          <a:prstGeom prst="rect">
            <a:avLst/>
          </a:prstGeom>
        </p:spPr>
      </p:pic>
      <p:sp>
        <p:nvSpPr>
          <p:cNvPr id="39" name="Text Box 5046">
            <a:extLst>
              <a:ext uri="{FF2B5EF4-FFF2-40B4-BE49-F238E27FC236}">
                <a16:creationId xmlns:a16="http://schemas.microsoft.com/office/drawing/2014/main" id="{EC20607A-19D4-F609-726A-D2F7CB8A1DB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63248" y="5880004"/>
            <a:ext cx="700488" cy="28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fr-FR" altLang="fr-FR" sz="1200" b="1" dirty="0">
                <a:latin typeface="+mn-lt"/>
                <a:ea typeface="Arial Unicode MS" pitchFamily="34" charset="-128"/>
                <a:cs typeface="Arial Unicode MS" pitchFamily="34" charset="-128"/>
              </a:rPr>
              <a:t>Laser IR</a:t>
            </a:r>
          </a:p>
        </p:txBody>
      </p:sp>
      <p:pic>
        <p:nvPicPr>
          <p:cNvPr id="40" name="Picture 7">
            <a:extLst>
              <a:ext uri="{FF2B5EF4-FFF2-40B4-BE49-F238E27FC236}">
                <a16:creationId xmlns:a16="http://schemas.microsoft.com/office/drawing/2014/main" id="{2FFC8A92-6ABE-0585-9CB6-FAD987673D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9" b="1"/>
          <a:stretch/>
        </p:blipFill>
        <p:spPr bwMode="auto">
          <a:xfrm>
            <a:off x="4966405" y="2494282"/>
            <a:ext cx="3978442" cy="2075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F1C1F381-9697-5114-D9BB-1DBB2D5E0538}"/>
              </a:ext>
            </a:extLst>
          </p:cNvPr>
          <p:cNvCxnSpPr/>
          <p:nvPr/>
        </p:nvCxnSpPr>
        <p:spPr>
          <a:xfrm flipV="1">
            <a:off x="7679842" y="4622206"/>
            <a:ext cx="0" cy="432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1477F9F-500F-E977-B73A-C1F8B554224A}"/>
              </a:ext>
            </a:extLst>
          </p:cNvPr>
          <p:cNvSpPr txBox="1"/>
          <p:nvPr/>
        </p:nvSpPr>
        <p:spPr>
          <a:xfrm>
            <a:off x="199153" y="3481800"/>
            <a:ext cx="225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Vacuum transfer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26ECC8E-778E-D69D-EC17-B323BB0DBB87}"/>
              </a:ext>
            </a:extLst>
          </p:cNvPr>
          <p:cNvSpPr txBox="1"/>
          <p:nvPr/>
        </p:nvSpPr>
        <p:spPr>
          <a:xfrm>
            <a:off x="669950" y="1713982"/>
            <a:ext cx="243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Droplet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beam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096478F-EB9C-5830-383A-D24B7CEB36E5}"/>
              </a:ext>
            </a:extLst>
          </p:cNvPr>
          <p:cNvSpPr txBox="1"/>
          <p:nvPr/>
        </p:nvSpPr>
        <p:spPr>
          <a:xfrm>
            <a:off x="5471671" y="2128859"/>
            <a:ext cx="3436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spectrum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95943B4-4E88-7536-063C-C6174494CD8F}"/>
              </a:ext>
            </a:extLst>
          </p:cNvPr>
          <p:cNvSpPr txBox="1"/>
          <p:nvPr/>
        </p:nvSpPr>
        <p:spPr>
          <a:xfrm>
            <a:off x="647090" y="5836892"/>
            <a:ext cx="225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IR laser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desorption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314B8558-D15A-6EFF-9F26-9252F36C2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3" y="4673300"/>
            <a:ext cx="2604242" cy="114905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ADC8247-58D4-24C4-76B6-97EF786B98B2}"/>
              </a:ext>
            </a:extLst>
          </p:cNvPr>
          <p:cNvSpPr txBox="1"/>
          <p:nvPr/>
        </p:nvSpPr>
        <p:spPr>
          <a:xfrm>
            <a:off x="1535472" y="2435393"/>
            <a:ext cx="80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FBEBC692-BB50-01AC-7A50-CD34DC8EC2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34" t="27290" r="20037" b="26642"/>
          <a:stretch/>
        </p:blipFill>
        <p:spPr>
          <a:xfrm>
            <a:off x="8298781" y="120520"/>
            <a:ext cx="752553" cy="5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6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890BB-2131-F417-2771-16DBF08A5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1884C174-AC93-20B0-31AC-212A0116D9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Laser desorption of water microdroplets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B92E854-5086-F03B-C660-4A2B60B3A8E6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EDC37A9-F6EB-4D63-5263-78AB78AAA0C5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6FE3696-686C-24A0-FB5E-2D2B2E9EAB3E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BE494A0A-F991-3DDB-C983-F0A37CCA5DD8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5" name="4 Título">
            <a:extLst>
              <a:ext uri="{FF2B5EF4-FFF2-40B4-BE49-F238E27FC236}">
                <a16:creationId xmlns:a16="http://schemas.microsoft.com/office/drawing/2014/main" id="{1048190C-03B7-8590-5923-A0D49603E0EA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63246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Pulsed droplet beam laser desorption in LPL 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4">
            <a:extLst>
              <a:ext uri="{FF2B5EF4-FFF2-40B4-BE49-F238E27FC236}">
                <a16:creationId xmlns:a16="http://schemas.microsoft.com/office/drawing/2014/main" id="{C17D6094-BEA8-9F39-185D-A79B81D5B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67342"/>
            <a:ext cx="3846817" cy="1326887"/>
          </a:xfrm>
          <a:prstGeom prst="rect">
            <a:avLst/>
          </a:prstGeom>
        </p:spPr>
      </p:pic>
      <p:sp>
        <p:nvSpPr>
          <p:cNvPr id="10" name="ZoneTexte 15">
            <a:extLst>
              <a:ext uri="{FF2B5EF4-FFF2-40B4-BE49-F238E27FC236}">
                <a16:creationId xmlns:a16="http://schemas.microsoft.com/office/drawing/2014/main" id="{BA3ED616-20DA-6490-2023-F82D816E8933}"/>
              </a:ext>
            </a:extLst>
          </p:cNvPr>
          <p:cNvSpPr txBox="1"/>
          <p:nvPr/>
        </p:nvSpPr>
        <p:spPr>
          <a:xfrm>
            <a:off x="5544910" y="2704447"/>
            <a:ext cx="365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droplets 50 to 70 µm in diameter</a:t>
            </a:r>
            <a:endParaRPr kumimoji="0" lang="fr-FR" sz="1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0F81967-033D-67B9-B393-24D0BC89EA54}"/>
              </a:ext>
            </a:extLst>
          </p:cNvPr>
          <p:cNvGrpSpPr/>
          <p:nvPr/>
        </p:nvGrpSpPr>
        <p:grpSpPr>
          <a:xfrm>
            <a:off x="152400" y="3133392"/>
            <a:ext cx="7056120" cy="3327446"/>
            <a:chOff x="152400" y="3134314"/>
            <a:chExt cx="7056120" cy="3327446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8D2B4F8-D4AB-32C9-443D-02089BD5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6327"/>
            <a:stretch/>
          </p:blipFill>
          <p:spPr>
            <a:xfrm>
              <a:off x="478661" y="5318760"/>
              <a:ext cx="6729859" cy="1143000"/>
            </a:xfrm>
            <a:prstGeom prst="rect">
              <a:avLst/>
            </a:prstGeom>
          </p:spPr>
        </p:pic>
        <p:pic>
          <p:nvPicPr>
            <p:cNvPr id="17" name="Image 22">
              <a:extLst>
                <a:ext uri="{FF2B5EF4-FFF2-40B4-BE49-F238E27FC236}">
                  <a16:creationId xmlns:a16="http://schemas.microsoft.com/office/drawing/2014/main" id="{804E549C-0884-0BED-226E-00A34BA714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3" b="34013"/>
            <a:stretch/>
          </p:blipFill>
          <p:spPr bwMode="auto">
            <a:xfrm>
              <a:off x="152400" y="3134314"/>
              <a:ext cx="4572000" cy="219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E66BC21-6EB9-8DD2-A1D0-28DEF6641053}"/>
              </a:ext>
            </a:extLst>
          </p:cNvPr>
          <p:cNvCxnSpPr>
            <a:cxnSpLocks/>
          </p:cNvCxnSpPr>
          <p:nvPr/>
        </p:nvCxnSpPr>
        <p:spPr>
          <a:xfrm>
            <a:off x="2286700" y="5199452"/>
            <a:ext cx="0" cy="609600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15">
            <a:extLst>
              <a:ext uri="{FF2B5EF4-FFF2-40B4-BE49-F238E27FC236}">
                <a16:creationId xmlns:a16="http://schemas.microsoft.com/office/drawing/2014/main" id="{2E414913-398E-C842-0ACB-FED78837C3FA}"/>
              </a:ext>
            </a:extLst>
          </p:cNvPr>
          <p:cNvSpPr txBox="1"/>
          <p:nvPr/>
        </p:nvSpPr>
        <p:spPr>
          <a:xfrm>
            <a:off x="1666370" y="5205656"/>
            <a:ext cx="365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  <a:endParaRPr kumimoji="0" lang="fr-FR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15">
            <a:extLst>
              <a:ext uri="{FF2B5EF4-FFF2-40B4-BE49-F238E27FC236}">
                <a16:creationId xmlns:a16="http://schemas.microsoft.com/office/drawing/2014/main" id="{D42E877A-1851-3BF8-F23C-9F78E63F3E9C}"/>
              </a:ext>
            </a:extLst>
          </p:cNvPr>
          <p:cNvSpPr txBox="1"/>
          <p:nvPr/>
        </p:nvSpPr>
        <p:spPr>
          <a:xfrm>
            <a:off x="2743901" y="3289206"/>
            <a:ext cx="114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 mbar</a:t>
            </a:r>
            <a:endParaRPr kumimoji="0" lang="fr-FR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15">
            <a:extLst>
              <a:ext uri="{FF2B5EF4-FFF2-40B4-BE49-F238E27FC236}">
                <a16:creationId xmlns:a16="http://schemas.microsoft.com/office/drawing/2014/main" id="{9D2FAE0C-22FB-D9E4-5950-E492888E3D18}"/>
              </a:ext>
            </a:extLst>
          </p:cNvPr>
          <p:cNvSpPr txBox="1"/>
          <p:nvPr/>
        </p:nvSpPr>
        <p:spPr>
          <a:xfrm>
            <a:off x="2782001" y="4437273"/>
            <a:ext cx="114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1400" b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mbar</a:t>
            </a:r>
            <a:endParaRPr kumimoji="0" lang="fr-FR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15">
            <a:extLst>
              <a:ext uri="{FF2B5EF4-FFF2-40B4-BE49-F238E27FC236}">
                <a16:creationId xmlns:a16="http://schemas.microsoft.com/office/drawing/2014/main" id="{BE4CFE2D-22CB-3673-23C4-2C7E908C58D5}"/>
              </a:ext>
            </a:extLst>
          </p:cNvPr>
          <p:cNvSpPr txBox="1"/>
          <p:nvPr/>
        </p:nvSpPr>
        <p:spPr>
          <a:xfrm>
            <a:off x="534100" y="5504252"/>
            <a:ext cx="114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1400" b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mbar</a:t>
            </a:r>
            <a:endParaRPr kumimoji="0" lang="fr-FR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15">
            <a:extLst>
              <a:ext uri="{FF2B5EF4-FFF2-40B4-BE49-F238E27FC236}">
                <a16:creationId xmlns:a16="http://schemas.microsoft.com/office/drawing/2014/main" id="{BBC971C4-193C-03DE-1127-9F2ED5A0BD84}"/>
              </a:ext>
            </a:extLst>
          </p:cNvPr>
          <p:cNvSpPr txBox="1"/>
          <p:nvPr/>
        </p:nvSpPr>
        <p:spPr>
          <a:xfrm>
            <a:off x="76200" y="6260663"/>
            <a:ext cx="2141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IR desorption laser</a:t>
            </a:r>
            <a:endParaRPr kumimoji="0" lang="fr-FR" sz="1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5D121FF-BC9F-CAD0-43C1-5DE1FF278E28}"/>
              </a:ext>
            </a:extLst>
          </p:cNvPr>
          <p:cNvCxnSpPr>
            <a:cxnSpLocks/>
          </p:cNvCxnSpPr>
          <p:nvPr/>
        </p:nvCxnSpPr>
        <p:spPr>
          <a:xfrm flipV="1">
            <a:off x="1829500" y="5908112"/>
            <a:ext cx="434340" cy="520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F9A3CAFA-C200-BD27-321F-03E78D7AF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49" y="1305377"/>
            <a:ext cx="4038600" cy="164160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0D013E1-ECD0-33BC-F040-6B605F0D5E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504" r="4451"/>
          <a:stretch/>
        </p:blipFill>
        <p:spPr>
          <a:xfrm>
            <a:off x="5638800" y="3988903"/>
            <a:ext cx="3397120" cy="1960298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349A77D-0B25-9F95-7B06-E470AE257F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4325"/>
          <a:stretch/>
        </p:blipFill>
        <p:spPr>
          <a:xfrm>
            <a:off x="4565080" y="2946708"/>
            <a:ext cx="2087878" cy="1960298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D8735163-9F6F-4821-0685-EB3C7AE2F4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034" t="27290" r="20037" b="26642"/>
          <a:stretch/>
        </p:blipFill>
        <p:spPr>
          <a:xfrm>
            <a:off x="8298781" y="120520"/>
            <a:ext cx="752553" cy="5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6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41EB2-765B-1890-0F7C-430B389A2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CD3E48E8-245D-46BA-E808-50791C7250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Laser desorption of water microdroplets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E6FD0E8-2DE9-3138-2DBD-4D2A6C5C1B4C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5DA23BCC-D748-3B43-6B36-D8BB7B07B7FA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BE71633-C273-8785-7614-8516C8C1C1FF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5B8862F2-7B02-0436-36C1-E98DA968EBE6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B9620729-35E3-384C-AB16-FD0CF3A161B3}"/>
              </a:ext>
            </a:extLst>
          </p:cNvPr>
          <p:cNvSpPr txBox="1"/>
          <p:nvPr/>
        </p:nvSpPr>
        <p:spPr>
          <a:xfrm>
            <a:off x="185330" y="1319214"/>
            <a:ext cx="4996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Mass spectrometry detection </a:t>
            </a:r>
          </a:p>
        </p:txBody>
      </p:sp>
      <p:sp>
        <p:nvSpPr>
          <p:cNvPr id="4" name="4 Título">
            <a:extLst>
              <a:ext uri="{FF2B5EF4-FFF2-40B4-BE49-F238E27FC236}">
                <a16:creationId xmlns:a16="http://schemas.microsoft.com/office/drawing/2014/main" id="{BBDD6F57-7E5E-80CD-355F-D324BB70338C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54864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Pulsed droplet beam laser desorption 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7AB441-2C6A-DBF8-113F-F8BBF01E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676400"/>
            <a:ext cx="9144000" cy="48395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12C9AD6-9AB7-33FB-5936-54338D4A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4" t="27290" r="20037" b="26642"/>
          <a:stretch/>
        </p:blipFill>
        <p:spPr>
          <a:xfrm>
            <a:off x="8298781" y="120520"/>
            <a:ext cx="752553" cy="5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1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58BEE-EE11-9B6D-7975-DE591A3F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FFA3864E-F57E-9C9C-1511-8E2538E7BB7F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Perspectives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E33716A-C1A4-6429-D248-AC5A43AEB3FD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772314B-B67E-3447-495B-B500BDACA000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226979E-1E1C-0284-47CA-77B44D1CBAAA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C68D6E22-56AB-EA58-B528-FAD127576BDA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4" name="4 Título">
            <a:extLst>
              <a:ext uri="{FF2B5EF4-FFF2-40B4-BE49-F238E27FC236}">
                <a16:creationId xmlns:a16="http://schemas.microsoft.com/office/drawing/2014/main" id="{09D18697-F6C5-2E99-BF52-98134DF42119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856733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Pulsed droplet beam laser desorption </a:t>
            </a:r>
            <a:r>
              <a:rPr lang="en-US" sz="2000" b="1" u="sng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COUPLED TO IRMPD </a:t>
            </a:r>
            <a:endParaRPr lang="en-US" sz="2000" u="sng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2 CuadroTexto">
            <a:extLst>
              <a:ext uri="{FF2B5EF4-FFF2-40B4-BE49-F238E27FC236}">
                <a16:creationId xmlns:a16="http://schemas.microsoft.com/office/drawing/2014/main" id="{5D37CD01-533D-A772-6C83-DFE3C7282B9F}"/>
              </a:ext>
            </a:extLst>
          </p:cNvPr>
          <p:cNvSpPr txBox="1"/>
          <p:nvPr/>
        </p:nvSpPr>
        <p:spPr>
          <a:xfrm>
            <a:off x="160020" y="1447797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Structural studies by IR spectroscopy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D938C7D-B813-F583-1630-D63A0B2A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77" y="2108563"/>
            <a:ext cx="6405247" cy="3558471"/>
          </a:xfrm>
          <a:prstGeom prst="rect">
            <a:avLst/>
          </a:prstGeom>
        </p:spPr>
      </p:pic>
      <p:sp>
        <p:nvSpPr>
          <p:cNvPr id="28" name="12 CuadroTexto">
            <a:extLst>
              <a:ext uri="{FF2B5EF4-FFF2-40B4-BE49-F238E27FC236}">
                <a16:creationId xmlns:a16="http://schemas.microsoft.com/office/drawing/2014/main" id="{5B13EE8D-74CE-BA94-F463-3FA25B2832B4}"/>
              </a:ext>
            </a:extLst>
          </p:cNvPr>
          <p:cNvSpPr txBox="1"/>
          <p:nvPr/>
        </p:nvSpPr>
        <p:spPr>
          <a:xfrm>
            <a:off x="914400" y="5850523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Coupling a cryostat with the second Paul trap 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C1F6BFD0-EDBF-D739-012D-06ED19139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4" t="27290" r="20037" b="26642"/>
          <a:stretch/>
        </p:blipFill>
        <p:spPr>
          <a:xfrm>
            <a:off x="8298781" y="120520"/>
            <a:ext cx="752553" cy="5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34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BE690-7C3B-2F37-B39E-C904E30DB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98E1F91D-38A2-4D88-85F2-484F5BF4E3B6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Perspectives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1CD02BD-36B5-124E-4991-C99149AE129F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AB3DD846-DE82-1757-DB51-951E1B6C3EB2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D4378DA-70E5-D6BC-0551-EA38328C916C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40265122-4A0F-0D62-840B-F00D342C4FEA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4" name="4 Título">
            <a:extLst>
              <a:ext uri="{FF2B5EF4-FFF2-40B4-BE49-F238E27FC236}">
                <a16:creationId xmlns:a16="http://schemas.microsoft.com/office/drawing/2014/main" id="{E60D868F-7F78-CF4A-0309-B97623509E33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80772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Pulsed droplet beam laser desorption</a:t>
            </a:r>
            <a:r>
              <a:rPr lang="en-US" sz="2000" b="1" u="sng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COUPLED TO FT-MW</a:t>
            </a:r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CF19E5C0-8113-6BA6-8C2B-BAAD6A49D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14757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Coupling to Supersonic Expansion </a:t>
            </a:r>
          </a:p>
          <a:p>
            <a:pPr algn="l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2058FFBC-B49D-FD62-9AB6-1A4FBDDA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4" t="4103" r="952" b="22241"/>
          <a:stretch/>
        </p:blipFill>
        <p:spPr>
          <a:xfrm>
            <a:off x="677884" y="1524001"/>
            <a:ext cx="7608046" cy="233120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09FD7328-BEF3-0017-DFC6-B46AE987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5" y="4599775"/>
            <a:ext cx="4237015" cy="182071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C5D38AB-815D-A73A-2B22-54D70CF25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987920"/>
            <a:ext cx="3180530" cy="2432566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1636E3DC-33EB-5691-3197-33E231C110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34" t="27290" r="20037" b="26642"/>
          <a:stretch/>
        </p:blipFill>
        <p:spPr>
          <a:xfrm>
            <a:off x="8298781" y="120520"/>
            <a:ext cx="752553" cy="5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535F6-CCFE-C14C-B698-C435C2D0C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419D08EC-1A6F-8E7F-FE96-66CE75565E6C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Perspectives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FCED879-5F5B-21EE-76EE-56E4B92946B1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5AEDC89E-DEC1-4E4A-B4D9-96C6130AF390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972908F-A58C-7CAA-017E-291C0D81901F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68F9A1E6-3904-08BA-8FD1-378A3D0282C9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9197DF8-5A24-ABAB-940F-8FD538A18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4876800"/>
            <a:ext cx="44535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Beyond the traditional molecular structure </a:t>
            </a:r>
          </a:p>
          <a:p>
            <a:pPr algn="l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Droplet as a reactor </a:t>
            </a:r>
          </a:p>
          <a:p>
            <a:pPr algn="l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Chemical dependence of the structure (pH)</a:t>
            </a:r>
          </a:p>
        </p:txBody>
      </p:sp>
      <p:sp>
        <p:nvSpPr>
          <p:cNvPr id="6" name="4 Título">
            <a:extLst>
              <a:ext uri="{FF2B5EF4-FFF2-40B4-BE49-F238E27FC236}">
                <a16:creationId xmlns:a16="http://schemas.microsoft.com/office/drawing/2014/main" id="{CFCEC5FA-3F9C-EC6F-8DA2-DE9A71C16E2B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88392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Pulsed droplet beam laser desorption </a:t>
            </a:r>
            <a:r>
              <a:rPr lang="en-US" sz="2000" b="1" u="sng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COUPLED TO IRMPD AND FT-MW </a:t>
            </a:r>
            <a:endParaRPr lang="en-US" sz="2000" u="sng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A14777-30B2-24E5-9AE6-6CD4A987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4" t="9687" r="8753" b="18892"/>
          <a:stretch/>
        </p:blipFill>
        <p:spPr>
          <a:xfrm>
            <a:off x="876300" y="1347844"/>
            <a:ext cx="7391400" cy="3346142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5C4F8B76-8D52-3AEE-7675-42ACAEA28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4" t="27290" r="20037" b="26642"/>
          <a:stretch/>
        </p:blipFill>
        <p:spPr>
          <a:xfrm>
            <a:off x="8298781" y="120520"/>
            <a:ext cx="752553" cy="5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AF105-AB90-9A3A-73F7-62C6A9B5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423CEFEC-CA0E-2385-60E2-DBE468A22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523999"/>
            <a:ext cx="8839200" cy="2338639"/>
          </a:xfrm>
          <a:solidFill>
            <a:schemeClr val="bg1">
              <a:lumMod val="95000"/>
            </a:schemeClr>
          </a:solidFill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cap="small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Laser desorption on water microdroplets for gas phase characterization of biomolecules and its water aggregates  </a:t>
            </a:r>
            <a:endParaRPr lang="es-ES" sz="5400" b="1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ongolian Baiti" panose="03000500000000000000" pitchFamily="66" charset="0"/>
            </a:endParaRPr>
          </a:p>
        </p:txBody>
      </p:sp>
      <p:sp>
        <p:nvSpPr>
          <p:cNvPr id="8" name="2 Subtítulo">
            <a:extLst>
              <a:ext uri="{FF2B5EF4-FFF2-40B4-BE49-F238E27FC236}">
                <a16:creationId xmlns:a16="http://schemas.microsoft.com/office/drawing/2014/main" id="{D18BC14A-129F-D12C-9900-B5B179542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4103019"/>
            <a:ext cx="8610600" cy="2209800"/>
          </a:xfrm>
        </p:spPr>
        <p:txBody>
          <a:bodyPr>
            <a:noAutofit/>
          </a:bodyPr>
          <a:lstStyle/>
          <a:p>
            <a:r>
              <a:rPr lang="es-ES" sz="2000" b="1" i="1" u="sng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Alberto Macario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Ayoub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Badri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Manal Al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Sahmarani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Charles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Desfrançois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Frédéric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Lecomte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Bruno Manil, Nicolas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Nieuwjaer</a:t>
            </a:r>
            <a:endParaRPr lang="es-ES" sz="2000" i="1" dirty="0">
              <a:solidFill>
                <a:schemeClr val="tx1"/>
              </a:solidFill>
              <a:latin typeface="Georgia" panose="02040502050405020303" pitchFamily="18" charset="0"/>
              <a:cs typeface="Mongolian Baiti" panose="03000500000000000000" pitchFamily="66" charset="0"/>
            </a:endParaRPr>
          </a:p>
          <a:p>
            <a:endParaRPr lang="es-ES" sz="1000" i="1" dirty="0">
              <a:solidFill>
                <a:schemeClr val="tx1"/>
              </a:solidFill>
              <a:latin typeface="Georgia" panose="02040502050405020303" pitchFamily="18" charset="0"/>
              <a:cs typeface="Mongolian Baiti" panose="03000500000000000000" pitchFamily="66" charset="0"/>
            </a:endParaRPr>
          </a:p>
          <a:p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Laboratoire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de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Physique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des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Lasers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(LPL) – UMR 7538 du CNRS,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Université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Sorbonne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Paris Nord, </a:t>
            </a:r>
            <a:r>
              <a:rPr lang="es-ES" sz="2000" i="1" dirty="0" err="1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Villetaneuse</a:t>
            </a:r>
            <a:r>
              <a:rPr lang="es-ES" sz="2000" i="1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, France</a:t>
            </a:r>
          </a:p>
          <a:p>
            <a:endParaRPr lang="es-ES" sz="1000" i="1" dirty="0">
              <a:solidFill>
                <a:schemeClr val="tx1"/>
              </a:solidFill>
              <a:latin typeface="Georgia" panose="02040502050405020303" pitchFamily="18" charset="0"/>
              <a:cs typeface="Mongolian Baiti" panose="03000500000000000000" pitchFamily="66" charset="0"/>
            </a:endParaRPr>
          </a:p>
          <a:p>
            <a:r>
              <a:rPr lang="es-ES" sz="2000" b="1" i="1" u="sng" dirty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alberto.macariofarto@sorbonne-paris-nord.fr</a:t>
            </a:r>
          </a:p>
        </p:txBody>
      </p:sp>
      <p:sp>
        <p:nvSpPr>
          <p:cNvPr id="7" name="9 CuadroTexto">
            <a:extLst>
              <a:ext uri="{FF2B5EF4-FFF2-40B4-BE49-F238E27FC236}">
                <a16:creationId xmlns:a16="http://schemas.microsoft.com/office/drawing/2014/main" id="{9A132BA5-97AA-74C3-7C32-70B269DEE497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pic>
        <p:nvPicPr>
          <p:cNvPr id="2" name="Image 5">
            <a:extLst>
              <a:ext uri="{FF2B5EF4-FFF2-40B4-BE49-F238E27FC236}">
                <a16:creationId xmlns:a16="http://schemas.microsoft.com/office/drawing/2014/main" id="{96BF668B-5F7D-DBB7-AEC0-4EE3D8884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4" t="27290" r="20037" b="26642"/>
          <a:stretch/>
        </p:blipFill>
        <p:spPr>
          <a:xfrm>
            <a:off x="6705600" y="111219"/>
            <a:ext cx="1666953" cy="1260381"/>
          </a:xfrm>
          <a:prstGeom prst="rect">
            <a:avLst/>
          </a:prstGeom>
        </p:spPr>
      </p:pic>
      <p:pic>
        <p:nvPicPr>
          <p:cNvPr id="3" name="Image 10">
            <a:extLst>
              <a:ext uri="{FF2B5EF4-FFF2-40B4-BE49-F238E27FC236}">
                <a16:creationId xmlns:a16="http://schemas.microsoft.com/office/drawing/2014/main" id="{A4821BA3-AD16-786E-50D1-69F272C74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1220"/>
            <a:ext cx="2674396" cy="1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3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/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Summary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12 CuadroTexto">
            <a:extLst>
              <a:ext uri="{FF2B5EF4-FFF2-40B4-BE49-F238E27FC236}">
                <a16:creationId xmlns:a16="http://schemas.microsoft.com/office/drawing/2014/main" id="{205338CE-655B-2F88-F772-4E5AFE38AD6C}"/>
              </a:ext>
            </a:extLst>
          </p:cNvPr>
          <p:cNvSpPr txBox="1"/>
          <p:nvPr/>
        </p:nvSpPr>
        <p:spPr>
          <a:xfrm>
            <a:off x="606136" y="1676400"/>
            <a:ext cx="755072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Gas-phase characterization  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Rotational Spectroscopy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Action Spectroscopy: IRMPD 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Biomolecules and its water aggregates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Laser desorption of water microdroplets 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Pulsed Droplet Beam Laser Desorption Source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Perspectives and future experimental setup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BF74F5B-6A8D-E760-C6E5-EBC2DEBBC9D3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BCAF95E0-EAD0-C7C4-6D55-E56CB6D4DA0C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C1621BD-28A8-2AAB-CD7A-5EB54C292AB2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5EFB1C2C-88B9-6C78-3D08-10D208BD2112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</p:spTree>
    <p:extLst>
      <p:ext uri="{BB962C8B-B14F-4D97-AF65-F5344CB8AC3E}">
        <p14:creationId xmlns:p14="http://schemas.microsoft.com/office/powerpoint/2010/main" val="84987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AED70-B27D-7322-2068-19BF9F7DA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286491BC-AC4C-A014-F42F-3A6258986326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Gas-phase characterization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188C038-42BD-86E4-49A7-901D52BDECA0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897D4BE0-5AD8-05E6-41A7-8581E3602997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167921E-E180-B6E9-09C1-81AC225A66DF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5A9EDF92-7241-0A9F-4FD1-4B3226D9D2F5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59" name="12 CuadroTexto">
            <a:extLst>
              <a:ext uri="{FF2B5EF4-FFF2-40B4-BE49-F238E27FC236}">
                <a16:creationId xmlns:a16="http://schemas.microsoft.com/office/drawing/2014/main" id="{C4D520AD-55E9-4622-3F08-490E90AD726C}"/>
              </a:ext>
            </a:extLst>
          </p:cNvPr>
          <p:cNvSpPr txBox="1"/>
          <p:nvPr/>
        </p:nvSpPr>
        <p:spPr>
          <a:xfrm>
            <a:off x="-228600" y="1347844"/>
            <a:ext cx="541019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applicability (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≠ 0)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High Selectivity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Isomers, conformers and isotopologues, vibrationally excited states, radicals, ions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 and accurate molecular structure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Vaporization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Isolation, lower temperature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Molecular structure,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Complexes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Dynamics, Conformational landscape and relative stability,   intra- and inter molecular interactions  </a:t>
            </a:r>
          </a:p>
        </p:txBody>
      </p:sp>
      <p:sp>
        <p:nvSpPr>
          <p:cNvPr id="60" name="4 Título">
            <a:extLst>
              <a:ext uri="{FF2B5EF4-FFF2-40B4-BE49-F238E27FC236}">
                <a16:creationId xmlns:a16="http://schemas.microsoft.com/office/drawing/2014/main" id="{A3BB74A1-D2FD-C4AD-F538-E7D3F41392E3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38862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Rotational spectroscopy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EE393812-46FA-3D1E-8389-AEE3BCFD24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24" r="2549" b="33574"/>
          <a:stretch/>
        </p:blipFill>
        <p:spPr>
          <a:xfrm>
            <a:off x="190500" y="2857501"/>
            <a:ext cx="5079067" cy="1142998"/>
          </a:xfrm>
          <a:prstGeom prst="rect">
            <a:avLst/>
          </a:prstGeom>
        </p:spPr>
      </p:pic>
      <p:sp>
        <p:nvSpPr>
          <p:cNvPr id="62" name="4 Título">
            <a:extLst>
              <a:ext uri="{FF2B5EF4-FFF2-40B4-BE49-F238E27FC236}">
                <a16:creationId xmlns:a16="http://schemas.microsoft.com/office/drawing/2014/main" id="{D66C91A5-35E0-B759-17E6-5C3B415CDC13}"/>
              </a:ext>
            </a:extLst>
          </p:cNvPr>
          <p:cNvSpPr txBox="1">
            <a:spLocks/>
          </p:cNvSpPr>
          <p:nvPr/>
        </p:nvSpPr>
        <p:spPr>
          <a:xfrm>
            <a:off x="76200" y="4062351"/>
            <a:ext cx="6071286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High-resolution FT Rotational spectroscopy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4 Título">
            <a:extLst>
              <a:ext uri="{FF2B5EF4-FFF2-40B4-BE49-F238E27FC236}">
                <a16:creationId xmlns:a16="http://schemas.microsoft.com/office/drawing/2014/main" id="{335819B1-B6CB-3B0F-48A8-FFE860117969}"/>
              </a:ext>
            </a:extLst>
          </p:cNvPr>
          <p:cNvSpPr txBox="1">
            <a:spLocks/>
          </p:cNvSpPr>
          <p:nvPr/>
        </p:nvSpPr>
        <p:spPr>
          <a:xfrm>
            <a:off x="5595530" y="939180"/>
            <a:ext cx="30480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small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Limitations </a:t>
            </a:r>
            <a:endParaRPr lang="en-US" sz="2000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12 CuadroTexto">
            <a:extLst>
              <a:ext uri="{FF2B5EF4-FFF2-40B4-BE49-F238E27FC236}">
                <a16:creationId xmlns:a16="http://schemas.microsoft.com/office/drawing/2014/main" id="{228815A3-13A5-1E21-82A2-085983BF865B}"/>
              </a:ext>
            </a:extLst>
          </p:cNvPr>
          <p:cNvSpPr txBox="1"/>
          <p:nvPr/>
        </p:nvSpPr>
        <p:spPr>
          <a:xfrm>
            <a:off x="5029200" y="1481818"/>
            <a:ext cx="3429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l-G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202F2-9C08-9678-0899-4BA616A89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D58E3E25-BF33-2AC7-4ABB-97F78A3DF566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Gas-phase characterization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8CA3C18-5851-55C5-1678-007F1AF9C372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EADB4BE8-FF87-2304-5544-6BB68B66768F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0CDDE4F-B490-5BB1-5422-9E241BE6CCD6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C9D2A03C-D5BD-B3F8-4166-982D2E3784A6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775E2B52-32B1-FFA4-130E-575BDA81558B}"/>
              </a:ext>
            </a:extLst>
          </p:cNvPr>
          <p:cNvSpPr txBox="1"/>
          <p:nvPr/>
        </p:nvSpPr>
        <p:spPr>
          <a:xfrm>
            <a:off x="152400" y="1337846"/>
            <a:ext cx="8198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Detection of non permanent dipole moment species</a:t>
            </a:r>
          </a:p>
        </p:txBody>
      </p:sp>
      <p:sp>
        <p:nvSpPr>
          <p:cNvPr id="4" name="12 CuadroTexto">
            <a:extLst>
              <a:ext uri="{FF2B5EF4-FFF2-40B4-BE49-F238E27FC236}">
                <a16:creationId xmlns:a16="http://schemas.microsoft.com/office/drawing/2014/main" id="{D03A11FA-310B-D1B2-C557-C3C637F52E9A}"/>
              </a:ext>
            </a:extLst>
          </p:cNvPr>
          <p:cNvSpPr txBox="1"/>
          <p:nvPr/>
        </p:nvSpPr>
        <p:spPr>
          <a:xfrm>
            <a:off x="793147" y="1676400"/>
            <a:ext cx="8198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TATP is an explosive of ease synthesis and difficult to detect  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58DE952-43F9-D8EB-CF1C-B5A95BDAD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466" y="6119449"/>
            <a:ext cx="3977336" cy="21050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Blanco, </a:t>
            </a:r>
            <a:r>
              <a:rPr kumimoji="0" lang="es-ES" sz="1200" b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Macario</a:t>
            </a:r>
            <a:r>
              <a:rPr lang="es-E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s-ES" sz="1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s-ES" sz="12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s-ES" sz="12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J. </a:t>
            </a:r>
            <a:r>
              <a:rPr lang="es-ES" sz="12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s-E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s-E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1680</a:t>
            </a:r>
            <a:endParaRPr kumimoji="0" lang="es-ES_tradnl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164B31B-63CC-41A6-A654-77C4A369E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514"/>
          <a:stretch/>
        </p:blipFill>
        <p:spPr>
          <a:xfrm>
            <a:off x="190500" y="2134799"/>
            <a:ext cx="1553150" cy="17526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1E232D1-32B0-7669-F029-FCD086B549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790"/>
          <a:stretch/>
        </p:blipFill>
        <p:spPr>
          <a:xfrm>
            <a:off x="1853919" y="2133600"/>
            <a:ext cx="1312412" cy="17526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2D480FF-6FDF-99AA-36AF-6E32C531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" y="4126523"/>
            <a:ext cx="3104106" cy="22034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27668D9-3726-3DED-55DD-D7AE773BD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439140"/>
            <a:ext cx="5761209" cy="3435308"/>
          </a:xfrm>
          <a:prstGeom prst="rect">
            <a:avLst/>
          </a:prstGeom>
        </p:spPr>
      </p:pic>
      <p:sp>
        <p:nvSpPr>
          <p:cNvPr id="21" name="4 Título">
            <a:extLst>
              <a:ext uri="{FF2B5EF4-FFF2-40B4-BE49-F238E27FC236}">
                <a16:creationId xmlns:a16="http://schemas.microsoft.com/office/drawing/2014/main" id="{5B15F47E-9EE5-978F-5222-E95247615FE4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38862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Rotational spectroscopy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77F1-8897-5176-419C-DCCCC15F2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F8888D04-044F-2F88-E90D-BD86A3D94647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Gas-phase characterization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A25E0F6-FD26-6C8C-4E60-5974D751334F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814ABCF2-343E-8B88-9CB2-5C5152568A08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04095EF-A49F-0701-3A5E-DFA6613D88B2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4402D346-6CF4-2F96-8310-F53A318E3F35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59" name="12 CuadroTexto">
            <a:extLst>
              <a:ext uri="{FF2B5EF4-FFF2-40B4-BE49-F238E27FC236}">
                <a16:creationId xmlns:a16="http://schemas.microsoft.com/office/drawing/2014/main" id="{08063FB6-C06D-90C9-5501-93D77D5553CD}"/>
              </a:ext>
            </a:extLst>
          </p:cNvPr>
          <p:cNvSpPr txBox="1"/>
          <p:nvPr/>
        </p:nvSpPr>
        <p:spPr>
          <a:xfrm>
            <a:off x="-228600" y="1347844"/>
            <a:ext cx="541019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applicability (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≠ 0)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High Selectivity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Isomers, conformers and isotopologues, vibrationally excited states, radicals, ions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 and accurate molecular structure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Vaporization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Isolation, lower temperature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Molecular structure,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Complexes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Dynamics, Conformational landscape and relative stability,   intra- and inter molecular interactions  </a:t>
            </a:r>
          </a:p>
        </p:txBody>
      </p:sp>
      <p:sp>
        <p:nvSpPr>
          <p:cNvPr id="60" name="4 Título">
            <a:extLst>
              <a:ext uri="{FF2B5EF4-FFF2-40B4-BE49-F238E27FC236}">
                <a16:creationId xmlns:a16="http://schemas.microsoft.com/office/drawing/2014/main" id="{008B5F88-7C2F-033E-E5A3-9052073EA1FD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38862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Rotational spectroscopy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EEC879DD-AC2B-71DC-29B5-0C427A1564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24" r="2549" b="33574"/>
          <a:stretch/>
        </p:blipFill>
        <p:spPr>
          <a:xfrm>
            <a:off x="190500" y="2857501"/>
            <a:ext cx="5079067" cy="1142998"/>
          </a:xfrm>
          <a:prstGeom prst="rect">
            <a:avLst/>
          </a:prstGeom>
        </p:spPr>
      </p:pic>
      <p:sp>
        <p:nvSpPr>
          <p:cNvPr id="62" name="4 Título">
            <a:extLst>
              <a:ext uri="{FF2B5EF4-FFF2-40B4-BE49-F238E27FC236}">
                <a16:creationId xmlns:a16="http://schemas.microsoft.com/office/drawing/2014/main" id="{A424B075-07D5-6695-C4C8-082ECAC9C63C}"/>
              </a:ext>
            </a:extLst>
          </p:cNvPr>
          <p:cNvSpPr txBox="1">
            <a:spLocks/>
          </p:cNvSpPr>
          <p:nvPr/>
        </p:nvSpPr>
        <p:spPr>
          <a:xfrm>
            <a:off x="76200" y="4062351"/>
            <a:ext cx="6071286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High-resolution FT Rotational spectroscopy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4 Título">
            <a:extLst>
              <a:ext uri="{FF2B5EF4-FFF2-40B4-BE49-F238E27FC236}">
                <a16:creationId xmlns:a16="http://schemas.microsoft.com/office/drawing/2014/main" id="{8732B6B5-B1DC-EA6D-651C-C368DF2EC7AF}"/>
              </a:ext>
            </a:extLst>
          </p:cNvPr>
          <p:cNvSpPr txBox="1">
            <a:spLocks/>
          </p:cNvSpPr>
          <p:nvPr/>
        </p:nvSpPr>
        <p:spPr>
          <a:xfrm>
            <a:off x="5595530" y="939180"/>
            <a:ext cx="30480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small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Limitations </a:t>
            </a:r>
            <a:endParaRPr lang="en-US" sz="2000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12 CuadroTexto">
            <a:extLst>
              <a:ext uri="{FF2B5EF4-FFF2-40B4-BE49-F238E27FC236}">
                <a16:creationId xmlns:a16="http://schemas.microsoft.com/office/drawing/2014/main" id="{6ED8D461-6D8D-458C-9B0E-679C2CAA4F60}"/>
              </a:ext>
            </a:extLst>
          </p:cNvPr>
          <p:cNvSpPr txBox="1"/>
          <p:nvPr/>
        </p:nvSpPr>
        <p:spPr>
          <a:xfrm>
            <a:off x="5029200" y="1481818"/>
            <a:ext cx="342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l-GR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s-E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US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600"/>
              </a:spcBef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Systems </a:t>
            </a:r>
          </a:p>
          <a:p>
            <a:pPr lvl="1">
              <a:spcBef>
                <a:spcPts val="1200"/>
              </a:spcBef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Molecular Size </a:t>
            </a:r>
          </a:p>
        </p:txBody>
      </p:sp>
    </p:spTree>
    <p:extLst>
      <p:ext uri="{BB962C8B-B14F-4D97-AF65-F5344CB8AC3E}">
        <p14:creationId xmlns:p14="http://schemas.microsoft.com/office/powerpoint/2010/main" val="36567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54324-D07D-0361-EC9F-9CF34BE5C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FD556E55-DA88-A94E-A2CE-C9BFE1FB4CD8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Gas-phase characterization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86EF6AA-D229-700D-8D56-71330334BE5B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735C2AAA-1E66-FF2F-DDCC-69061B1C550E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7249392-E792-B3F9-B7FD-634AE02719ED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80A7BFFE-6E17-2036-053E-086623F44E8C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661C1DF0-75DA-AD8E-4567-A4BED35CFF6F}"/>
              </a:ext>
            </a:extLst>
          </p:cNvPr>
          <p:cNvSpPr txBox="1"/>
          <p:nvPr/>
        </p:nvSpPr>
        <p:spPr>
          <a:xfrm>
            <a:off x="152400" y="13378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Vaporization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		Formation of complexes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091E1085-624E-1FC3-4403-9594A5E3A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878" y="1795046"/>
            <a:ext cx="2733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s-E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volatile</a:t>
            </a: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9D6809FE-23A5-2BEF-4A1F-626ECD5A4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593" y="2548769"/>
            <a:ext cx="19446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es-E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AutoShape 32">
            <a:extLst>
              <a:ext uri="{FF2B5EF4-FFF2-40B4-BE49-F238E27FC236}">
                <a16:creationId xmlns:a16="http://schemas.microsoft.com/office/drawing/2014/main" id="{0C971D58-6822-1574-31D7-5A38F32CBC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5587" y="3063500"/>
            <a:ext cx="0" cy="67934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4">
            <a:extLst>
              <a:ext uri="{FF2B5EF4-FFF2-40B4-BE49-F238E27FC236}">
                <a16:creationId xmlns:a16="http://schemas.microsoft.com/office/drawing/2014/main" id="{70B10BC4-1FC3-4446-1F46-2FC4E80DE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54" y="2548769"/>
            <a:ext cx="19446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es-E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Ablation</a:t>
            </a:r>
            <a:endParaRPr lang="es-E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AutoShape 37">
            <a:extLst>
              <a:ext uri="{FF2B5EF4-FFF2-40B4-BE49-F238E27FC236}">
                <a16:creationId xmlns:a16="http://schemas.microsoft.com/office/drawing/2014/main" id="{87CE14D9-5C7D-61FA-B8F0-F3EF0CCE03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69229" y="3015863"/>
            <a:ext cx="0" cy="71793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F9D78B7-369C-CBE9-6646-FA100D4081CE}"/>
              </a:ext>
            </a:extLst>
          </p:cNvPr>
          <p:cNvCxnSpPr/>
          <p:nvPr/>
        </p:nvCxnSpPr>
        <p:spPr>
          <a:xfrm>
            <a:off x="1569229" y="2140723"/>
            <a:ext cx="58123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67831AF-163A-0790-D2A4-C695F7928439}"/>
              </a:ext>
            </a:extLst>
          </p:cNvPr>
          <p:cNvGrpSpPr/>
          <p:nvPr/>
        </p:nvGrpSpPr>
        <p:grpSpPr>
          <a:xfrm>
            <a:off x="457609" y="3810000"/>
            <a:ext cx="2224828" cy="1639618"/>
            <a:chOff x="4648762" y="4095155"/>
            <a:chExt cx="2224828" cy="163961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C38CC74-3363-C653-1438-0E31BA313553}"/>
                </a:ext>
              </a:extLst>
            </p:cNvPr>
            <p:cNvSpPr/>
            <p:nvPr/>
          </p:nvSpPr>
          <p:spPr>
            <a:xfrm>
              <a:off x="4648762" y="4095155"/>
              <a:ext cx="2224828" cy="16396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82D701C-1A8C-0B1C-600D-DC3ECF30539E}"/>
                </a:ext>
              </a:extLst>
            </p:cNvPr>
            <p:cNvGrpSpPr/>
            <p:nvPr/>
          </p:nvGrpSpPr>
          <p:grpSpPr>
            <a:xfrm>
              <a:off x="4821178" y="4122732"/>
              <a:ext cx="1879028" cy="1592370"/>
              <a:chOff x="4821178" y="4122732"/>
              <a:chExt cx="1879028" cy="1592370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A71505ED-2106-FECE-1E9B-D7DEF67F8C1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565" t="18290"/>
              <a:stretch/>
            </p:blipFill>
            <p:spPr bwMode="auto">
              <a:xfrm>
                <a:off x="4821178" y="4296023"/>
                <a:ext cx="1760316" cy="1419079"/>
              </a:xfrm>
              <a:prstGeom prst="rect">
                <a:avLst/>
              </a:prstGeom>
              <a:noFill/>
            </p:spPr>
          </p:pic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337D1B2F-0847-7C54-3788-CCF62629DBF2}"/>
                  </a:ext>
                </a:extLst>
              </p:cNvPr>
              <p:cNvSpPr txBox="1"/>
              <p:nvPr/>
            </p:nvSpPr>
            <p:spPr>
              <a:xfrm>
                <a:off x="5984417" y="4122732"/>
                <a:ext cx="71578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Sample</a:t>
                </a:r>
                <a:endParaRPr lang="es-ES" sz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9A11DB7E-913D-DA8A-DD0B-790BBE796207}"/>
                  </a:ext>
                </a:extLst>
              </p:cNvPr>
              <p:cNvSpPr txBox="1"/>
              <p:nvPr/>
            </p:nvSpPr>
            <p:spPr>
              <a:xfrm>
                <a:off x="5202861" y="5183304"/>
                <a:ext cx="92075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1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Laser</a:t>
                </a:r>
              </a:p>
            </p:txBody>
          </p:sp>
        </p:grpSp>
      </p:grpSp>
      <p:cxnSp>
        <p:nvCxnSpPr>
          <p:cNvPr id="22" name="AutoShape 32">
            <a:extLst>
              <a:ext uri="{FF2B5EF4-FFF2-40B4-BE49-F238E27FC236}">
                <a16:creationId xmlns:a16="http://schemas.microsoft.com/office/drawing/2014/main" id="{0F23E501-2FC6-2D6A-9C72-4D4BF55F61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62879" y="2140723"/>
            <a:ext cx="6350" cy="3397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2">
            <a:extLst>
              <a:ext uri="{FF2B5EF4-FFF2-40B4-BE49-F238E27FC236}">
                <a16:creationId xmlns:a16="http://schemas.microsoft.com/office/drawing/2014/main" id="{D111102F-D763-20B9-0EC9-F217AB352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38443" y="2151395"/>
            <a:ext cx="6350" cy="3397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2">
            <a:extLst>
              <a:ext uri="{FF2B5EF4-FFF2-40B4-BE49-F238E27FC236}">
                <a16:creationId xmlns:a16="http://schemas.microsoft.com/office/drawing/2014/main" id="{BF8016C0-9ED8-4732-EF6E-4227E47A80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4746" y="2130052"/>
            <a:ext cx="6350" cy="3397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9EAC34B7-305A-12D7-D00A-198997546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6"/>
          <a:stretch/>
        </p:blipFill>
        <p:spPr>
          <a:xfrm>
            <a:off x="3520904" y="3810000"/>
            <a:ext cx="2255716" cy="1661348"/>
          </a:xfrm>
          <a:prstGeom prst="rect">
            <a:avLst/>
          </a:prstGeom>
        </p:spPr>
      </p:pic>
      <p:sp>
        <p:nvSpPr>
          <p:cNvPr id="26" name="Text Box 28">
            <a:extLst>
              <a:ext uri="{FF2B5EF4-FFF2-40B4-BE49-F238E27FC236}">
                <a16:creationId xmlns:a16="http://schemas.microsoft.com/office/drawing/2014/main" id="{924D7F52-26BA-7ACC-C4B4-872BAD67E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818" y="2407117"/>
            <a:ext cx="2279505" cy="10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altLang="en-US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es-ES" alt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endParaRPr lang="es-ES" alt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es-E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photodissociation</a:t>
            </a:r>
            <a:endParaRPr lang="es-E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Pyrolysis</a:t>
            </a:r>
            <a:endParaRPr lang="es-E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BF46815A-291B-4DC1-F44C-6590B6442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45" y="3863091"/>
            <a:ext cx="2314877" cy="16459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7" name="Text Box 32">
            <a:extLst>
              <a:ext uri="{FF2B5EF4-FFF2-40B4-BE49-F238E27FC236}">
                <a16:creationId xmlns:a16="http://schemas.microsoft.com/office/drawing/2014/main" id="{E1431ABC-BB88-0A3C-9670-C9C6F9461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77" y="5577437"/>
            <a:ext cx="3168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s-E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s-E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Thermally</a:t>
            </a:r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r>
              <a:rPr lang="es-E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44EF0FB-A62E-E262-D6CB-2E527A88DF0D}"/>
              </a:ext>
            </a:extLst>
          </p:cNvPr>
          <p:cNvCxnSpPr>
            <a:cxnSpLocks/>
          </p:cNvCxnSpPr>
          <p:nvPr/>
        </p:nvCxnSpPr>
        <p:spPr>
          <a:xfrm flipH="1">
            <a:off x="1706880" y="3825796"/>
            <a:ext cx="1833880" cy="177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89B92BD-0FEF-3FD9-3B53-45CFA3389DE5}"/>
              </a:ext>
            </a:extLst>
          </p:cNvPr>
          <p:cNvCxnSpPr>
            <a:cxnSpLocks/>
          </p:cNvCxnSpPr>
          <p:nvPr/>
        </p:nvCxnSpPr>
        <p:spPr>
          <a:xfrm>
            <a:off x="5765800" y="3820716"/>
            <a:ext cx="1819583" cy="182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>
            <a:extLst>
              <a:ext uri="{FF2B5EF4-FFF2-40B4-BE49-F238E27FC236}">
                <a16:creationId xmlns:a16="http://schemas.microsoft.com/office/drawing/2014/main" id="{3905142F-A962-A65E-174D-89C2AD4B18A9}"/>
              </a:ext>
            </a:extLst>
          </p:cNvPr>
          <p:cNvGrpSpPr/>
          <p:nvPr/>
        </p:nvGrpSpPr>
        <p:grpSpPr>
          <a:xfrm>
            <a:off x="1310686" y="4005598"/>
            <a:ext cx="6968780" cy="2416078"/>
            <a:chOff x="1310686" y="4269202"/>
            <a:chExt cx="6968780" cy="2416078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5B6370C-404E-6AC5-481C-C28DA261918E}"/>
                </a:ext>
              </a:extLst>
            </p:cNvPr>
            <p:cNvSpPr/>
            <p:nvPr/>
          </p:nvSpPr>
          <p:spPr>
            <a:xfrm>
              <a:off x="1705791" y="4269202"/>
              <a:ext cx="5879592" cy="24160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EA9620A0-CCD0-B602-B3E8-F136EB67A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386" y="4397021"/>
              <a:ext cx="5486646" cy="198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ángulo 10">
              <a:extLst>
                <a:ext uri="{FF2B5EF4-FFF2-40B4-BE49-F238E27FC236}">
                  <a16:creationId xmlns:a16="http://schemas.microsoft.com/office/drawing/2014/main" id="{5A567697-9C0C-84EB-91D6-F5DD45EA0854}"/>
                </a:ext>
              </a:extLst>
            </p:cNvPr>
            <p:cNvSpPr/>
            <p:nvPr/>
          </p:nvSpPr>
          <p:spPr>
            <a:xfrm>
              <a:off x="1310686" y="6323855"/>
              <a:ext cx="419982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Carrier gas = </a:t>
              </a:r>
              <a:r>
                <a:rPr lang="en-GB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</a:t>
              </a:r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Ne, He</a:t>
              </a:r>
            </a:p>
          </p:txBody>
        </p:sp>
        <p:sp>
          <p:nvSpPr>
            <p:cNvPr id="34" name="Rectángulo 10">
              <a:extLst>
                <a:ext uri="{FF2B5EF4-FFF2-40B4-BE49-F238E27FC236}">
                  <a16:creationId xmlns:a16="http://schemas.microsoft.com/office/drawing/2014/main" id="{5A0A237B-EB12-F659-A5CF-B412EE09487E}"/>
                </a:ext>
              </a:extLst>
            </p:cNvPr>
            <p:cNvSpPr/>
            <p:nvPr/>
          </p:nvSpPr>
          <p:spPr>
            <a:xfrm>
              <a:off x="4079642" y="6333611"/>
              <a:ext cx="419982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GB" sz="1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Solvent = Water, Formic acid, Ethanol</a:t>
              </a:r>
            </a:p>
          </p:txBody>
        </p:sp>
      </p:grpSp>
      <p:cxnSp>
        <p:nvCxnSpPr>
          <p:cNvPr id="42" name="AutoShape 37">
            <a:extLst>
              <a:ext uri="{FF2B5EF4-FFF2-40B4-BE49-F238E27FC236}">
                <a16:creationId xmlns:a16="http://schemas.microsoft.com/office/drawing/2014/main" id="{5FA12685-F7F8-488D-1705-73BCF58102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10723" y="3505200"/>
            <a:ext cx="0" cy="24872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4 Título">
            <a:extLst>
              <a:ext uri="{FF2B5EF4-FFF2-40B4-BE49-F238E27FC236}">
                <a16:creationId xmlns:a16="http://schemas.microsoft.com/office/drawing/2014/main" id="{C906AAFC-8B26-8B7D-1EEA-BEDD4A8A4232}"/>
              </a:ext>
            </a:extLst>
          </p:cNvPr>
          <p:cNvSpPr txBox="1">
            <a:spLocks/>
          </p:cNvSpPr>
          <p:nvPr/>
        </p:nvSpPr>
        <p:spPr>
          <a:xfrm>
            <a:off x="76200" y="961910"/>
            <a:ext cx="6071286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High-resolution FT Rotational spectroscopy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A3AA8-E3B2-5599-AF6F-8E37D5C01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E31EED7C-655B-BAA9-E6D8-A6FD1CBB8301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Gas-phase characterization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7AA3F0E-0CC7-C5A0-96C6-DA23B6E549D7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5910059C-B116-157A-B193-788FDAD062A1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1384C35-B708-18EB-1682-87C27B1CE252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BA612119-4437-CEA1-F33C-484DB94110BC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0EDFCF94-AFE7-5717-E167-30B1EBB31F73}"/>
              </a:ext>
            </a:extLst>
          </p:cNvPr>
          <p:cNvSpPr txBox="1"/>
          <p:nvPr/>
        </p:nvSpPr>
        <p:spPr>
          <a:xfrm>
            <a:off x="152400" y="1387431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Isolation and lower temperature			Formation of complexes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3FE6AD-3FA1-C4F7-8079-6C5145F58E65}"/>
              </a:ext>
            </a:extLst>
          </p:cNvPr>
          <p:cNvSpPr/>
          <p:nvPr/>
        </p:nvSpPr>
        <p:spPr>
          <a:xfrm>
            <a:off x="222683" y="2476206"/>
            <a:ext cx="8660534" cy="33926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66F8BB85-D5A3-7903-3BC4-AD14F6B1E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12" y="1844605"/>
            <a:ext cx="316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noProof="0">
                <a:latin typeface="Arial" panose="020B0604020202020204" pitchFamily="34" charset="0"/>
                <a:cs typeface="Arial" panose="020B0604020202020204" pitchFamily="34" charset="0"/>
              </a:rPr>
              <a:t>Supersonic Expansion </a:t>
            </a:r>
          </a:p>
        </p:txBody>
      </p:sp>
      <p:sp>
        <p:nvSpPr>
          <p:cNvPr id="7" name="18 Forma libre">
            <a:extLst>
              <a:ext uri="{FF2B5EF4-FFF2-40B4-BE49-F238E27FC236}">
                <a16:creationId xmlns:a16="http://schemas.microsoft.com/office/drawing/2014/main" id="{C16A64F8-F7C9-FEAD-66ED-D3110BA851D4}"/>
              </a:ext>
            </a:extLst>
          </p:cNvPr>
          <p:cNvSpPr/>
          <p:nvPr/>
        </p:nvSpPr>
        <p:spPr>
          <a:xfrm>
            <a:off x="5845447" y="3228019"/>
            <a:ext cx="1905000" cy="1371601"/>
          </a:xfrm>
          <a:custGeom>
            <a:avLst/>
            <a:gdLst>
              <a:gd name="connsiteX0" fmla="*/ 0 w 2651567"/>
              <a:gd name="connsiteY0" fmla="*/ 927809 h 1768108"/>
              <a:gd name="connsiteX1" fmla="*/ 457200 w 2651567"/>
              <a:gd name="connsiteY1" fmla="*/ 459179 h 1768108"/>
              <a:gd name="connsiteX2" fmla="*/ 605790 w 2651567"/>
              <a:gd name="connsiteY2" fmla="*/ 325829 h 1768108"/>
              <a:gd name="connsiteX3" fmla="*/ 891540 w 2651567"/>
              <a:gd name="connsiteY3" fmla="*/ 200099 h 1768108"/>
              <a:gd name="connsiteX4" fmla="*/ 1337310 w 2651567"/>
              <a:gd name="connsiteY4" fmla="*/ 97229 h 1768108"/>
              <a:gd name="connsiteX5" fmla="*/ 1878330 w 2651567"/>
              <a:gd name="connsiteY5" fmla="*/ 24839 h 1768108"/>
              <a:gd name="connsiteX6" fmla="*/ 2259330 w 2651567"/>
              <a:gd name="connsiteY6" fmla="*/ 17219 h 1768108"/>
              <a:gd name="connsiteX7" fmla="*/ 2346960 w 2651567"/>
              <a:gd name="connsiteY7" fmla="*/ 17219 h 1768108"/>
              <a:gd name="connsiteX8" fmla="*/ 2503170 w 2651567"/>
              <a:gd name="connsiteY8" fmla="*/ 245819 h 1768108"/>
              <a:gd name="connsiteX9" fmla="*/ 2636520 w 2651567"/>
              <a:gd name="connsiteY9" fmla="*/ 649679 h 1768108"/>
              <a:gd name="connsiteX10" fmla="*/ 2636520 w 2651567"/>
              <a:gd name="connsiteY10" fmla="*/ 1110689 h 1768108"/>
              <a:gd name="connsiteX11" fmla="*/ 2529840 w 2651567"/>
              <a:gd name="connsiteY11" fmla="*/ 1461209 h 1768108"/>
              <a:gd name="connsiteX12" fmla="*/ 2419350 w 2651567"/>
              <a:gd name="connsiteY12" fmla="*/ 1666949 h 1768108"/>
              <a:gd name="connsiteX13" fmla="*/ 2350770 w 2651567"/>
              <a:gd name="connsiteY13" fmla="*/ 1762199 h 1768108"/>
              <a:gd name="connsiteX14" fmla="*/ 2202180 w 2651567"/>
              <a:gd name="connsiteY14" fmla="*/ 1758389 h 1768108"/>
              <a:gd name="connsiteX15" fmla="*/ 1946910 w 2651567"/>
              <a:gd name="connsiteY15" fmla="*/ 1758389 h 1768108"/>
              <a:gd name="connsiteX16" fmla="*/ 1531620 w 2651567"/>
              <a:gd name="connsiteY16" fmla="*/ 1720289 h 1768108"/>
              <a:gd name="connsiteX17" fmla="*/ 1116330 w 2651567"/>
              <a:gd name="connsiteY17" fmla="*/ 1647899 h 1768108"/>
              <a:gd name="connsiteX18" fmla="*/ 777240 w 2651567"/>
              <a:gd name="connsiteY18" fmla="*/ 1552649 h 1768108"/>
              <a:gd name="connsiteX19" fmla="*/ 556260 w 2651567"/>
              <a:gd name="connsiteY19" fmla="*/ 1438349 h 1768108"/>
              <a:gd name="connsiteX20" fmla="*/ 327660 w 2651567"/>
              <a:gd name="connsiteY20" fmla="*/ 1228799 h 1768108"/>
              <a:gd name="connsiteX21" fmla="*/ 0 w 2651567"/>
              <a:gd name="connsiteY21" fmla="*/ 927809 h 1768108"/>
              <a:gd name="connsiteX0" fmla="*/ 0 w 2651567"/>
              <a:gd name="connsiteY0" fmla="*/ 927809 h 1778781"/>
              <a:gd name="connsiteX1" fmla="*/ 457200 w 2651567"/>
              <a:gd name="connsiteY1" fmla="*/ 459179 h 1778781"/>
              <a:gd name="connsiteX2" fmla="*/ 605790 w 2651567"/>
              <a:gd name="connsiteY2" fmla="*/ 325829 h 1778781"/>
              <a:gd name="connsiteX3" fmla="*/ 891540 w 2651567"/>
              <a:gd name="connsiteY3" fmla="*/ 200099 h 1778781"/>
              <a:gd name="connsiteX4" fmla="*/ 1337310 w 2651567"/>
              <a:gd name="connsiteY4" fmla="*/ 97229 h 1778781"/>
              <a:gd name="connsiteX5" fmla="*/ 1878330 w 2651567"/>
              <a:gd name="connsiteY5" fmla="*/ 24839 h 1778781"/>
              <a:gd name="connsiteX6" fmla="*/ 2259330 w 2651567"/>
              <a:gd name="connsiteY6" fmla="*/ 17219 h 1778781"/>
              <a:gd name="connsiteX7" fmla="*/ 2346960 w 2651567"/>
              <a:gd name="connsiteY7" fmla="*/ 17219 h 1778781"/>
              <a:gd name="connsiteX8" fmla="*/ 2503170 w 2651567"/>
              <a:gd name="connsiteY8" fmla="*/ 245819 h 1778781"/>
              <a:gd name="connsiteX9" fmla="*/ 2636520 w 2651567"/>
              <a:gd name="connsiteY9" fmla="*/ 649679 h 1778781"/>
              <a:gd name="connsiteX10" fmla="*/ 2636520 w 2651567"/>
              <a:gd name="connsiteY10" fmla="*/ 1110689 h 1778781"/>
              <a:gd name="connsiteX11" fmla="*/ 2529840 w 2651567"/>
              <a:gd name="connsiteY11" fmla="*/ 1461209 h 1778781"/>
              <a:gd name="connsiteX12" fmla="*/ 2419350 w 2651567"/>
              <a:gd name="connsiteY12" fmla="*/ 1666949 h 1778781"/>
              <a:gd name="connsiteX13" fmla="*/ 2350770 w 2651567"/>
              <a:gd name="connsiteY13" fmla="*/ 1762199 h 1778781"/>
              <a:gd name="connsiteX14" fmla="*/ 2207260 w 2651567"/>
              <a:gd name="connsiteY14" fmla="*/ 1778709 h 1778781"/>
              <a:gd name="connsiteX15" fmla="*/ 1946910 w 2651567"/>
              <a:gd name="connsiteY15" fmla="*/ 1758389 h 1778781"/>
              <a:gd name="connsiteX16" fmla="*/ 1531620 w 2651567"/>
              <a:gd name="connsiteY16" fmla="*/ 1720289 h 1778781"/>
              <a:gd name="connsiteX17" fmla="*/ 1116330 w 2651567"/>
              <a:gd name="connsiteY17" fmla="*/ 1647899 h 1778781"/>
              <a:gd name="connsiteX18" fmla="*/ 777240 w 2651567"/>
              <a:gd name="connsiteY18" fmla="*/ 1552649 h 1778781"/>
              <a:gd name="connsiteX19" fmla="*/ 556260 w 2651567"/>
              <a:gd name="connsiteY19" fmla="*/ 1438349 h 1778781"/>
              <a:gd name="connsiteX20" fmla="*/ 327660 w 2651567"/>
              <a:gd name="connsiteY20" fmla="*/ 1228799 h 1778781"/>
              <a:gd name="connsiteX21" fmla="*/ 0 w 2651567"/>
              <a:gd name="connsiteY21" fmla="*/ 927809 h 1778781"/>
              <a:gd name="connsiteX0" fmla="*/ 0 w 2651567"/>
              <a:gd name="connsiteY0" fmla="*/ 929648 h 1780620"/>
              <a:gd name="connsiteX1" fmla="*/ 457200 w 2651567"/>
              <a:gd name="connsiteY1" fmla="*/ 461018 h 1780620"/>
              <a:gd name="connsiteX2" fmla="*/ 605790 w 2651567"/>
              <a:gd name="connsiteY2" fmla="*/ 327668 h 1780620"/>
              <a:gd name="connsiteX3" fmla="*/ 891540 w 2651567"/>
              <a:gd name="connsiteY3" fmla="*/ 201938 h 1780620"/>
              <a:gd name="connsiteX4" fmla="*/ 1337310 w 2651567"/>
              <a:gd name="connsiteY4" fmla="*/ 99068 h 1780620"/>
              <a:gd name="connsiteX5" fmla="*/ 1878330 w 2651567"/>
              <a:gd name="connsiteY5" fmla="*/ 26678 h 1780620"/>
              <a:gd name="connsiteX6" fmla="*/ 2137410 w 2651567"/>
              <a:gd name="connsiteY6" fmla="*/ 13978 h 1780620"/>
              <a:gd name="connsiteX7" fmla="*/ 2346960 w 2651567"/>
              <a:gd name="connsiteY7" fmla="*/ 19058 h 1780620"/>
              <a:gd name="connsiteX8" fmla="*/ 2503170 w 2651567"/>
              <a:gd name="connsiteY8" fmla="*/ 247658 h 1780620"/>
              <a:gd name="connsiteX9" fmla="*/ 2636520 w 2651567"/>
              <a:gd name="connsiteY9" fmla="*/ 651518 h 1780620"/>
              <a:gd name="connsiteX10" fmla="*/ 2636520 w 2651567"/>
              <a:gd name="connsiteY10" fmla="*/ 1112528 h 1780620"/>
              <a:gd name="connsiteX11" fmla="*/ 2529840 w 2651567"/>
              <a:gd name="connsiteY11" fmla="*/ 1463048 h 1780620"/>
              <a:gd name="connsiteX12" fmla="*/ 2419350 w 2651567"/>
              <a:gd name="connsiteY12" fmla="*/ 1668788 h 1780620"/>
              <a:gd name="connsiteX13" fmla="*/ 2350770 w 2651567"/>
              <a:gd name="connsiteY13" fmla="*/ 1764038 h 1780620"/>
              <a:gd name="connsiteX14" fmla="*/ 2207260 w 2651567"/>
              <a:gd name="connsiteY14" fmla="*/ 1780548 h 1780620"/>
              <a:gd name="connsiteX15" fmla="*/ 1946910 w 2651567"/>
              <a:gd name="connsiteY15" fmla="*/ 1760228 h 1780620"/>
              <a:gd name="connsiteX16" fmla="*/ 1531620 w 2651567"/>
              <a:gd name="connsiteY16" fmla="*/ 1722128 h 1780620"/>
              <a:gd name="connsiteX17" fmla="*/ 1116330 w 2651567"/>
              <a:gd name="connsiteY17" fmla="*/ 1649738 h 1780620"/>
              <a:gd name="connsiteX18" fmla="*/ 777240 w 2651567"/>
              <a:gd name="connsiteY18" fmla="*/ 1554488 h 1780620"/>
              <a:gd name="connsiteX19" fmla="*/ 556260 w 2651567"/>
              <a:gd name="connsiteY19" fmla="*/ 1440188 h 1780620"/>
              <a:gd name="connsiteX20" fmla="*/ 327660 w 2651567"/>
              <a:gd name="connsiteY20" fmla="*/ 1230638 h 1780620"/>
              <a:gd name="connsiteX21" fmla="*/ 0 w 2651567"/>
              <a:gd name="connsiteY21" fmla="*/ 929648 h 1780620"/>
              <a:gd name="connsiteX0" fmla="*/ 0 w 2651567"/>
              <a:gd name="connsiteY0" fmla="*/ 933459 h 1784431"/>
              <a:gd name="connsiteX1" fmla="*/ 457200 w 2651567"/>
              <a:gd name="connsiteY1" fmla="*/ 464829 h 1784431"/>
              <a:gd name="connsiteX2" fmla="*/ 605790 w 2651567"/>
              <a:gd name="connsiteY2" fmla="*/ 331479 h 1784431"/>
              <a:gd name="connsiteX3" fmla="*/ 891540 w 2651567"/>
              <a:gd name="connsiteY3" fmla="*/ 205749 h 1784431"/>
              <a:gd name="connsiteX4" fmla="*/ 1337310 w 2651567"/>
              <a:gd name="connsiteY4" fmla="*/ 102879 h 1784431"/>
              <a:gd name="connsiteX5" fmla="*/ 1878330 w 2651567"/>
              <a:gd name="connsiteY5" fmla="*/ 30489 h 1784431"/>
              <a:gd name="connsiteX6" fmla="*/ 2137410 w 2651567"/>
              <a:gd name="connsiteY6" fmla="*/ 17789 h 1784431"/>
              <a:gd name="connsiteX7" fmla="*/ 2357120 w 2651567"/>
              <a:gd name="connsiteY7" fmla="*/ 17789 h 1784431"/>
              <a:gd name="connsiteX8" fmla="*/ 2503170 w 2651567"/>
              <a:gd name="connsiteY8" fmla="*/ 251469 h 1784431"/>
              <a:gd name="connsiteX9" fmla="*/ 2636520 w 2651567"/>
              <a:gd name="connsiteY9" fmla="*/ 655329 h 1784431"/>
              <a:gd name="connsiteX10" fmla="*/ 2636520 w 2651567"/>
              <a:gd name="connsiteY10" fmla="*/ 1116339 h 1784431"/>
              <a:gd name="connsiteX11" fmla="*/ 2529840 w 2651567"/>
              <a:gd name="connsiteY11" fmla="*/ 1466859 h 1784431"/>
              <a:gd name="connsiteX12" fmla="*/ 2419350 w 2651567"/>
              <a:gd name="connsiteY12" fmla="*/ 1672599 h 1784431"/>
              <a:gd name="connsiteX13" fmla="*/ 2350770 w 2651567"/>
              <a:gd name="connsiteY13" fmla="*/ 1767849 h 1784431"/>
              <a:gd name="connsiteX14" fmla="*/ 2207260 w 2651567"/>
              <a:gd name="connsiteY14" fmla="*/ 1784359 h 1784431"/>
              <a:gd name="connsiteX15" fmla="*/ 1946910 w 2651567"/>
              <a:gd name="connsiteY15" fmla="*/ 1764039 h 1784431"/>
              <a:gd name="connsiteX16" fmla="*/ 1531620 w 2651567"/>
              <a:gd name="connsiteY16" fmla="*/ 1725939 h 1784431"/>
              <a:gd name="connsiteX17" fmla="*/ 1116330 w 2651567"/>
              <a:gd name="connsiteY17" fmla="*/ 1653549 h 1784431"/>
              <a:gd name="connsiteX18" fmla="*/ 777240 w 2651567"/>
              <a:gd name="connsiteY18" fmla="*/ 1558299 h 1784431"/>
              <a:gd name="connsiteX19" fmla="*/ 556260 w 2651567"/>
              <a:gd name="connsiteY19" fmla="*/ 1443999 h 1784431"/>
              <a:gd name="connsiteX20" fmla="*/ 327660 w 2651567"/>
              <a:gd name="connsiteY20" fmla="*/ 1234449 h 1784431"/>
              <a:gd name="connsiteX21" fmla="*/ 0 w 2651567"/>
              <a:gd name="connsiteY21" fmla="*/ 933459 h 1784431"/>
              <a:gd name="connsiteX0" fmla="*/ 0 w 2651567"/>
              <a:gd name="connsiteY0" fmla="*/ 941532 h 1792504"/>
              <a:gd name="connsiteX1" fmla="*/ 457200 w 2651567"/>
              <a:gd name="connsiteY1" fmla="*/ 472902 h 1792504"/>
              <a:gd name="connsiteX2" fmla="*/ 605790 w 2651567"/>
              <a:gd name="connsiteY2" fmla="*/ 339552 h 1792504"/>
              <a:gd name="connsiteX3" fmla="*/ 891540 w 2651567"/>
              <a:gd name="connsiteY3" fmla="*/ 213822 h 1792504"/>
              <a:gd name="connsiteX4" fmla="*/ 1337310 w 2651567"/>
              <a:gd name="connsiteY4" fmla="*/ 110952 h 1792504"/>
              <a:gd name="connsiteX5" fmla="*/ 1878330 w 2651567"/>
              <a:gd name="connsiteY5" fmla="*/ 38562 h 1792504"/>
              <a:gd name="connsiteX6" fmla="*/ 2137410 w 2651567"/>
              <a:gd name="connsiteY6" fmla="*/ 25862 h 1792504"/>
              <a:gd name="connsiteX7" fmla="*/ 2346960 w 2651567"/>
              <a:gd name="connsiteY7" fmla="*/ 15702 h 1792504"/>
              <a:gd name="connsiteX8" fmla="*/ 2503170 w 2651567"/>
              <a:gd name="connsiteY8" fmla="*/ 259542 h 1792504"/>
              <a:gd name="connsiteX9" fmla="*/ 2636520 w 2651567"/>
              <a:gd name="connsiteY9" fmla="*/ 663402 h 1792504"/>
              <a:gd name="connsiteX10" fmla="*/ 2636520 w 2651567"/>
              <a:gd name="connsiteY10" fmla="*/ 1124412 h 1792504"/>
              <a:gd name="connsiteX11" fmla="*/ 2529840 w 2651567"/>
              <a:gd name="connsiteY11" fmla="*/ 1474932 h 1792504"/>
              <a:gd name="connsiteX12" fmla="*/ 2419350 w 2651567"/>
              <a:gd name="connsiteY12" fmla="*/ 1680672 h 1792504"/>
              <a:gd name="connsiteX13" fmla="*/ 2350770 w 2651567"/>
              <a:gd name="connsiteY13" fmla="*/ 1775922 h 1792504"/>
              <a:gd name="connsiteX14" fmla="*/ 2207260 w 2651567"/>
              <a:gd name="connsiteY14" fmla="*/ 1792432 h 1792504"/>
              <a:gd name="connsiteX15" fmla="*/ 1946910 w 2651567"/>
              <a:gd name="connsiteY15" fmla="*/ 1772112 h 1792504"/>
              <a:gd name="connsiteX16" fmla="*/ 1531620 w 2651567"/>
              <a:gd name="connsiteY16" fmla="*/ 1734012 h 1792504"/>
              <a:gd name="connsiteX17" fmla="*/ 1116330 w 2651567"/>
              <a:gd name="connsiteY17" fmla="*/ 1661622 h 1792504"/>
              <a:gd name="connsiteX18" fmla="*/ 777240 w 2651567"/>
              <a:gd name="connsiteY18" fmla="*/ 1566372 h 1792504"/>
              <a:gd name="connsiteX19" fmla="*/ 556260 w 2651567"/>
              <a:gd name="connsiteY19" fmla="*/ 1452072 h 1792504"/>
              <a:gd name="connsiteX20" fmla="*/ 327660 w 2651567"/>
              <a:gd name="connsiteY20" fmla="*/ 1242522 h 1792504"/>
              <a:gd name="connsiteX21" fmla="*/ 0 w 2651567"/>
              <a:gd name="connsiteY21" fmla="*/ 941532 h 1792504"/>
              <a:gd name="connsiteX0" fmla="*/ 0 w 2651567"/>
              <a:gd name="connsiteY0" fmla="*/ 928006 h 1778978"/>
              <a:gd name="connsiteX1" fmla="*/ 457200 w 2651567"/>
              <a:gd name="connsiteY1" fmla="*/ 459376 h 1778978"/>
              <a:gd name="connsiteX2" fmla="*/ 605790 w 2651567"/>
              <a:gd name="connsiteY2" fmla="*/ 326026 h 1778978"/>
              <a:gd name="connsiteX3" fmla="*/ 891540 w 2651567"/>
              <a:gd name="connsiteY3" fmla="*/ 200296 h 1778978"/>
              <a:gd name="connsiteX4" fmla="*/ 1337310 w 2651567"/>
              <a:gd name="connsiteY4" fmla="*/ 97426 h 1778978"/>
              <a:gd name="connsiteX5" fmla="*/ 1878330 w 2651567"/>
              <a:gd name="connsiteY5" fmla="*/ 25036 h 1778978"/>
              <a:gd name="connsiteX6" fmla="*/ 2137410 w 2651567"/>
              <a:gd name="connsiteY6" fmla="*/ 12336 h 1778978"/>
              <a:gd name="connsiteX7" fmla="*/ 2346960 w 2651567"/>
              <a:gd name="connsiteY7" fmla="*/ 2176 h 1778978"/>
              <a:gd name="connsiteX8" fmla="*/ 2401377 w 2651567"/>
              <a:gd name="connsiteY8" fmla="*/ 57095 h 1778978"/>
              <a:gd name="connsiteX9" fmla="*/ 2503170 w 2651567"/>
              <a:gd name="connsiteY9" fmla="*/ 246016 h 1778978"/>
              <a:gd name="connsiteX10" fmla="*/ 2636520 w 2651567"/>
              <a:gd name="connsiteY10" fmla="*/ 649876 h 1778978"/>
              <a:gd name="connsiteX11" fmla="*/ 2636520 w 2651567"/>
              <a:gd name="connsiteY11" fmla="*/ 1110886 h 1778978"/>
              <a:gd name="connsiteX12" fmla="*/ 2529840 w 2651567"/>
              <a:gd name="connsiteY12" fmla="*/ 1461406 h 1778978"/>
              <a:gd name="connsiteX13" fmla="*/ 2419350 w 2651567"/>
              <a:gd name="connsiteY13" fmla="*/ 1667146 h 1778978"/>
              <a:gd name="connsiteX14" fmla="*/ 2350770 w 2651567"/>
              <a:gd name="connsiteY14" fmla="*/ 1762396 h 1778978"/>
              <a:gd name="connsiteX15" fmla="*/ 2207260 w 2651567"/>
              <a:gd name="connsiteY15" fmla="*/ 1778906 h 1778978"/>
              <a:gd name="connsiteX16" fmla="*/ 1946910 w 2651567"/>
              <a:gd name="connsiteY16" fmla="*/ 1758586 h 1778978"/>
              <a:gd name="connsiteX17" fmla="*/ 1531620 w 2651567"/>
              <a:gd name="connsiteY17" fmla="*/ 1720486 h 1778978"/>
              <a:gd name="connsiteX18" fmla="*/ 1116330 w 2651567"/>
              <a:gd name="connsiteY18" fmla="*/ 1648096 h 1778978"/>
              <a:gd name="connsiteX19" fmla="*/ 777240 w 2651567"/>
              <a:gd name="connsiteY19" fmla="*/ 1552846 h 1778978"/>
              <a:gd name="connsiteX20" fmla="*/ 556260 w 2651567"/>
              <a:gd name="connsiteY20" fmla="*/ 1438546 h 1778978"/>
              <a:gd name="connsiteX21" fmla="*/ 327660 w 2651567"/>
              <a:gd name="connsiteY21" fmla="*/ 1228996 h 1778978"/>
              <a:gd name="connsiteX22" fmla="*/ 0 w 2651567"/>
              <a:gd name="connsiteY22" fmla="*/ 928006 h 177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51567" h="1778978">
                <a:moveTo>
                  <a:pt x="0" y="928006"/>
                </a:moveTo>
                <a:lnTo>
                  <a:pt x="457200" y="459376"/>
                </a:lnTo>
                <a:cubicBezTo>
                  <a:pt x="558165" y="359046"/>
                  <a:pt x="533400" y="369206"/>
                  <a:pt x="605790" y="326026"/>
                </a:cubicBezTo>
                <a:cubicBezTo>
                  <a:pt x="678180" y="282846"/>
                  <a:pt x="769620" y="238396"/>
                  <a:pt x="891540" y="200296"/>
                </a:cubicBezTo>
                <a:cubicBezTo>
                  <a:pt x="1013460" y="162196"/>
                  <a:pt x="1172845" y="126636"/>
                  <a:pt x="1337310" y="97426"/>
                </a:cubicBezTo>
                <a:cubicBezTo>
                  <a:pt x="1501775" y="68216"/>
                  <a:pt x="1744980" y="39218"/>
                  <a:pt x="1878330" y="25036"/>
                </a:cubicBezTo>
                <a:cubicBezTo>
                  <a:pt x="2011680" y="10854"/>
                  <a:pt x="2059305" y="16146"/>
                  <a:pt x="2137410" y="12336"/>
                </a:cubicBezTo>
                <a:cubicBezTo>
                  <a:pt x="2215515" y="8526"/>
                  <a:pt x="2302965" y="-5284"/>
                  <a:pt x="2346960" y="2176"/>
                </a:cubicBezTo>
                <a:cubicBezTo>
                  <a:pt x="2390955" y="9636"/>
                  <a:pt x="2375342" y="16455"/>
                  <a:pt x="2401377" y="57095"/>
                </a:cubicBezTo>
                <a:cubicBezTo>
                  <a:pt x="2427412" y="97735"/>
                  <a:pt x="2463979" y="147219"/>
                  <a:pt x="2503170" y="246016"/>
                </a:cubicBezTo>
                <a:cubicBezTo>
                  <a:pt x="2542361" y="344813"/>
                  <a:pt x="2614295" y="505731"/>
                  <a:pt x="2636520" y="649876"/>
                </a:cubicBezTo>
                <a:cubicBezTo>
                  <a:pt x="2658745" y="794021"/>
                  <a:pt x="2654300" y="975631"/>
                  <a:pt x="2636520" y="1110886"/>
                </a:cubicBezTo>
                <a:cubicBezTo>
                  <a:pt x="2618740" y="1246141"/>
                  <a:pt x="2566035" y="1368696"/>
                  <a:pt x="2529840" y="1461406"/>
                </a:cubicBezTo>
                <a:cubicBezTo>
                  <a:pt x="2493645" y="1554116"/>
                  <a:pt x="2449195" y="1616981"/>
                  <a:pt x="2419350" y="1667146"/>
                </a:cubicBezTo>
                <a:cubicBezTo>
                  <a:pt x="2389505" y="1717311"/>
                  <a:pt x="2386118" y="1743769"/>
                  <a:pt x="2350770" y="1762396"/>
                </a:cubicBezTo>
                <a:cubicBezTo>
                  <a:pt x="2315422" y="1781023"/>
                  <a:pt x="2207260" y="1778906"/>
                  <a:pt x="2207260" y="1778906"/>
                </a:cubicBezTo>
                <a:cubicBezTo>
                  <a:pt x="2139950" y="1778271"/>
                  <a:pt x="2059517" y="1768323"/>
                  <a:pt x="1946910" y="1758586"/>
                </a:cubicBezTo>
                <a:cubicBezTo>
                  <a:pt x="1834303" y="1748849"/>
                  <a:pt x="1670050" y="1738901"/>
                  <a:pt x="1531620" y="1720486"/>
                </a:cubicBezTo>
                <a:cubicBezTo>
                  <a:pt x="1393190" y="1702071"/>
                  <a:pt x="1242060" y="1676036"/>
                  <a:pt x="1116330" y="1648096"/>
                </a:cubicBezTo>
                <a:cubicBezTo>
                  <a:pt x="990600" y="1620156"/>
                  <a:pt x="870585" y="1587771"/>
                  <a:pt x="777240" y="1552846"/>
                </a:cubicBezTo>
                <a:cubicBezTo>
                  <a:pt x="683895" y="1517921"/>
                  <a:pt x="631190" y="1492521"/>
                  <a:pt x="556260" y="1438546"/>
                </a:cubicBezTo>
                <a:cubicBezTo>
                  <a:pt x="481330" y="1384571"/>
                  <a:pt x="327660" y="1228996"/>
                  <a:pt x="327660" y="1228996"/>
                </a:cubicBezTo>
                <a:lnTo>
                  <a:pt x="0" y="92800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1D5C378-2F8E-0888-2C19-B68B151C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3"/>
          <a:stretch/>
        </p:blipFill>
        <p:spPr bwMode="auto">
          <a:xfrm>
            <a:off x="3990934" y="2618420"/>
            <a:ext cx="489228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ángulo 10">
            <a:extLst>
              <a:ext uri="{FF2B5EF4-FFF2-40B4-BE49-F238E27FC236}">
                <a16:creationId xmlns:a16="http://schemas.microsoft.com/office/drawing/2014/main" id="{CC5876B9-F442-69C2-15F2-8E4130C5C8C7}"/>
              </a:ext>
            </a:extLst>
          </p:cNvPr>
          <p:cNvSpPr/>
          <p:nvPr/>
        </p:nvSpPr>
        <p:spPr>
          <a:xfrm>
            <a:off x="274022" y="5056820"/>
            <a:ext cx="4199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Carrier gas = </a:t>
            </a:r>
            <a:r>
              <a:rPr lang="en-GB" sz="1400" dirty="0" err="1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Ar</a:t>
            </a:r>
            <a:r>
              <a:rPr lang="en-GB" sz="14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, Ne, He</a:t>
            </a:r>
          </a:p>
        </p:txBody>
      </p:sp>
      <p:sp>
        <p:nvSpPr>
          <p:cNvPr id="13" name="Rectángulo 10">
            <a:extLst>
              <a:ext uri="{FF2B5EF4-FFF2-40B4-BE49-F238E27FC236}">
                <a16:creationId xmlns:a16="http://schemas.microsoft.com/office/drawing/2014/main" id="{6735E780-8B9E-79A3-97B1-EBDD6A0FFB14}"/>
              </a:ext>
            </a:extLst>
          </p:cNvPr>
          <p:cNvSpPr/>
          <p:nvPr/>
        </p:nvSpPr>
        <p:spPr>
          <a:xfrm>
            <a:off x="282846" y="5434843"/>
            <a:ext cx="4199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Solvent = Water, Formic acid, Ethanol</a:t>
            </a:r>
          </a:p>
        </p:txBody>
      </p:sp>
      <p:sp>
        <p:nvSpPr>
          <p:cNvPr id="14" name="Rectángulo 10">
            <a:extLst>
              <a:ext uri="{FF2B5EF4-FFF2-40B4-BE49-F238E27FC236}">
                <a16:creationId xmlns:a16="http://schemas.microsoft.com/office/drawing/2014/main" id="{FCA13A97-EE3D-1D88-A339-4EF718ABD5DC}"/>
              </a:ext>
            </a:extLst>
          </p:cNvPr>
          <p:cNvSpPr/>
          <p:nvPr/>
        </p:nvSpPr>
        <p:spPr>
          <a:xfrm>
            <a:off x="3169622" y="4977643"/>
            <a:ext cx="4199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Nozzle diameter = 0.8-1.2 mm</a:t>
            </a:r>
          </a:p>
        </p:txBody>
      </p:sp>
      <p:sp>
        <p:nvSpPr>
          <p:cNvPr id="15" name="Elipse 92">
            <a:extLst>
              <a:ext uri="{FF2B5EF4-FFF2-40B4-BE49-F238E27FC236}">
                <a16:creationId xmlns:a16="http://schemas.microsoft.com/office/drawing/2014/main" id="{2A757A86-4D8E-CA06-EDBF-2042E0B88A62}"/>
              </a:ext>
            </a:extLst>
          </p:cNvPr>
          <p:cNvSpPr/>
          <p:nvPr/>
        </p:nvSpPr>
        <p:spPr>
          <a:xfrm>
            <a:off x="4053262" y="374943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7" name="Elipse 91">
            <a:extLst>
              <a:ext uri="{FF2B5EF4-FFF2-40B4-BE49-F238E27FC236}">
                <a16:creationId xmlns:a16="http://schemas.microsoft.com/office/drawing/2014/main" id="{77C97661-83B2-DF96-9B18-312B82590ADD}"/>
              </a:ext>
            </a:extLst>
          </p:cNvPr>
          <p:cNvSpPr/>
          <p:nvPr/>
        </p:nvSpPr>
        <p:spPr>
          <a:xfrm>
            <a:off x="4630351" y="3913819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8" name="Elipse 96">
            <a:extLst>
              <a:ext uri="{FF2B5EF4-FFF2-40B4-BE49-F238E27FC236}">
                <a16:creationId xmlns:a16="http://schemas.microsoft.com/office/drawing/2014/main" id="{971DE2F4-E10A-9180-4E7A-221897B50897}"/>
              </a:ext>
            </a:extLst>
          </p:cNvPr>
          <p:cNvSpPr/>
          <p:nvPr/>
        </p:nvSpPr>
        <p:spPr>
          <a:xfrm>
            <a:off x="5129166" y="363950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9" name="Elipse 93">
            <a:extLst>
              <a:ext uri="{FF2B5EF4-FFF2-40B4-BE49-F238E27FC236}">
                <a16:creationId xmlns:a16="http://schemas.microsoft.com/office/drawing/2014/main" id="{D59A8D75-5E54-67AA-FF1C-9C583E88F7D2}"/>
              </a:ext>
            </a:extLst>
          </p:cNvPr>
          <p:cNvSpPr/>
          <p:nvPr/>
        </p:nvSpPr>
        <p:spPr>
          <a:xfrm>
            <a:off x="4487714" y="414465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0" name="Elipse 95">
            <a:extLst>
              <a:ext uri="{FF2B5EF4-FFF2-40B4-BE49-F238E27FC236}">
                <a16:creationId xmlns:a16="http://schemas.microsoft.com/office/drawing/2014/main" id="{A691B214-F58C-E567-ED19-305C81399F92}"/>
              </a:ext>
            </a:extLst>
          </p:cNvPr>
          <p:cNvSpPr/>
          <p:nvPr/>
        </p:nvSpPr>
        <p:spPr>
          <a:xfrm>
            <a:off x="4820993" y="408519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5976BAE-02F9-68FC-9F79-11EC709D7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0" y="2933380"/>
            <a:ext cx="5486646" cy="198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32">
            <a:extLst>
              <a:ext uri="{FF2B5EF4-FFF2-40B4-BE49-F238E27FC236}">
                <a16:creationId xmlns:a16="http://schemas.microsoft.com/office/drawing/2014/main" id="{F59EBA44-149A-C5F2-6ED1-0EC71FA4F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46" y="2543121"/>
            <a:ext cx="316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" alt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Pulsed</a:t>
            </a:r>
            <a:r>
              <a:rPr lang="es-ES" alt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endParaRPr lang="es-ES" alt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4 Título">
            <a:extLst>
              <a:ext uri="{FF2B5EF4-FFF2-40B4-BE49-F238E27FC236}">
                <a16:creationId xmlns:a16="http://schemas.microsoft.com/office/drawing/2014/main" id="{37ADC977-AD56-B89B-6171-500D79F59FA5}"/>
              </a:ext>
            </a:extLst>
          </p:cNvPr>
          <p:cNvSpPr txBox="1">
            <a:spLocks/>
          </p:cNvSpPr>
          <p:nvPr/>
        </p:nvSpPr>
        <p:spPr>
          <a:xfrm>
            <a:off x="76200" y="961910"/>
            <a:ext cx="6071286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High-resolution FT Rotational spectroscopy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371 L -2.22222E-6 0.06528 L -0.01076 0.04838 L 0.02952 -0.01366 L 0.08021 0.06435 L 0.13021 -0.01273 L 0.13768 -0.00139 L 0.09531 0.06343 L 0.04549 -0.01342 L -0.00538 0.06482 L -0.00538 -0.01342 L 0.04497 0.06412 L 0.09531 -0.01366 " pathEditMode="relative" rAng="0" ptsTypes="AAAAAAAAAAA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219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07187 4.07407E-6 L 0.00139 0.04398 L 0.0757 0.00023 L 0.00018 -0.04514 L -0.06979 4.07407E-6 L 0.00174 0.04398 L 0.075 4.07407E-6 L 0.0007 -0.04491 " pathEditMode="relative" rAng="0" ptsTypes="AAAA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3.05556E-6 0.08333 L -0.04809 -0.01181 L -0.09601 0.08218 L -0.09601 -0.01181 L -0.12552 0.04699 L -0.10834 0.08125 L -0.10469 0.08194 L -0.05851 -0.00972 L -0.01198 0.08218 L -0.01198 -0.01134 L 0.01302 0.03773 L 0.01267 0.03704 " pathEditMode="relative" rAng="0" ptsTypes="AAAAAAAAAAA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356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1.94444E-6 -0.06991 L -0.05469 0.01042 L -0.05469 -0.07083 L -0.02691 0.01273 L -0.02691 -0.07153 L 0.03055 0.01273 L 0.03055 -0.07153 L 0.0868 0.01042 L 0.0868 -0.07153 L 0.03055 0.01042 " pathEditMode="relative" rAng="0" ptsTypes="AAAAAAAAA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29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439 L -0.0007 -0.07454 L -0.04827 0.01759 L -0.08698 -0.05787 L -0.079 -0.07362 L -0.03264 0.01597 L 0.01389 -0.07408 L 0.04982 -0.0051 L 0.04132 0.01597 L 0.04132 -0.07454 L -0.00469 0.01435 L -0.05018 -0.07315 " pathEditMode="relative" rAng="0" ptsTypes="AAAAAAAAAA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31 -0.01366 L 0.13646 0.022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17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4491 L 0.08108 -0.002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210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5 0.01042 L 0.0875 -0.030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206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8 -0.07315 L 0.04982 -0.018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46 0.02222 L 0.35903 0.0048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88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27 -0.00162 L 0.29966 0.014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81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3819 L 0.24357 0.034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9 -0.03542 L 0.30972 -0.029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-0.02662 L 0.26996 -0.03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5" grpId="0" animBg="1"/>
      <p:bldP spid="15" grpId="1" animBg="1"/>
      <p:bldP spid="15" grpId="2" animBg="1"/>
      <p:bldP spid="15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DAFDA-8265-ED69-ED5D-A604080F4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103463A6-AC98-9332-C95D-59C238923339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Gas-phase characterization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CC7C242-D9E5-08D0-DE26-E67040F923C7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492E9591-3DDD-756E-E01F-8E1DBD975183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0AAE4BB-4187-FDB3-7135-9E0F0219A34D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4E5830DD-2E82-BD93-CCF2-7990872041C8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59" name="12 CuadroTexto">
            <a:extLst>
              <a:ext uri="{FF2B5EF4-FFF2-40B4-BE49-F238E27FC236}">
                <a16:creationId xmlns:a16="http://schemas.microsoft.com/office/drawing/2014/main" id="{D46F8CA6-CD6B-E51B-D764-D3C80A63FFDA}"/>
              </a:ext>
            </a:extLst>
          </p:cNvPr>
          <p:cNvSpPr txBox="1"/>
          <p:nvPr/>
        </p:nvSpPr>
        <p:spPr>
          <a:xfrm>
            <a:off x="-228600" y="1347844"/>
            <a:ext cx="54101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applicability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Isomers, conformers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isotopologues, vibrationally excited states, radicals, ions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Information of the molecular structure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"/>
            </a:pPr>
            <a:endParaRPr lang="en-US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Vaporization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Isolation, lower temperature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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Molecular structure,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Complexes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Dynamics </a:t>
            </a:r>
          </a:p>
        </p:txBody>
      </p:sp>
      <p:sp>
        <p:nvSpPr>
          <p:cNvPr id="60" name="4 Título">
            <a:extLst>
              <a:ext uri="{FF2B5EF4-FFF2-40B4-BE49-F238E27FC236}">
                <a16:creationId xmlns:a16="http://schemas.microsoft.com/office/drawing/2014/main" id="{AD5C931E-A079-BEFE-8259-691342858486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38862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Vibrational spectroscopy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4 Título">
            <a:extLst>
              <a:ext uri="{FF2B5EF4-FFF2-40B4-BE49-F238E27FC236}">
                <a16:creationId xmlns:a16="http://schemas.microsoft.com/office/drawing/2014/main" id="{BA10B956-BCA5-1880-27A1-5F0993234352}"/>
              </a:ext>
            </a:extLst>
          </p:cNvPr>
          <p:cNvSpPr txBox="1">
            <a:spLocks/>
          </p:cNvSpPr>
          <p:nvPr/>
        </p:nvSpPr>
        <p:spPr>
          <a:xfrm>
            <a:off x="76200" y="4062351"/>
            <a:ext cx="67818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</a:t>
            </a:r>
            <a:r>
              <a:rPr lang="en-US" sz="2000" b="1" cap="small" noProof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MultiPhoton</a:t>
            </a:r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Dissociation (IRMPD) spectroscopy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4 Título">
            <a:extLst>
              <a:ext uri="{FF2B5EF4-FFF2-40B4-BE49-F238E27FC236}">
                <a16:creationId xmlns:a16="http://schemas.microsoft.com/office/drawing/2014/main" id="{6151613C-2EF9-6809-FB56-CAEB69A4442D}"/>
              </a:ext>
            </a:extLst>
          </p:cNvPr>
          <p:cNvSpPr txBox="1">
            <a:spLocks/>
          </p:cNvSpPr>
          <p:nvPr/>
        </p:nvSpPr>
        <p:spPr>
          <a:xfrm>
            <a:off x="5595530" y="939180"/>
            <a:ext cx="30480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small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Limitations </a:t>
            </a:r>
            <a:endParaRPr lang="en-US" sz="2000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12 CuadroTexto">
            <a:extLst>
              <a:ext uri="{FF2B5EF4-FFF2-40B4-BE49-F238E27FC236}">
                <a16:creationId xmlns:a16="http://schemas.microsoft.com/office/drawing/2014/main" id="{29601099-A385-A749-7980-30536BF10ECC}"/>
              </a:ext>
            </a:extLst>
          </p:cNvPr>
          <p:cNvSpPr txBox="1"/>
          <p:nvPr/>
        </p:nvSpPr>
        <p:spPr>
          <a:xfrm>
            <a:off x="5029200" y="1481818"/>
            <a:ext cx="342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US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600"/>
              </a:spcBef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Systems </a:t>
            </a:r>
          </a:p>
          <a:p>
            <a:pPr lvl="1">
              <a:spcBef>
                <a:spcPts val="1200"/>
              </a:spcBef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Molecular structure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9AC540A-953C-C3EF-DEE6-A5A238CCE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41" y="2904209"/>
            <a:ext cx="3294116" cy="11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ECDC0-8732-C0FB-E261-83EDBE157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Título">
            <a:extLst>
              <a:ext uri="{FF2B5EF4-FFF2-40B4-BE49-F238E27FC236}">
                <a16:creationId xmlns:a16="http://schemas.microsoft.com/office/drawing/2014/main" id="{12BD8DED-41BA-4EB8-3ED7-5FC03757646C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24900" cy="8382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cap="smal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en-US" sz="3600" b="1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Gas-phase characterization 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E96C8FB-70EB-36B1-744C-520A66F1C8E3}"/>
              </a:ext>
            </a:extLst>
          </p:cNvPr>
          <p:cNvGrpSpPr/>
          <p:nvPr/>
        </p:nvGrpSpPr>
        <p:grpSpPr>
          <a:xfrm>
            <a:off x="0" y="571885"/>
            <a:ext cx="9187269" cy="523220"/>
            <a:chOff x="0" y="571885"/>
            <a:chExt cx="9187269" cy="523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5C16C270-9C1C-3D98-B8BE-8B36BB3982B8}"/>
                </a:ext>
              </a:extLst>
            </p:cNvPr>
            <p:cNvCxnSpPr/>
            <p:nvPr/>
          </p:nvCxnSpPr>
          <p:spPr>
            <a:xfrm>
              <a:off x="0" y="838200"/>
              <a:ext cx="8763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5B7F069-97BE-7062-1432-5FFCB0F1C905}"/>
                </a:ext>
              </a:extLst>
            </p:cNvPr>
            <p:cNvSpPr txBox="1"/>
            <p:nvPr/>
          </p:nvSpPr>
          <p:spPr>
            <a:xfrm>
              <a:off x="8643530" y="5718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</a:t>
              </a:r>
              <a:endParaRPr lang="en-GB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9 CuadroTexto">
            <a:extLst>
              <a:ext uri="{FF2B5EF4-FFF2-40B4-BE49-F238E27FC236}">
                <a16:creationId xmlns:a16="http://schemas.microsoft.com/office/drawing/2014/main" id="{450473C2-B36E-6C36-E875-714ADA8033BF}"/>
              </a:ext>
            </a:extLst>
          </p:cNvPr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noProof="0">
                <a:latin typeface="Mongolian Baiti" panose="03000500000000000000" pitchFamily="66" charset="0"/>
                <a:cs typeface="Mongolian Baiti" panose="03000500000000000000" pitchFamily="66" charset="0"/>
              </a:rPr>
              <a:t>    Me2-1 - Alberto Macario Farto                	             Journées de Spectroscopie Moléculaire                     	            Grenoble,  12 mars 2025  </a:t>
            </a:r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0274DC7D-0DF5-0DD0-E337-192D4E6EA6B1}"/>
              </a:ext>
            </a:extLst>
          </p:cNvPr>
          <p:cNvSpPr txBox="1"/>
          <p:nvPr/>
        </p:nvSpPr>
        <p:spPr>
          <a:xfrm>
            <a:off x="152400" y="13378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Technique				Isolation, lower temperature </a:t>
            </a:r>
          </a:p>
        </p:txBody>
      </p:sp>
      <p:sp>
        <p:nvSpPr>
          <p:cNvPr id="4" name="4 Título">
            <a:extLst>
              <a:ext uri="{FF2B5EF4-FFF2-40B4-BE49-F238E27FC236}">
                <a16:creationId xmlns:a16="http://schemas.microsoft.com/office/drawing/2014/main" id="{6FA0E3A0-26AB-05F4-C97E-32ED48ADC075}"/>
              </a:ext>
            </a:extLst>
          </p:cNvPr>
          <p:cNvSpPr txBox="1">
            <a:spLocks/>
          </p:cNvSpPr>
          <p:nvPr/>
        </p:nvSpPr>
        <p:spPr>
          <a:xfrm>
            <a:off x="76200" y="938154"/>
            <a:ext cx="3886200" cy="40969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small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IRMPD spectroscopy</a:t>
            </a:r>
            <a:endPara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BF4B374C-94CE-CECE-2FDD-F5A9EB3F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12" y="1844605"/>
            <a:ext cx="316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noProof="0">
                <a:latin typeface="Arial" panose="020B0604020202020204" pitchFamily="34" charset="0"/>
                <a:cs typeface="Arial" panose="020B0604020202020204" pitchFamily="34" charset="0"/>
              </a:rPr>
              <a:t>Supersonic Expansion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1C4EEC-8164-0F45-96F2-5B2309AD21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92" b="51081"/>
          <a:stretch/>
        </p:blipFill>
        <p:spPr>
          <a:xfrm>
            <a:off x="465178" y="1686228"/>
            <a:ext cx="3639164" cy="184367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1F40D87-C909-8C0C-17FD-2BDB832A425F}"/>
              </a:ext>
            </a:extLst>
          </p:cNvPr>
          <p:cNvSpPr/>
          <p:nvPr/>
        </p:nvSpPr>
        <p:spPr>
          <a:xfrm>
            <a:off x="5105400" y="2488542"/>
            <a:ext cx="914400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34CCE5-94A9-3283-F162-F99CEF26664A}"/>
              </a:ext>
            </a:extLst>
          </p:cNvPr>
          <p:cNvSpPr/>
          <p:nvPr/>
        </p:nvSpPr>
        <p:spPr>
          <a:xfrm>
            <a:off x="7557551" y="2488542"/>
            <a:ext cx="196662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BB43FD-6AE2-B4DF-45A7-CDAF2892ECEB}"/>
              </a:ext>
            </a:extLst>
          </p:cNvPr>
          <p:cNvSpPr txBox="1"/>
          <p:nvPr/>
        </p:nvSpPr>
        <p:spPr>
          <a:xfrm>
            <a:off x="5101381" y="2772529"/>
            <a:ext cx="92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A156D5F-60BC-A41F-D88E-D4E170428615}"/>
              </a:ext>
            </a:extLst>
          </p:cNvPr>
          <p:cNvSpPr/>
          <p:nvPr/>
        </p:nvSpPr>
        <p:spPr>
          <a:xfrm>
            <a:off x="6308157" y="2488542"/>
            <a:ext cx="914400" cy="91440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EA08FD9-C42D-6461-2095-F3215F4E5586}"/>
              </a:ext>
            </a:extLst>
          </p:cNvPr>
          <p:cNvSpPr txBox="1"/>
          <p:nvPr/>
        </p:nvSpPr>
        <p:spPr>
          <a:xfrm>
            <a:off x="6304138" y="2772529"/>
            <a:ext cx="92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Tramp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99A1BC9-79B8-E1B0-F279-253233F63FF9}"/>
              </a:ext>
            </a:extLst>
          </p:cNvPr>
          <p:cNvSpPr txBox="1"/>
          <p:nvPr/>
        </p:nvSpPr>
        <p:spPr>
          <a:xfrm>
            <a:off x="7580385" y="2684132"/>
            <a:ext cx="131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MS   Detection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065D0FB-62A6-923E-AB67-4BB078DC05BB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6023819" y="2926418"/>
            <a:ext cx="28031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358CD89-23BE-6624-D35A-D845B1AD61CB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>
            <a:off x="7222557" y="2945742"/>
            <a:ext cx="33499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C115FB-EC1E-C86C-3B7D-273120A2D80B}"/>
              </a:ext>
            </a:extLst>
          </p:cNvPr>
          <p:cNvSpPr txBox="1"/>
          <p:nvPr/>
        </p:nvSpPr>
        <p:spPr>
          <a:xfrm>
            <a:off x="6234450" y="3426370"/>
            <a:ext cx="106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IR Laser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C752027-7250-AF3C-1915-C78CB5F96241}"/>
              </a:ext>
            </a:extLst>
          </p:cNvPr>
          <p:cNvSpPr/>
          <p:nvPr/>
        </p:nvSpPr>
        <p:spPr>
          <a:xfrm flipH="1" flipV="1">
            <a:off x="6882101" y="2595825"/>
            <a:ext cx="102637" cy="1026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207D793-8479-3ACA-3F95-26A9B4340BE2}"/>
              </a:ext>
            </a:extLst>
          </p:cNvPr>
          <p:cNvSpPr/>
          <p:nvPr/>
        </p:nvSpPr>
        <p:spPr>
          <a:xfrm flipH="1" flipV="1">
            <a:off x="7034501" y="2748225"/>
            <a:ext cx="102637" cy="1026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A252EBC-3BB0-2296-5181-38EC58AF149E}"/>
              </a:ext>
            </a:extLst>
          </p:cNvPr>
          <p:cNvSpPr/>
          <p:nvPr/>
        </p:nvSpPr>
        <p:spPr>
          <a:xfrm flipH="1" flipV="1">
            <a:off x="6614088" y="2647279"/>
            <a:ext cx="102637" cy="1026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11ABF5B-BCDF-77C8-1669-08F3CF14F1AC}"/>
              </a:ext>
            </a:extLst>
          </p:cNvPr>
          <p:cNvSpPr/>
          <p:nvPr/>
        </p:nvSpPr>
        <p:spPr>
          <a:xfrm flipH="1" flipV="1">
            <a:off x="6376862" y="3072676"/>
            <a:ext cx="102637" cy="1026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D0DC9397-B8F7-4D5E-E61D-B35B92CD6A19}"/>
              </a:ext>
            </a:extLst>
          </p:cNvPr>
          <p:cNvSpPr/>
          <p:nvPr/>
        </p:nvSpPr>
        <p:spPr>
          <a:xfrm flipH="1" flipV="1">
            <a:off x="6388412" y="2595825"/>
            <a:ext cx="102637" cy="1026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7DF52A5-53D3-0C09-0D08-F3E23EF92D58}"/>
              </a:ext>
            </a:extLst>
          </p:cNvPr>
          <p:cNvSpPr/>
          <p:nvPr/>
        </p:nvSpPr>
        <p:spPr>
          <a:xfrm flipH="1" flipV="1">
            <a:off x="6702847" y="3133831"/>
            <a:ext cx="102637" cy="1026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861FC04-8976-D513-7E46-4C69B7A83F7E}"/>
              </a:ext>
            </a:extLst>
          </p:cNvPr>
          <p:cNvSpPr/>
          <p:nvPr/>
        </p:nvSpPr>
        <p:spPr>
          <a:xfrm flipH="1" flipV="1">
            <a:off x="6521738" y="3190359"/>
            <a:ext cx="102637" cy="1026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D11B4D7-C312-382E-4F0E-A2ECC965D10A}"/>
              </a:ext>
            </a:extLst>
          </p:cNvPr>
          <p:cNvSpPr/>
          <p:nvPr/>
        </p:nvSpPr>
        <p:spPr>
          <a:xfrm flipH="1" flipV="1">
            <a:off x="6903804" y="3201881"/>
            <a:ext cx="102637" cy="1026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8C704D3-EBC5-3A2C-AD9A-302ABFDF5C86}"/>
              </a:ext>
            </a:extLst>
          </p:cNvPr>
          <p:cNvSpPr/>
          <p:nvPr/>
        </p:nvSpPr>
        <p:spPr>
          <a:xfrm flipH="1" flipV="1">
            <a:off x="7028832" y="3071157"/>
            <a:ext cx="102637" cy="1026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D522E22-FE8B-C091-9501-496AE49F5133}"/>
              </a:ext>
            </a:extLst>
          </p:cNvPr>
          <p:cNvCxnSpPr/>
          <p:nvPr/>
        </p:nvCxnSpPr>
        <p:spPr>
          <a:xfrm>
            <a:off x="6578784" y="2149735"/>
            <a:ext cx="0" cy="44609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7376598-2985-819F-17EC-D06C87209C5F}"/>
              </a:ext>
            </a:extLst>
          </p:cNvPr>
          <p:cNvSpPr txBox="1"/>
          <p:nvPr/>
        </p:nvSpPr>
        <p:spPr>
          <a:xfrm>
            <a:off x="5497199" y="1834702"/>
            <a:ext cx="2257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Messager-tagging gas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FE0C657-37F3-0DD1-9FC2-6C4F4ABE9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0" y="4259687"/>
            <a:ext cx="7662737" cy="2350270"/>
          </a:xfrm>
          <a:prstGeom prst="rect">
            <a:avLst/>
          </a:prstGeom>
        </p:spPr>
      </p:pic>
      <p:sp>
        <p:nvSpPr>
          <p:cNvPr id="32" name="12 CuadroTexto">
            <a:extLst>
              <a:ext uri="{FF2B5EF4-FFF2-40B4-BE49-F238E27FC236}">
                <a16:creationId xmlns:a16="http://schemas.microsoft.com/office/drawing/2014/main" id="{129C624B-C80C-A1D2-53F7-EDCF738D0822}"/>
              </a:ext>
            </a:extLst>
          </p:cNvPr>
          <p:cNvSpPr txBox="1"/>
          <p:nvPr/>
        </p:nvSpPr>
        <p:spPr>
          <a:xfrm>
            <a:off x="152400" y="38524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Vaporization source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E3677F7-C2DE-CE69-53D7-B2565D848A2F}"/>
              </a:ext>
            </a:extLst>
          </p:cNvPr>
          <p:cNvSpPr txBox="1"/>
          <p:nvPr/>
        </p:nvSpPr>
        <p:spPr>
          <a:xfrm>
            <a:off x="228600" y="3536249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IVR : Intramolecular Vibrational energy Redistribution</a:t>
            </a:r>
          </a:p>
        </p:txBody>
      </p:sp>
    </p:spTree>
    <p:extLst>
      <p:ext uri="{BB962C8B-B14F-4D97-AF65-F5344CB8AC3E}">
        <p14:creationId xmlns:p14="http://schemas.microsoft.com/office/powerpoint/2010/main" val="2906671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36375</TotalTime>
  <Words>1257</Words>
  <Application>Microsoft Office PowerPoint</Application>
  <PresentationFormat>Presentación en pantalla (4:3)</PresentationFormat>
  <Paragraphs>232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Calibri</vt:lpstr>
      <vt:lpstr>Georgia</vt:lpstr>
      <vt:lpstr>Mongolian Baiti</vt:lpstr>
      <vt:lpstr>Wingdings</vt:lpstr>
      <vt:lpstr>Tema de Office</vt:lpstr>
      <vt:lpstr>Laser desorption on water microdroplets for gas phase characterization of biomolecules and its water aggregates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Laser desorption on water microdroplets for gas phase characterization of biomolecules and its water aggregates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</dc:creator>
  <cp:lastModifiedBy>Alberto mf</cp:lastModifiedBy>
  <cp:revision>309</cp:revision>
  <dcterms:created xsi:type="dcterms:W3CDTF">2017-03-13T10:26:44Z</dcterms:created>
  <dcterms:modified xsi:type="dcterms:W3CDTF">2025-03-11T14:41:46Z</dcterms:modified>
</cp:coreProperties>
</file>