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7" r:id="rId4"/>
    <p:sldMasterId id="2147483689" r:id="rId5"/>
    <p:sldMasterId id="2147483701" r:id="rId6"/>
  </p:sldMasterIdLst>
  <p:notesMasterIdLst>
    <p:notesMasterId r:id="rId31"/>
  </p:notesMasterIdLst>
  <p:sldIdLst>
    <p:sldId id="256" r:id="rId7"/>
    <p:sldId id="287" r:id="rId8"/>
    <p:sldId id="259" r:id="rId9"/>
    <p:sldId id="288" r:id="rId10"/>
    <p:sldId id="369" r:id="rId11"/>
    <p:sldId id="370" r:id="rId12"/>
    <p:sldId id="371" r:id="rId13"/>
    <p:sldId id="372" r:id="rId14"/>
    <p:sldId id="290" r:id="rId15"/>
    <p:sldId id="374" r:id="rId16"/>
    <p:sldId id="266" r:id="rId17"/>
    <p:sldId id="273" r:id="rId18"/>
    <p:sldId id="275" r:id="rId19"/>
    <p:sldId id="277" r:id="rId20"/>
    <p:sldId id="375" r:id="rId21"/>
    <p:sldId id="269" r:id="rId22"/>
    <p:sldId id="278" r:id="rId23"/>
    <p:sldId id="376" r:id="rId24"/>
    <p:sldId id="378" r:id="rId25"/>
    <p:sldId id="271" r:id="rId26"/>
    <p:sldId id="272" r:id="rId27"/>
    <p:sldId id="274" r:id="rId28"/>
    <p:sldId id="268" r:id="rId29"/>
    <p:sldId id="27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89990" autoAdjust="0"/>
  </p:normalViewPr>
  <p:slideViewPr>
    <p:cSldViewPr snapToGrid="0">
      <p:cViewPr varScale="1">
        <p:scale>
          <a:sx n="113" d="100"/>
          <a:sy n="113" d="100"/>
        </p:scale>
        <p:origin x="59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04C7-617B-4BCE-94F9-3FF60497EC9F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34294-545F-4DD0-9B7C-62C17ABC5A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43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34294-545F-4DD0-9B7C-62C17ABC5A0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86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D147CC-3293-4181-90C3-237DEB368F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8488" y="619125"/>
            <a:ext cx="5426075" cy="305276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My talk is about the use of laser diodes for the in situ measurements of trace gases in the atmosphere.</a:t>
            </a:r>
          </a:p>
          <a:p>
            <a:endParaRPr lang="fr-FR" altLang="fr-FR"/>
          </a:p>
          <a:p>
            <a:r>
              <a:rPr lang="fr-FR" altLang="fr-FR"/>
              <a:t>A town in eastern France .. </a:t>
            </a:r>
          </a:p>
          <a:p>
            <a:r>
              <a:rPr lang="fr-FR" altLang="fr-FR"/>
              <a:t>This picture was taken ten years ago …</a:t>
            </a:r>
          </a:p>
          <a:p>
            <a:endParaRPr lang="fr-FR" altLang="fr-FR"/>
          </a:p>
          <a:p>
            <a:r>
              <a:rPr lang="fr-FR" altLang="fr-FR"/>
              <a:t>Combined with </a:t>
            </a:r>
          </a:p>
          <a:p>
            <a:endParaRPr lang="fr-FR" altLang="fr-FR"/>
          </a:p>
          <a:p>
            <a:r>
              <a:rPr lang="fr-FR" altLang="fr-FR"/>
              <a:t>I work in Reims, </a:t>
            </a:r>
          </a:p>
          <a:p>
            <a:r>
              <a:rPr lang="fr-FR" altLang="fr-FR"/>
              <a:t>Production of champaign</a:t>
            </a:r>
          </a:p>
          <a:p>
            <a:r>
              <a:rPr lang="fr-FR" altLang="fr-FR"/>
              <a:t>Deals with fundamental spectroscopy and application to science of the atmosphere</a:t>
            </a:r>
          </a:p>
          <a:p>
            <a:endParaRPr lang="fr-FR" altLang="fr-FR"/>
          </a:p>
          <a:p>
            <a:r>
              <a:rPr lang="fr-FR" altLang="fr-FR"/>
              <a:t>The measurements of trace gases by laser diode absorption spectroscopy</a:t>
            </a:r>
          </a:p>
          <a:p>
            <a:endParaRPr lang="fr-FR" altLang="fr-FR"/>
          </a:p>
          <a:p>
            <a:r>
              <a:rPr lang="fr-FR" altLang="fr-FR"/>
              <a:t>A picture of the SDLA, a tunable absorption spectrocopy </a:t>
            </a:r>
          </a:p>
          <a:p>
            <a:r>
              <a:rPr lang="fr-FR" altLang="fr-FR"/>
              <a:t>Launched in northern sweden , Europeans campaign (THESEO) , polar winter to investigate ozone chemistry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8C3D51-9746-4551-9430-AC673A81B7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80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C0B4-2C02-4A57-916B-69ADE148EEDE}" type="datetime1">
              <a:rPr lang="en-US" smtClean="0"/>
              <a:t>3/28/2025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7A36-24CF-48A0-B61B-3F8C5DEF44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73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FBFF-10D5-47E7-AD07-AAC81C473217}" type="datetime1">
              <a:rPr lang="en-US" smtClean="0"/>
              <a:t>3/28/2025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7A36-24CF-48A0-B61B-3F8C5DEF44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6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781D-E82C-4C50-B9E2-28F460DA0D75}" type="datetime1">
              <a:rPr lang="en-US" smtClean="0"/>
              <a:t>3/28/2025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7A36-24CF-48A0-B61B-3F8C5DEF44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029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CC15-99E7-4DBB-AB5C-EB370EFBE8DC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7C20-9C2C-4E43-A7CF-06030AE5B915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94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C398-36F0-4A95-A03B-E69BA5438CEA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15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6A93-BB59-4C6B-B230-13F2A4F94199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77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A765-A82B-47E3-99B4-1E0949FEC90A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86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5122-BF12-48FF-9023-312D8816868C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81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42C7-E2DE-482D-8FF1-A3A107A604E2}" type="datetime1">
              <a:rPr lang="en-US" smtClean="0"/>
              <a:t>3/28/2025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3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4CA-7178-43D2-B67A-FFB0DD7B716F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5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230A-2504-4206-A1D0-836063CA4D67}" type="datetime1">
              <a:rPr lang="en-US" smtClean="0"/>
              <a:t>3/28/2025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7A36-24CF-48A0-B61B-3F8C5DEF44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245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2760-CD37-49E6-9D56-AE012B97883B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58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914A-7619-4BCD-8431-5D673ED94B89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167C-ACD7-41EB-A840-E72E676B91C1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45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logo_CNES_2011_courbe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8" y="80964"/>
            <a:ext cx="6223510" cy="13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08322" y="1268761"/>
            <a:ext cx="7918939" cy="5794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 algn="ctr" eaLnBrk="0" hangingPunct="0">
              <a:spcBef>
                <a:spcPct val="0"/>
              </a:spcBef>
              <a:buFontTx/>
              <a:buNone/>
              <a:defRPr sz="3200"/>
            </a:lvl1pPr>
          </a:lstStyle>
          <a:p>
            <a:pPr lvl="0"/>
            <a:r>
              <a:rPr lang="fr-FR" noProof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85290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F43144-E60C-488E-A3D0-803FD08C5CB5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197882" y="6629400"/>
            <a:ext cx="1976164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336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BC351B-508B-4D2F-AF33-864258CF724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97882" y="6629400"/>
            <a:ext cx="1976164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996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66D516-CD10-4778-AC4C-0703A0066D16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97882" y="6629400"/>
            <a:ext cx="1976164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32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856D-D279-4BE5-A0F8-6C6508890B8D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06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3D7F-2DA4-49BB-968F-C203095DFA73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69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13E2-0051-4393-A07A-95EAB7E33CC7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C2A0-E2B1-46C2-88D9-E460F6CE0CEE}" type="datetime1">
              <a:rPr lang="en-US" smtClean="0"/>
              <a:t>3/28/2025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7A36-24CF-48A0-B61B-3F8C5DEF44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737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CA01-87C0-4E8B-A020-D406AB347DA4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01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FD5F-298D-496C-A2F6-A5E55A4B0A71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30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BCC-1667-40D8-BD15-CEB37B6EE5FA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33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EE73-DDE8-4D7C-925E-C0015BC21DE3}" type="datetime1">
              <a:rPr lang="en-US" smtClean="0"/>
              <a:t>3/28/2025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32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19C1-E74D-48D7-A775-52F13F0D34E2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01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0519-E303-4F96-9074-D2F6FFEFDD2D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3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89F4-A74C-4CC2-A34A-1E90E10D0EAA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59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3802-9A26-4B80-B6AA-59EC72707AB9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6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1E2F9-3E5C-42AF-AFBB-AADC62986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4E871A-5964-4F5E-B8E7-6A9D04742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3BC242-8E63-4043-BEC7-99C1BCF3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1228-7114-49C9-A31C-D92193C3CFCE}" type="datetime1">
              <a:rPr lang="en-US" smtClean="0"/>
              <a:t>3/28/2025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C73409-B4CC-4E57-902B-F72B1A37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DEF178-D3D1-4FE3-BECC-A490430A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5F3-18FC-4620-9A1B-0C098EBBEF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411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2DD20-6C07-4DBB-B0D3-9A72D51D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146408-B9EA-4D6D-8E9A-CC9B04D36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706A68-75A8-45DE-A358-FA0123CE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ABA6-BC24-4FBF-96E7-9BC837F3235B}" type="datetime1">
              <a:rPr lang="en-US" smtClean="0"/>
              <a:t>3/28/2025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806910-0ED7-4BDF-B750-D86C98F2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8836B6-BCD4-47AE-84B0-3DFB4669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5F3-18FC-4620-9A1B-0C098EBBEF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24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6985-0E56-4D1E-BFAB-0AED73B53BB1}" type="datetime1">
              <a:rPr lang="en-US" smtClean="0"/>
              <a:t>3/28/2025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7A36-24CF-48A0-B61B-3F8C5DEF44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381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03D09-C5A1-45FC-9A14-2A88E06D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E7D661-5F1C-489E-A1AB-19C66CFC0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944D80-ABB0-4702-8E51-3007079D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F066-97C5-4CF3-B5C3-B8C30F2CEF15}" type="datetime1">
              <a:rPr lang="en-US" smtClean="0"/>
              <a:t>3/28/2025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80FB72-CE42-4C72-B5E1-BD9D887A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FAF015-8BD8-4E28-9B88-7DCA34B7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5F3-18FC-4620-9A1B-0C098EBBEF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154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482C1-118D-4772-967C-D2D566A0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8845E3-0F96-4130-A6E1-42AD0FC14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D8CB08-637F-48AB-A760-E74D57BE0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C3DE36-EFE8-4075-92D6-6FEF281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AC26-73B9-40C9-9559-2A09E9982809}" type="datetime1">
              <a:rPr lang="en-US" smtClean="0"/>
              <a:t>3/28/2025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1D3057-F04C-4C79-9136-6D6D133D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4ECFDB-1E12-4DFA-A095-3B8EB927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5F3-18FC-4620-9A1B-0C098EBBEF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150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AF1E43-F3FC-46B4-843B-51629538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A7631F-61BC-4728-977F-67C59C7A7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3E23C6-EF38-4BA6-AB48-827755931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F6846F-BE2E-47DE-8D36-5EF673135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C00200-5111-4664-8570-0F3D748CF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62D12E-F4CB-47D5-A9D2-190035E4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6999-39AB-4B65-88CC-AE54F06705BB}" type="datetime1">
              <a:rPr lang="en-US" smtClean="0"/>
              <a:t>3/28/2025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6F1DC2-E9B9-4318-81B0-7B411C59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AE36D0-6503-42D8-9385-B3354A09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5F3-18FC-4620-9A1B-0C098EBBEF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735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D77F2-CA1D-42DD-A483-43D75EDA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FC2740-DF0B-4AB0-809B-2531215D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6321-A38D-4B60-A4F4-6548223AB665}" type="datetime1">
              <a:rPr lang="en-US" smtClean="0"/>
              <a:t>3/28/2025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49B17A-8567-4D56-AB27-4C60A4DA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9DBE13-364F-438D-B2C3-497F2F12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5F3-18FC-4620-9A1B-0C098EBBEF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436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E4112C-F729-429D-AE4C-0D679CAC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844C-4FEF-44EF-9192-9A905A7A62B1}" type="datetime1">
              <a:rPr lang="en-US" smtClean="0"/>
              <a:t>3/28/2025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6893C8-B11B-4C26-BD2B-54840558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0EFEDA-EF08-448F-8BFC-2E53C091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5F3-18FC-4620-9A1B-0C098EBBEF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195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72B9F-546D-4538-A0CE-CAA6B2F6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E9DC6A-8460-4DC3-91AD-64469A6CB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9767E8-D3D0-4BD2-AE08-D429876C5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93CB01-52CD-4317-A368-1055ACE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48CE-9D47-460C-A4C2-4225FEE37848}" type="datetime1">
              <a:rPr lang="en-US" smtClean="0"/>
              <a:t>3/28/2025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CA7F11-F683-4EF3-8C19-F2F6E00F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321AF6-7017-41EE-AC91-4E5F069A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5F3-18FC-4620-9A1B-0C098EBBEF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616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88681A-88CF-4EB9-A5C8-A709052A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66D87A-897E-4C42-9F20-5B39F08EF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7D4266-CE76-4FBB-896A-0501C3F5E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8AB8A9-2599-448E-9992-1A904BFA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CB68-AE9D-4876-B329-EEC389962B7F}" type="datetime1">
              <a:rPr lang="en-US" smtClean="0"/>
              <a:t>3/28/2025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D93FE3-E389-4C5D-B394-8DD48E16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39E6C9-76A1-4B4E-938D-BAF20505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5F3-18FC-4620-9A1B-0C098EBBEF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847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BC6D3-4F3B-41BF-B559-321DF9F3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53D7C4-0890-4708-81B3-5BE780768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C4E02F-BF73-4D23-AC9A-6F55D81A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A4BA-F02C-4921-B175-24C5AEECA665}" type="datetime1">
              <a:rPr lang="en-US" smtClean="0"/>
              <a:t>3/28/2025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F922E8-0684-4E19-9575-777DD58D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759057-A775-4608-B40F-995218BA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5F3-18FC-4620-9A1B-0C098EBBEF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74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6C1BD7-8050-4242-B904-FDBD7B5F5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10678C-BAC4-4F3B-BA69-48B3784A1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1E1A20-A424-4EE1-878F-98A71D43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71EA-1E83-4094-AD46-EED75C9FF35F}" type="datetime1">
              <a:rPr lang="en-US" smtClean="0"/>
              <a:t>3/28/2025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DF6B37-52C6-4694-904C-AC5573CC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90E8ED-32F4-4AC5-BAF4-39050500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5F3-18FC-4620-9A1B-0C098EBBEF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297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pPr>
                <a:defRPr/>
              </a:pPr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21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7187-10BA-4CA2-BC85-51D607A760BA}" type="datetime1">
              <a:rPr lang="en-US" smtClean="0"/>
              <a:t>3/28/2025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7A36-24CF-48A0-B61B-3F8C5DEF44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210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pPr>
                <a:defRPr/>
              </a:pPr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044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pPr>
                <a:defRPr/>
              </a:pPr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918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pPr>
                <a:defRPr/>
              </a:pPr>
              <a:t>28/03/2025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19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pPr>
                <a:defRPr/>
              </a:pPr>
              <a:t>28/03/2025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072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pPr>
                <a:defRPr/>
              </a:pPr>
              <a:t>28/03/2025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050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pPr>
                <a:defRPr/>
              </a:pPr>
              <a:t>28/03/2025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35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pPr>
                <a:defRPr/>
              </a:pPr>
              <a:t>28/03/2025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487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pPr>
                <a:defRPr/>
              </a:pPr>
              <a:t>28/03/2025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4988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pPr>
                <a:defRPr/>
              </a:pPr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6756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pPr>
                <a:defRPr/>
              </a:pPr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16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532-7D76-4891-92FC-F6E047D61D22}" type="datetime1">
              <a:rPr lang="en-US" smtClean="0"/>
              <a:t>3/28/2025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7A36-24CF-48A0-B61B-3F8C5DEF44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94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8D01-61EF-4427-BD76-DC6859FFEBE2}" type="datetime1">
              <a:rPr lang="en-US" smtClean="0"/>
              <a:t>3/28/2025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7A36-24CF-48A0-B61B-3F8C5DEF44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4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BFB-CAA8-4AB4-B705-6DC70E1FC581}" type="datetime1">
              <a:rPr lang="en-US" smtClean="0"/>
              <a:t>3/28/2025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7A36-24CF-48A0-B61B-3F8C5DEF44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8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EC08-5670-4AE2-9452-888C897E10B4}" type="datetime1">
              <a:rPr lang="en-US" smtClean="0"/>
              <a:t>3/28/2025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7A36-24CF-48A0-B61B-3F8C5DEF44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23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FED0C-162A-4633-8542-35DCD7E35AD1}" type="datetime1">
              <a:rPr lang="en-US" smtClean="0"/>
              <a:t>3/28/2025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F7A36-24CF-48A0-B61B-3F8C5DEF44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94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5669B-76B1-42FA-AB42-167679F5A3F2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8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4362" y="908720"/>
            <a:ext cx="9837401" cy="6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447" y="1628800"/>
            <a:ext cx="10464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7939" y="6572250"/>
            <a:ext cx="65063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09367A"/>
                </a:solidFill>
                <a:ea typeface="+mn-ea"/>
              </a:defRPr>
            </a:lvl1pPr>
          </a:lstStyle>
          <a:p>
            <a:fld id="{88BC7191-470D-49FB-BEC2-F89922C4FF9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87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rgbClr val="0070A5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rgbClr val="0070A5"/>
          </a:solidFill>
          <a:latin typeface="Arial" charset="0"/>
          <a:ea typeface="ヒラギノ角ゴ Pro W3" charset="-128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rgbClr val="0070A5"/>
          </a:solidFill>
          <a:latin typeface="Arial" charset="0"/>
          <a:ea typeface="ヒラギノ角ゴ Pro W3" charset="-128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rgbClr val="0070A5"/>
          </a:solidFill>
          <a:latin typeface="Arial" charset="0"/>
          <a:ea typeface="ヒラギノ角ゴ Pro W3" charset="-128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rgbClr val="0070A5"/>
          </a:solidFill>
          <a:latin typeface="Arial" charset="0"/>
          <a:ea typeface="ヒラギノ角ゴ Pro W3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70A5"/>
          </a:solidFill>
          <a:latin typeface="Arial" charset="0"/>
          <a:ea typeface="ヒラギノ角ゴ Pro W3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70A5"/>
          </a:solidFill>
          <a:latin typeface="Arial" charset="0"/>
          <a:ea typeface="ヒラギノ角ゴ Pro W3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70A5"/>
          </a:solidFill>
          <a:latin typeface="Arial" charset="0"/>
          <a:ea typeface="ヒラギノ角ゴ Pro W3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70A5"/>
          </a:solidFill>
          <a:latin typeface="Arial" charset="0"/>
          <a:ea typeface="ヒラギノ角ゴ Pro W3" charset="-128"/>
        </a:defRPr>
      </a:lvl9pPr>
    </p:titleStyle>
    <p:bodyStyle>
      <a:lvl1pPr marL="174625" indent="-174625" algn="l" rtl="0" fontAlgn="base">
        <a:spcBef>
          <a:spcPct val="20000"/>
        </a:spcBef>
        <a:spcAft>
          <a:spcPct val="0"/>
        </a:spcAft>
        <a:buSzPct val="65000"/>
        <a:buFont typeface="Arial" charset="0"/>
        <a:buBlip>
          <a:blip r:embed="rId6"/>
        </a:buBlip>
        <a:defRPr>
          <a:solidFill>
            <a:srgbClr val="00549D"/>
          </a:solidFill>
          <a:latin typeface="+mn-lt"/>
          <a:ea typeface="+mn-ea"/>
          <a:cs typeface="+mn-cs"/>
        </a:defRPr>
      </a:lvl1pPr>
      <a:lvl2pPr marL="625475" indent="-180975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Blip>
          <a:blip r:embed="rId7"/>
        </a:buBlip>
        <a:defRPr sz="1600">
          <a:solidFill>
            <a:srgbClr val="00549D"/>
          </a:solidFill>
          <a:latin typeface="+mn-lt"/>
          <a:ea typeface="+mn-ea"/>
        </a:defRPr>
      </a:lvl2pPr>
      <a:lvl3pPr marL="1096963" indent="-193675" algn="l" rtl="0" fontAlgn="base">
        <a:spcBef>
          <a:spcPct val="20000"/>
        </a:spcBef>
        <a:spcAft>
          <a:spcPct val="0"/>
        </a:spcAft>
        <a:buFont typeface="Symbol" pitchFamily="18" charset="2"/>
        <a:buBlip>
          <a:blip r:embed="rId8"/>
        </a:buBlip>
        <a:defRPr sz="1400">
          <a:solidFill>
            <a:srgbClr val="00549D"/>
          </a:solidFill>
          <a:latin typeface="+mn-lt"/>
          <a:ea typeface="+mn-ea"/>
        </a:defRPr>
      </a:lvl3pPr>
      <a:lvl4pPr marL="2335213" indent="-174625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rgbClr val="09367A"/>
          </a:solidFill>
          <a:latin typeface="+mn-lt"/>
          <a:ea typeface="+mn-ea"/>
        </a:defRPr>
      </a:lvl4pPr>
      <a:lvl5pPr marL="25146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5pPr>
      <a:lvl6pPr marL="29718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6pPr>
      <a:lvl7pPr marL="3429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7pPr>
      <a:lvl8pPr marL="38862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8pPr>
      <a:lvl9pPr marL="43434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9AFD7-8EA5-4465-8663-88B3775C70EA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51E6B-AC06-4FDB-8437-485B81F0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7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F81412A-E0BE-424F-BD0E-71E1D121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966020-BF50-44B8-A5F0-837CE3F69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A9AE77-0A3D-4D40-862D-8C7C1F36C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A09CD-2512-425F-9C1C-55C73B67061E}" type="datetime1">
              <a:rPr lang="en-US" smtClean="0"/>
              <a:t>3/28/2025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23AFA7-16A1-4F00-8D36-4AD133E78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C9D81B-B96E-4F3F-BAC1-1BA0B1A6F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65F3-18FC-4620-9A1B-0C098EBBEF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52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fr-FR"/>
              <a:pPr>
                <a:defRPr/>
              </a:pPr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87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file:///D:\ivan\attach\cavity\diode_final_final.jp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82" y="252114"/>
            <a:ext cx="9122979" cy="6842234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30000"/>
              </a:srgbClr>
            </a:outerShdw>
            <a:softEdge rad="393700"/>
          </a:effectLst>
        </p:spPr>
      </p:pic>
      <p:sp>
        <p:nvSpPr>
          <p:cNvPr id="6" name="Lune 5"/>
          <p:cNvSpPr/>
          <p:nvPr/>
        </p:nvSpPr>
        <p:spPr>
          <a:xfrm>
            <a:off x="1397000" y="-495300"/>
            <a:ext cx="4127500" cy="7594600"/>
          </a:xfrm>
          <a:prstGeom prst="moon">
            <a:avLst/>
          </a:prstGeom>
          <a:solidFill>
            <a:schemeClr val="bg1"/>
          </a:solidFill>
          <a:ln>
            <a:noFill/>
          </a:ln>
          <a:effectLst>
            <a:outerShdw blurRad="4699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 descr="Présentation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183870" y="1652525"/>
            <a:ext cx="1050570" cy="770860"/>
          </a:xfrm>
          <a:prstGeom prst="rect">
            <a:avLst/>
          </a:prstGeom>
          <a:noFill/>
        </p:spPr>
      </p:pic>
      <p:pic>
        <p:nvPicPr>
          <p:cNvPr id="8" name="Picture 6" descr="Fichier:Centre national de la recherche scientifique.svg — Wikipédia"/>
          <p:cNvPicPr>
            <a:picLocks noChangeAspect="1" noChangeArrowheads="1"/>
          </p:cNvPicPr>
          <p:nvPr/>
        </p:nvPicPr>
        <p:blipFill>
          <a:blip r:embed="rId5" cstate="print"/>
          <a:stretch/>
        </p:blipFill>
        <p:spPr bwMode="auto">
          <a:xfrm>
            <a:off x="173001" y="5765756"/>
            <a:ext cx="798051" cy="828112"/>
          </a:xfrm>
          <a:prstGeom prst="rect">
            <a:avLst/>
          </a:prstGeom>
          <a:noFill/>
        </p:spPr>
      </p:pic>
      <p:pic>
        <p:nvPicPr>
          <p:cNvPr id="9" name="Picture 8" descr="DT-INSU.png — Intranet IUEM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313216" y="2960935"/>
            <a:ext cx="714916" cy="1032225"/>
          </a:xfrm>
          <a:prstGeom prst="rect">
            <a:avLst/>
          </a:prstGeom>
          <a:noFill/>
        </p:spPr>
      </p:pic>
      <p:sp>
        <p:nvSpPr>
          <p:cNvPr id="11" name="Larme 10"/>
          <p:cNvSpPr/>
          <p:nvPr/>
        </p:nvSpPr>
        <p:spPr>
          <a:xfrm rot="7949283">
            <a:off x="2454421" y="198082"/>
            <a:ext cx="955343" cy="914400"/>
          </a:xfrm>
          <a:prstGeom prst="teardrop">
            <a:avLst>
              <a:gd name="adj" fmla="val 1421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e libre 11"/>
          <p:cNvSpPr/>
          <p:nvPr/>
        </p:nvSpPr>
        <p:spPr>
          <a:xfrm>
            <a:off x="2554504" y="198082"/>
            <a:ext cx="391235" cy="1405719"/>
          </a:xfrm>
          <a:custGeom>
            <a:avLst/>
            <a:gdLst>
              <a:gd name="connsiteX0" fmla="*/ 377587 w 391235"/>
              <a:gd name="connsiteY0" fmla="*/ 0 h 1405719"/>
              <a:gd name="connsiteX1" fmla="*/ 241110 w 391235"/>
              <a:gd name="connsiteY1" fmla="*/ 54591 h 1405719"/>
              <a:gd name="connsiteX2" fmla="*/ 145575 w 391235"/>
              <a:gd name="connsiteY2" fmla="*/ 122830 h 1405719"/>
              <a:gd name="connsiteX3" fmla="*/ 63689 w 391235"/>
              <a:gd name="connsiteY3" fmla="*/ 232012 h 1405719"/>
              <a:gd name="connsiteX4" fmla="*/ 9098 w 391235"/>
              <a:gd name="connsiteY4" fmla="*/ 409433 h 1405719"/>
              <a:gd name="connsiteX5" fmla="*/ 9098 w 391235"/>
              <a:gd name="connsiteY5" fmla="*/ 545910 h 1405719"/>
              <a:gd name="connsiteX6" fmla="*/ 63689 w 391235"/>
              <a:gd name="connsiteY6" fmla="*/ 709683 h 1405719"/>
              <a:gd name="connsiteX7" fmla="*/ 145575 w 391235"/>
              <a:gd name="connsiteY7" fmla="*/ 832513 h 1405719"/>
              <a:gd name="connsiteX8" fmla="*/ 213814 w 391235"/>
              <a:gd name="connsiteY8" fmla="*/ 928048 h 1405719"/>
              <a:gd name="connsiteX9" fmla="*/ 309349 w 391235"/>
              <a:gd name="connsiteY9" fmla="*/ 1078173 h 1405719"/>
              <a:gd name="connsiteX10" fmla="*/ 377587 w 391235"/>
              <a:gd name="connsiteY10" fmla="*/ 1269242 h 1405719"/>
              <a:gd name="connsiteX11" fmla="*/ 391235 w 391235"/>
              <a:gd name="connsiteY11" fmla="*/ 1405719 h 1405719"/>
              <a:gd name="connsiteX12" fmla="*/ 391235 w 391235"/>
              <a:gd name="connsiteY12" fmla="*/ 1405719 h 1405719"/>
              <a:gd name="connsiteX13" fmla="*/ 391235 w 391235"/>
              <a:gd name="connsiteY13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235" h="1405719">
                <a:moveTo>
                  <a:pt x="377587" y="0"/>
                </a:moveTo>
                <a:cubicBezTo>
                  <a:pt x="328683" y="17059"/>
                  <a:pt x="279779" y="34119"/>
                  <a:pt x="241110" y="54591"/>
                </a:cubicBezTo>
                <a:cubicBezTo>
                  <a:pt x="202441" y="75063"/>
                  <a:pt x="175145" y="93260"/>
                  <a:pt x="145575" y="122830"/>
                </a:cubicBezTo>
                <a:cubicBezTo>
                  <a:pt x="116005" y="152400"/>
                  <a:pt x="86435" y="184245"/>
                  <a:pt x="63689" y="232012"/>
                </a:cubicBezTo>
                <a:cubicBezTo>
                  <a:pt x="40943" y="279779"/>
                  <a:pt x="18197" y="357117"/>
                  <a:pt x="9098" y="409433"/>
                </a:cubicBezTo>
                <a:cubicBezTo>
                  <a:pt x="0" y="461749"/>
                  <a:pt x="0" y="495868"/>
                  <a:pt x="9098" y="545910"/>
                </a:cubicBezTo>
                <a:cubicBezTo>
                  <a:pt x="18197" y="595952"/>
                  <a:pt x="40943" y="661916"/>
                  <a:pt x="63689" y="709683"/>
                </a:cubicBezTo>
                <a:cubicBezTo>
                  <a:pt x="86435" y="757450"/>
                  <a:pt x="120554" y="796119"/>
                  <a:pt x="145575" y="832513"/>
                </a:cubicBezTo>
                <a:cubicBezTo>
                  <a:pt x="170596" y="868907"/>
                  <a:pt x="186518" y="887105"/>
                  <a:pt x="213814" y="928048"/>
                </a:cubicBezTo>
                <a:cubicBezTo>
                  <a:pt x="241110" y="968991"/>
                  <a:pt x="282054" y="1021307"/>
                  <a:pt x="309349" y="1078173"/>
                </a:cubicBezTo>
                <a:cubicBezTo>
                  <a:pt x="336644" y="1135039"/>
                  <a:pt x="363939" y="1214651"/>
                  <a:pt x="377587" y="1269242"/>
                </a:cubicBezTo>
                <a:cubicBezTo>
                  <a:pt x="391235" y="1323833"/>
                  <a:pt x="391235" y="1405719"/>
                  <a:pt x="391235" y="1405719"/>
                </a:cubicBezTo>
                <a:lnTo>
                  <a:pt x="391235" y="1405719"/>
                </a:lnTo>
                <a:lnTo>
                  <a:pt x="391235" y="140571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rme libre 12"/>
          <p:cNvSpPr/>
          <p:nvPr/>
        </p:nvSpPr>
        <p:spPr>
          <a:xfrm flipH="1">
            <a:off x="2961661" y="186709"/>
            <a:ext cx="311624" cy="1405719"/>
          </a:xfrm>
          <a:custGeom>
            <a:avLst/>
            <a:gdLst>
              <a:gd name="connsiteX0" fmla="*/ 377587 w 391235"/>
              <a:gd name="connsiteY0" fmla="*/ 0 h 1405719"/>
              <a:gd name="connsiteX1" fmla="*/ 241110 w 391235"/>
              <a:gd name="connsiteY1" fmla="*/ 54591 h 1405719"/>
              <a:gd name="connsiteX2" fmla="*/ 145575 w 391235"/>
              <a:gd name="connsiteY2" fmla="*/ 122830 h 1405719"/>
              <a:gd name="connsiteX3" fmla="*/ 63689 w 391235"/>
              <a:gd name="connsiteY3" fmla="*/ 232012 h 1405719"/>
              <a:gd name="connsiteX4" fmla="*/ 9098 w 391235"/>
              <a:gd name="connsiteY4" fmla="*/ 409433 h 1405719"/>
              <a:gd name="connsiteX5" fmla="*/ 9098 w 391235"/>
              <a:gd name="connsiteY5" fmla="*/ 545910 h 1405719"/>
              <a:gd name="connsiteX6" fmla="*/ 63689 w 391235"/>
              <a:gd name="connsiteY6" fmla="*/ 709683 h 1405719"/>
              <a:gd name="connsiteX7" fmla="*/ 145575 w 391235"/>
              <a:gd name="connsiteY7" fmla="*/ 832513 h 1405719"/>
              <a:gd name="connsiteX8" fmla="*/ 213814 w 391235"/>
              <a:gd name="connsiteY8" fmla="*/ 928048 h 1405719"/>
              <a:gd name="connsiteX9" fmla="*/ 309349 w 391235"/>
              <a:gd name="connsiteY9" fmla="*/ 1078173 h 1405719"/>
              <a:gd name="connsiteX10" fmla="*/ 377587 w 391235"/>
              <a:gd name="connsiteY10" fmla="*/ 1269242 h 1405719"/>
              <a:gd name="connsiteX11" fmla="*/ 391235 w 391235"/>
              <a:gd name="connsiteY11" fmla="*/ 1405719 h 1405719"/>
              <a:gd name="connsiteX12" fmla="*/ 391235 w 391235"/>
              <a:gd name="connsiteY12" fmla="*/ 1405719 h 1405719"/>
              <a:gd name="connsiteX13" fmla="*/ 391235 w 391235"/>
              <a:gd name="connsiteY13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235" h="1405719">
                <a:moveTo>
                  <a:pt x="377587" y="0"/>
                </a:moveTo>
                <a:cubicBezTo>
                  <a:pt x="328683" y="17059"/>
                  <a:pt x="279779" y="34119"/>
                  <a:pt x="241110" y="54591"/>
                </a:cubicBezTo>
                <a:cubicBezTo>
                  <a:pt x="202441" y="75063"/>
                  <a:pt x="175145" y="93260"/>
                  <a:pt x="145575" y="122830"/>
                </a:cubicBezTo>
                <a:cubicBezTo>
                  <a:pt x="116005" y="152400"/>
                  <a:pt x="86435" y="184245"/>
                  <a:pt x="63689" y="232012"/>
                </a:cubicBezTo>
                <a:cubicBezTo>
                  <a:pt x="40943" y="279779"/>
                  <a:pt x="18197" y="357117"/>
                  <a:pt x="9098" y="409433"/>
                </a:cubicBezTo>
                <a:cubicBezTo>
                  <a:pt x="0" y="461749"/>
                  <a:pt x="0" y="495868"/>
                  <a:pt x="9098" y="545910"/>
                </a:cubicBezTo>
                <a:cubicBezTo>
                  <a:pt x="18197" y="595952"/>
                  <a:pt x="40943" y="661916"/>
                  <a:pt x="63689" y="709683"/>
                </a:cubicBezTo>
                <a:cubicBezTo>
                  <a:pt x="86435" y="757450"/>
                  <a:pt x="120554" y="796119"/>
                  <a:pt x="145575" y="832513"/>
                </a:cubicBezTo>
                <a:cubicBezTo>
                  <a:pt x="170596" y="868907"/>
                  <a:pt x="186518" y="887105"/>
                  <a:pt x="213814" y="928048"/>
                </a:cubicBezTo>
                <a:cubicBezTo>
                  <a:pt x="241110" y="968991"/>
                  <a:pt x="282054" y="1021307"/>
                  <a:pt x="309349" y="1078173"/>
                </a:cubicBezTo>
                <a:cubicBezTo>
                  <a:pt x="336644" y="1135039"/>
                  <a:pt x="363939" y="1214651"/>
                  <a:pt x="377587" y="1269242"/>
                </a:cubicBezTo>
                <a:cubicBezTo>
                  <a:pt x="391235" y="1323833"/>
                  <a:pt x="391235" y="1405719"/>
                  <a:pt x="391235" y="1405719"/>
                </a:cubicBezTo>
                <a:lnTo>
                  <a:pt x="391235" y="1405719"/>
                </a:lnTo>
                <a:lnTo>
                  <a:pt x="391235" y="140571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rme libre 13"/>
          <p:cNvSpPr/>
          <p:nvPr/>
        </p:nvSpPr>
        <p:spPr>
          <a:xfrm>
            <a:off x="2700079" y="214006"/>
            <a:ext cx="259308" cy="1403444"/>
          </a:xfrm>
          <a:custGeom>
            <a:avLst/>
            <a:gdLst>
              <a:gd name="connsiteX0" fmla="*/ 377587 w 391235"/>
              <a:gd name="connsiteY0" fmla="*/ 0 h 1405719"/>
              <a:gd name="connsiteX1" fmla="*/ 241110 w 391235"/>
              <a:gd name="connsiteY1" fmla="*/ 54591 h 1405719"/>
              <a:gd name="connsiteX2" fmla="*/ 145575 w 391235"/>
              <a:gd name="connsiteY2" fmla="*/ 122830 h 1405719"/>
              <a:gd name="connsiteX3" fmla="*/ 63689 w 391235"/>
              <a:gd name="connsiteY3" fmla="*/ 232012 h 1405719"/>
              <a:gd name="connsiteX4" fmla="*/ 9098 w 391235"/>
              <a:gd name="connsiteY4" fmla="*/ 409433 h 1405719"/>
              <a:gd name="connsiteX5" fmla="*/ 9098 w 391235"/>
              <a:gd name="connsiteY5" fmla="*/ 545910 h 1405719"/>
              <a:gd name="connsiteX6" fmla="*/ 63689 w 391235"/>
              <a:gd name="connsiteY6" fmla="*/ 709683 h 1405719"/>
              <a:gd name="connsiteX7" fmla="*/ 145575 w 391235"/>
              <a:gd name="connsiteY7" fmla="*/ 832513 h 1405719"/>
              <a:gd name="connsiteX8" fmla="*/ 213814 w 391235"/>
              <a:gd name="connsiteY8" fmla="*/ 928048 h 1405719"/>
              <a:gd name="connsiteX9" fmla="*/ 309349 w 391235"/>
              <a:gd name="connsiteY9" fmla="*/ 1078173 h 1405719"/>
              <a:gd name="connsiteX10" fmla="*/ 377587 w 391235"/>
              <a:gd name="connsiteY10" fmla="*/ 1269242 h 1405719"/>
              <a:gd name="connsiteX11" fmla="*/ 391235 w 391235"/>
              <a:gd name="connsiteY11" fmla="*/ 1405719 h 1405719"/>
              <a:gd name="connsiteX12" fmla="*/ 391235 w 391235"/>
              <a:gd name="connsiteY12" fmla="*/ 1405719 h 1405719"/>
              <a:gd name="connsiteX13" fmla="*/ 391235 w 391235"/>
              <a:gd name="connsiteY13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235" h="1405719">
                <a:moveTo>
                  <a:pt x="377587" y="0"/>
                </a:moveTo>
                <a:cubicBezTo>
                  <a:pt x="328683" y="17059"/>
                  <a:pt x="279779" y="34119"/>
                  <a:pt x="241110" y="54591"/>
                </a:cubicBezTo>
                <a:cubicBezTo>
                  <a:pt x="202441" y="75063"/>
                  <a:pt x="175145" y="93260"/>
                  <a:pt x="145575" y="122830"/>
                </a:cubicBezTo>
                <a:cubicBezTo>
                  <a:pt x="116005" y="152400"/>
                  <a:pt x="86435" y="184245"/>
                  <a:pt x="63689" y="232012"/>
                </a:cubicBezTo>
                <a:cubicBezTo>
                  <a:pt x="40943" y="279779"/>
                  <a:pt x="18197" y="357117"/>
                  <a:pt x="9098" y="409433"/>
                </a:cubicBezTo>
                <a:cubicBezTo>
                  <a:pt x="0" y="461749"/>
                  <a:pt x="0" y="495868"/>
                  <a:pt x="9098" y="545910"/>
                </a:cubicBezTo>
                <a:cubicBezTo>
                  <a:pt x="18197" y="595952"/>
                  <a:pt x="40943" y="661916"/>
                  <a:pt x="63689" y="709683"/>
                </a:cubicBezTo>
                <a:cubicBezTo>
                  <a:pt x="86435" y="757450"/>
                  <a:pt x="120554" y="796119"/>
                  <a:pt x="145575" y="832513"/>
                </a:cubicBezTo>
                <a:cubicBezTo>
                  <a:pt x="170596" y="868907"/>
                  <a:pt x="186518" y="887105"/>
                  <a:pt x="213814" y="928048"/>
                </a:cubicBezTo>
                <a:cubicBezTo>
                  <a:pt x="241110" y="968991"/>
                  <a:pt x="282054" y="1021307"/>
                  <a:pt x="309349" y="1078173"/>
                </a:cubicBezTo>
                <a:cubicBezTo>
                  <a:pt x="336644" y="1135039"/>
                  <a:pt x="363939" y="1214651"/>
                  <a:pt x="377587" y="1269242"/>
                </a:cubicBezTo>
                <a:cubicBezTo>
                  <a:pt x="391235" y="1323833"/>
                  <a:pt x="391235" y="1405719"/>
                  <a:pt x="391235" y="1405719"/>
                </a:cubicBezTo>
                <a:lnTo>
                  <a:pt x="391235" y="1405719"/>
                </a:lnTo>
                <a:lnTo>
                  <a:pt x="391235" y="140571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e libre 14"/>
          <p:cNvSpPr/>
          <p:nvPr/>
        </p:nvSpPr>
        <p:spPr>
          <a:xfrm flipH="1">
            <a:off x="2936640" y="188984"/>
            <a:ext cx="200168" cy="1405719"/>
          </a:xfrm>
          <a:custGeom>
            <a:avLst/>
            <a:gdLst>
              <a:gd name="connsiteX0" fmla="*/ 377587 w 391235"/>
              <a:gd name="connsiteY0" fmla="*/ 0 h 1405719"/>
              <a:gd name="connsiteX1" fmla="*/ 241110 w 391235"/>
              <a:gd name="connsiteY1" fmla="*/ 54591 h 1405719"/>
              <a:gd name="connsiteX2" fmla="*/ 145575 w 391235"/>
              <a:gd name="connsiteY2" fmla="*/ 122830 h 1405719"/>
              <a:gd name="connsiteX3" fmla="*/ 63689 w 391235"/>
              <a:gd name="connsiteY3" fmla="*/ 232012 h 1405719"/>
              <a:gd name="connsiteX4" fmla="*/ 9098 w 391235"/>
              <a:gd name="connsiteY4" fmla="*/ 409433 h 1405719"/>
              <a:gd name="connsiteX5" fmla="*/ 9098 w 391235"/>
              <a:gd name="connsiteY5" fmla="*/ 545910 h 1405719"/>
              <a:gd name="connsiteX6" fmla="*/ 63689 w 391235"/>
              <a:gd name="connsiteY6" fmla="*/ 709683 h 1405719"/>
              <a:gd name="connsiteX7" fmla="*/ 145575 w 391235"/>
              <a:gd name="connsiteY7" fmla="*/ 832513 h 1405719"/>
              <a:gd name="connsiteX8" fmla="*/ 213814 w 391235"/>
              <a:gd name="connsiteY8" fmla="*/ 928048 h 1405719"/>
              <a:gd name="connsiteX9" fmla="*/ 309349 w 391235"/>
              <a:gd name="connsiteY9" fmla="*/ 1078173 h 1405719"/>
              <a:gd name="connsiteX10" fmla="*/ 377587 w 391235"/>
              <a:gd name="connsiteY10" fmla="*/ 1269242 h 1405719"/>
              <a:gd name="connsiteX11" fmla="*/ 391235 w 391235"/>
              <a:gd name="connsiteY11" fmla="*/ 1405719 h 1405719"/>
              <a:gd name="connsiteX12" fmla="*/ 391235 w 391235"/>
              <a:gd name="connsiteY12" fmla="*/ 1405719 h 1405719"/>
              <a:gd name="connsiteX13" fmla="*/ 391235 w 391235"/>
              <a:gd name="connsiteY13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235" h="1405719">
                <a:moveTo>
                  <a:pt x="377587" y="0"/>
                </a:moveTo>
                <a:cubicBezTo>
                  <a:pt x="328683" y="17059"/>
                  <a:pt x="279779" y="34119"/>
                  <a:pt x="241110" y="54591"/>
                </a:cubicBezTo>
                <a:cubicBezTo>
                  <a:pt x="202441" y="75063"/>
                  <a:pt x="175145" y="93260"/>
                  <a:pt x="145575" y="122830"/>
                </a:cubicBezTo>
                <a:cubicBezTo>
                  <a:pt x="116005" y="152400"/>
                  <a:pt x="86435" y="184245"/>
                  <a:pt x="63689" y="232012"/>
                </a:cubicBezTo>
                <a:cubicBezTo>
                  <a:pt x="40943" y="279779"/>
                  <a:pt x="18197" y="357117"/>
                  <a:pt x="9098" y="409433"/>
                </a:cubicBezTo>
                <a:cubicBezTo>
                  <a:pt x="0" y="461749"/>
                  <a:pt x="0" y="495868"/>
                  <a:pt x="9098" y="545910"/>
                </a:cubicBezTo>
                <a:cubicBezTo>
                  <a:pt x="18197" y="595952"/>
                  <a:pt x="40943" y="661916"/>
                  <a:pt x="63689" y="709683"/>
                </a:cubicBezTo>
                <a:cubicBezTo>
                  <a:pt x="86435" y="757450"/>
                  <a:pt x="120554" y="796119"/>
                  <a:pt x="145575" y="832513"/>
                </a:cubicBezTo>
                <a:cubicBezTo>
                  <a:pt x="170596" y="868907"/>
                  <a:pt x="186518" y="887105"/>
                  <a:pt x="213814" y="928048"/>
                </a:cubicBezTo>
                <a:cubicBezTo>
                  <a:pt x="241110" y="968991"/>
                  <a:pt x="282054" y="1021307"/>
                  <a:pt x="309349" y="1078173"/>
                </a:cubicBezTo>
                <a:cubicBezTo>
                  <a:pt x="336644" y="1135039"/>
                  <a:pt x="363939" y="1214651"/>
                  <a:pt x="377587" y="1269242"/>
                </a:cubicBezTo>
                <a:cubicBezTo>
                  <a:pt x="391235" y="1323833"/>
                  <a:pt x="391235" y="1405719"/>
                  <a:pt x="391235" y="1405719"/>
                </a:cubicBezTo>
                <a:lnTo>
                  <a:pt x="391235" y="1405719"/>
                </a:lnTo>
                <a:lnTo>
                  <a:pt x="391235" y="140571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e libre 15"/>
          <p:cNvSpPr/>
          <p:nvPr/>
        </p:nvSpPr>
        <p:spPr>
          <a:xfrm>
            <a:off x="2836556" y="216281"/>
            <a:ext cx="125105" cy="1403444"/>
          </a:xfrm>
          <a:custGeom>
            <a:avLst/>
            <a:gdLst>
              <a:gd name="connsiteX0" fmla="*/ 377587 w 391235"/>
              <a:gd name="connsiteY0" fmla="*/ 0 h 1405719"/>
              <a:gd name="connsiteX1" fmla="*/ 241110 w 391235"/>
              <a:gd name="connsiteY1" fmla="*/ 54591 h 1405719"/>
              <a:gd name="connsiteX2" fmla="*/ 145575 w 391235"/>
              <a:gd name="connsiteY2" fmla="*/ 122830 h 1405719"/>
              <a:gd name="connsiteX3" fmla="*/ 63689 w 391235"/>
              <a:gd name="connsiteY3" fmla="*/ 232012 h 1405719"/>
              <a:gd name="connsiteX4" fmla="*/ 9098 w 391235"/>
              <a:gd name="connsiteY4" fmla="*/ 409433 h 1405719"/>
              <a:gd name="connsiteX5" fmla="*/ 9098 w 391235"/>
              <a:gd name="connsiteY5" fmla="*/ 545910 h 1405719"/>
              <a:gd name="connsiteX6" fmla="*/ 63689 w 391235"/>
              <a:gd name="connsiteY6" fmla="*/ 709683 h 1405719"/>
              <a:gd name="connsiteX7" fmla="*/ 145575 w 391235"/>
              <a:gd name="connsiteY7" fmla="*/ 832513 h 1405719"/>
              <a:gd name="connsiteX8" fmla="*/ 213814 w 391235"/>
              <a:gd name="connsiteY8" fmla="*/ 928048 h 1405719"/>
              <a:gd name="connsiteX9" fmla="*/ 309349 w 391235"/>
              <a:gd name="connsiteY9" fmla="*/ 1078173 h 1405719"/>
              <a:gd name="connsiteX10" fmla="*/ 377587 w 391235"/>
              <a:gd name="connsiteY10" fmla="*/ 1269242 h 1405719"/>
              <a:gd name="connsiteX11" fmla="*/ 391235 w 391235"/>
              <a:gd name="connsiteY11" fmla="*/ 1405719 h 1405719"/>
              <a:gd name="connsiteX12" fmla="*/ 391235 w 391235"/>
              <a:gd name="connsiteY12" fmla="*/ 1405719 h 1405719"/>
              <a:gd name="connsiteX13" fmla="*/ 391235 w 391235"/>
              <a:gd name="connsiteY13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235" h="1405719">
                <a:moveTo>
                  <a:pt x="377587" y="0"/>
                </a:moveTo>
                <a:cubicBezTo>
                  <a:pt x="328683" y="17059"/>
                  <a:pt x="279779" y="34119"/>
                  <a:pt x="241110" y="54591"/>
                </a:cubicBezTo>
                <a:cubicBezTo>
                  <a:pt x="202441" y="75063"/>
                  <a:pt x="175145" y="93260"/>
                  <a:pt x="145575" y="122830"/>
                </a:cubicBezTo>
                <a:cubicBezTo>
                  <a:pt x="116005" y="152400"/>
                  <a:pt x="86435" y="184245"/>
                  <a:pt x="63689" y="232012"/>
                </a:cubicBezTo>
                <a:cubicBezTo>
                  <a:pt x="40943" y="279779"/>
                  <a:pt x="18197" y="357117"/>
                  <a:pt x="9098" y="409433"/>
                </a:cubicBezTo>
                <a:cubicBezTo>
                  <a:pt x="0" y="461749"/>
                  <a:pt x="0" y="495868"/>
                  <a:pt x="9098" y="545910"/>
                </a:cubicBezTo>
                <a:cubicBezTo>
                  <a:pt x="18197" y="595952"/>
                  <a:pt x="40943" y="661916"/>
                  <a:pt x="63689" y="709683"/>
                </a:cubicBezTo>
                <a:cubicBezTo>
                  <a:pt x="86435" y="757450"/>
                  <a:pt x="120554" y="796119"/>
                  <a:pt x="145575" y="832513"/>
                </a:cubicBezTo>
                <a:cubicBezTo>
                  <a:pt x="170596" y="868907"/>
                  <a:pt x="186518" y="887105"/>
                  <a:pt x="213814" y="928048"/>
                </a:cubicBezTo>
                <a:cubicBezTo>
                  <a:pt x="241110" y="968991"/>
                  <a:pt x="282054" y="1021307"/>
                  <a:pt x="309349" y="1078173"/>
                </a:cubicBezTo>
                <a:cubicBezTo>
                  <a:pt x="336644" y="1135039"/>
                  <a:pt x="363939" y="1214651"/>
                  <a:pt x="377587" y="1269242"/>
                </a:cubicBezTo>
                <a:cubicBezTo>
                  <a:pt x="391235" y="1323833"/>
                  <a:pt x="391235" y="1405719"/>
                  <a:pt x="391235" y="1405719"/>
                </a:cubicBezTo>
                <a:lnTo>
                  <a:pt x="391235" y="1405719"/>
                </a:lnTo>
                <a:lnTo>
                  <a:pt x="391235" y="140571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2946974" y="1241662"/>
            <a:ext cx="2274" cy="4120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arme 23"/>
          <p:cNvSpPr/>
          <p:nvPr/>
        </p:nvSpPr>
        <p:spPr>
          <a:xfrm rot="7949283">
            <a:off x="2454421" y="194784"/>
            <a:ext cx="955343" cy="914400"/>
          </a:xfrm>
          <a:prstGeom prst="teardrop">
            <a:avLst>
              <a:gd name="adj" fmla="val 1421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rme libre 24"/>
          <p:cNvSpPr/>
          <p:nvPr/>
        </p:nvSpPr>
        <p:spPr>
          <a:xfrm>
            <a:off x="2554504" y="194784"/>
            <a:ext cx="391235" cy="1405719"/>
          </a:xfrm>
          <a:custGeom>
            <a:avLst/>
            <a:gdLst>
              <a:gd name="connsiteX0" fmla="*/ 377587 w 391235"/>
              <a:gd name="connsiteY0" fmla="*/ 0 h 1405719"/>
              <a:gd name="connsiteX1" fmla="*/ 241110 w 391235"/>
              <a:gd name="connsiteY1" fmla="*/ 54591 h 1405719"/>
              <a:gd name="connsiteX2" fmla="*/ 145575 w 391235"/>
              <a:gd name="connsiteY2" fmla="*/ 122830 h 1405719"/>
              <a:gd name="connsiteX3" fmla="*/ 63689 w 391235"/>
              <a:gd name="connsiteY3" fmla="*/ 232012 h 1405719"/>
              <a:gd name="connsiteX4" fmla="*/ 9098 w 391235"/>
              <a:gd name="connsiteY4" fmla="*/ 409433 h 1405719"/>
              <a:gd name="connsiteX5" fmla="*/ 9098 w 391235"/>
              <a:gd name="connsiteY5" fmla="*/ 545910 h 1405719"/>
              <a:gd name="connsiteX6" fmla="*/ 63689 w 391235"/>
              <a:gd name="connsiteY6" fmla="*/ 709683 h 1405719"/>
              <a:gd name="connsiteX7" fmla="*/ 145575 w 391235"/>
              <a:gd name="connsiteY7" fmla="*/ 832513 h 1405719"/>
              <a:gd name="connsiteX8" fmla="*/ 213814 w 391235"/>
              <a:gd name="connsiteY8" fmla="*/ 928048 h 1405719"/>
              <a:gd name="connsiteX9" fmla="*/ 309349 w 391235"/>
              <a:gd name="connsiteY9" fmla="*/ 1078173 h 1405719"/>
              <a:gd name="connsiteX10" fmla="*/ 377587 w 391235"/>
              <a:gd name="connsiteY10" fmla="*/ 1269242 h 1405719"/>
              <a:gd name="connsiteX11" fmla="*/ 391235 w 391235"/>
              <a:gd name="connsiteY11" fmla="*/ 1405719 h 1405719"/>
              <a:gd name="connsiteX12" fmla="*/ 391235 w 391235"/>
              <a:gd name="connsiteY12" fmla="*/ 1405719 h 1405719"/>
              <a:gd name="connsiteX13" fmla="*/ 391235 w 391235"/>
              <a:gd name="connsiteY13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235" h="1405719">
                <a:moveTo>
                  <a:pt x="377587" y="0"/>
                </a:moveTo>
                <a:cubicBezTo>
                  <a:pt x="328683" y="17059"/>
                  <a:pt x="279779" y="34119"/>
                  <a:pt x="241110" y="54591"/>
                </a:cubicBezTo>
                <a:cubicBezTo>
                  <a:pt x="202441" y="75063"/>
                  <a:pt x="175145" y="93260"/>
                  <a:pt x="145575" y="122830"/>
                </a:cubicBezTo>
                <a:cubicBezTo>
                  <a:pt x="116005" y="152400"/>
                  <a:pt x="86435" y="184245"/>
                  <a:pt x="63689" y="232012"/>
                </a:cubicBezTo>
                <a:cubicBezTo>
                  <a:pt x="40943" y="279779"/>
                  <a:pt x="18197" y="357117"/>
                  <a:pt x="9098" y="409433"/>
                </a:cubicBezTo>
                <a:cubicBezTo>
                  <a:pt x="0" y="461749"/>
                  <a:pt x="0" y="495868"/>
                  <a:pt x="9098" y="545910"/>
                </a:cubicBezTo>
                <a:cubicBezTo>
                  <a:pt x="18197" y="595952"/>
                  <a:pt x="40943" y="661916"/>
                  <a:pt x="63689" y="709683"/>
                </a:cubicBezTo>
                <a:cubicBezTo>
                  <a:pt x="86435" y="757450"/>
                  <a:pt x="120554" y="796119"/>
                  <a:pt x="145575" y="832513"/>
                </a:cubicBezTo>
                <a:cubicBezTo>
                  <a:pt x="170596" y="868907"/>
                  <a:pt x="186518" y="887105"/>
                  <a:pt x="213814" y="928048"/>
                </a:cubicBezTo>
                <a:cubicBezTo>
                  <a:pt x="241110" y="968991"/>
                  <a:pt x="282054" y="1021307"/>
                  <a:pt x="309349" y="1078173"/>
                </a:cubicBezTo>
                <a:cubicBezTo>
                  <a:pt x="336644" y="1135039"/>
                  <a:pt x="363939" y="1214651"/>
                  <a:pt x="377587" y="1269242"/>
                </a:cubicBezTo>
                <a:cubicBezTo>
                  <a:pt x="391235" y="1323833"/>
                  <a:pt x="391235" y="1405719"/>
                  <a:pt x="391235" y="1405719"/>
                </a:cubicBezTo>
                <a:lnTo>
                  <a:pt x="391235" y="1405719"/>
                </a:lnTo>
                <a:lnTo>
                  <a:pt x="391235" y="140571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rme libre 25"/>
          <p:cNvSpPr/>
          <p:nvPr/>
        </p:nvSpPr>
        <p:spPr>
          <a:xfrm flipH="1">
            <a:off x="2961661" y="183411"/>
            <a:ext cx="311624" cy="1405719"/>
          </a:xfrm>
          <a:custGeom>
            <a:avLst/>
            <a:gdLst>
              <a:gd name="connsiteX0" fmla="*/ 377587 w 391235"/>
              <a:gd name="connsiteY0" fmla="*/ 0 h 1405719"/>
              <a:gd name="connsiteX1" fmla="*/ 241110 w 391235"/>
              <a:gd name="connsiteY1" fmla="*/ 54591 h 1405719"/>
              <a:gd name="connsiteX2" fmla="*/ 145575 w 391235"/>
              <a:gd name="connsiteY2" fmla="*/ 122830 h 1405719"/>
              <a:gd name="connsiteX3" fmla="*/ 63689 w 391235"/>
              <a:gd name="connsiteY3" fmla="*/ 232012 h 1405719"/>
              <a:gd name="connsiteX4" fmla="*/ 9098 w 391235"/>
              <a:gd name="connsiteY4" fmla="*/ 409433 h 1405719"/>
              <a:gd name="connsiteX5" fmla="*/ 9098 w 391235"/>
              <a:gd name="connsiteY5" fmla="*/ 545910 h 1405719"/>
              <a:gd name="connsiteX6" fmla="*/ 63689 w 391235"/>
              <a:gd name="connsiteY6" fmla="*/ 709683 h 1405719"/>
              <a:gd name="connsiteX7" fmla="*/ 145575 w 391235"/>
              <a:gd name="connsiteY7" fmla="*/ 832513 h 1405719"/>
              <a:gd name="connsiteX8" fmla="*/ 213814 w 391235"/>
              <a:gd name="connsiteY8" fmla="*/ 928048 h 1405719"/>
              <a:gd name="connsiteX9" fmla="*/ 309349 w 391235"/>
              <a:gd name="connsiteY9" fmla="*/ 1078173 h 1405719"/>
              <a:gd name="connsiteX10" fmla="*/ 377587 w 391235"/>
              <a:gd name="connsiteY10" fmla="*/ 1269242 h 1405719"/>
              <a:gd name="connsiteX11" fmla="*/ 391235 w 391235"/>
              <a:gd name="connsiteY11" fmla="*/ 1405719 h 1405719"/>
              <a:gd name="connsiteX12" fmla="*/ 391235 w 391235"/>
              <a:gd name="connsiteY12" fmla="*/ 1405719 h 1405719"/>
              <a:gd name="connsiteX13" fmla="*/ 391235 w 391235"/>
              <a:gd name="connsiteY13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235" h="1405719">
                <a:moveTo>
                  <a:pt x="377587" y="0"/>
                </a:moveTo>
                <a:cubicBezTo>
                  <a:pt x="328683" y="17059"/>
                  <a:pt x="279779" y="34119"/>
                  <a:pt x="241110" y="54591"/>
                </a:cubicBezTo>
                <a:cubicBezTo>
                  <a:pt x="202441" y="75063"/>
                  <a:pt x="175145" y="93260"/>
                  <a:pt x="145575" y="122830"/>
                </a:cubicBezTo>
                <a:cubicBezTo>
                  <a:pt x="116005" y="152400"/>
                  <a:pt x="86435" y="184245"/>
                  <a:pt x="63689" y="232012"/>
                </a:cubicBezTo>
                <a:cubicBezTo>
                  <a:pt x="40943" y="279779"/>
                  <a:pt x="18197" y="357117"/>
                  <a:pt x="9098" y="409433"/>
                </a:cubicBezTo>
                <a:cubicBezTo>
                  <a:pt x="0" y="461749"/>
                  <a:pt x="0" y="495868"/>
                  <a:pt x="9098" y="545910"/>
                </a:cubicBezTo>
                <a:cubicBezTo>
                  <a:pt x="18197" y="595952"/>
                  <a:pt x="40943" y="661916"/>
                  <a:pt x="63689" y="709683"/>
                </a:cubicBezTo>
                <a:cubicBezTo>
                  <a:pt x="86435" y="757450"/>
                  <a:pt x="120554" y="796119"/>
                  <a:pt x="145575" y="832513"/>
                </a:cubicBezTo>
                <a:cubicBezTo>
                  <a:pt x="170596" y="868907"/>
                  <a:pt x="186518" y="887105"/>
                  <a:pt x="213814" y="928048"/>
                </a:cubicBezTo>
                <a:cubicBezTo>
                  <a:pt x="241110" y="968991"/>
                  <a:pt x="282054" y="1021307"/>
                  <a:pt x="309349" y="1078173"/>
                </a:cubicBezTo>
                <a:cubicBezTo>
                  <a:pt x="336644" y="1135039"/>
                  <a:pt x="363939" y="1214651"/>
                  <a:pt x="377587" y="1269242"/>
                </a:cubicBezTo>
                <a:cubicBezTo>
                  <a:pt x="391235" y="1323833"/>
                  <a:pt x="391235" y="1405719"/>
                  <a:pt x="391235" y="1405719"/>
                </a:cubicBezTo>
                <a:lnTo>
                  <a:pt x="391235" y="1405719"/>
                </a:lnTo>
                <a:lnTo>
                  <a:pt x="391235" y="140571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rme libre 26"/>
          <p:cNvSpPr/>
          <p:nvPr/>
        </p:nvSpPr>
        <p:spPr>
          <a:xfrm>
            <a:off x="2700079" y="210708"/>
            <a:ext cx="259308" cy="1403444"/>
          </a:xfrm>
          <a:custGeom>
            <a:avLst/>
            <a:gdLst>
              <a:gd name="connsiteX0" fmla="*/ 377587 w 391235"/>
              <a:gd name="connsiteY0" fmla="*/ 0 h 1405719"/>
              <a:gd name="connsiteX1" fmla="*/ 241110 w 391235"/>
              <a:gd name="connsiteY1" fmla="*/ 54591 h 1405719"/>
              <a:gd name="connsiteX2" fmla="*/ 145575 w 391235"/>
              <a:gd name="connsiteY2" fmla="*/ 122830 h 1405719"/>
              <a:gd name="connsiteX3" fmla="*/ 63689 w 391235"/>
              <a:gd name="connsiteY3" fmla="*/ 232012 h 1405719"/>
              <a:gd name="connsiteX4" fmla="*/ 9098 w 391235"/>
              <a:gd name="connsiteY4" fmla="*/ 409433 h 1405719"/>
              <a:gd name="connsiteX5" fmla="*/ 9098 w 391235"/>
              <a:gd name="connsiteY5" fmla="*/ 545910 h 1405719"/>
              <a:gd name="connsiteX6" fmla="*/ 63689 w 391235"/>
              <a:gd name="connsiteY6" fmla="*/ 709683 h 1405719"/>
              <a:gd name="connsiteX7" fmla="*/ 145575 w 391235"/>
              <a:gd name="connsiteY7" fmla="*/ 832513 h 1405719"/>
              <a:gd name="connsiteX8" fmla="*/ 213814 w 391235"/>
              <a:gd name="connsiteY8" fmla="*/ 928048 h 1405719"/>
              <a:gd name="connsiteX9" fmla="*/ 309349 w 391235"/>
              <a:gd name="connsiteY9" fmla="*/ 1078173 h 1405719"/>
              <a:gd name="connsiteX10" fmla="*/ 377587 w 391235"/>
              <a:gd name="connsiteY10" fmla="*/ 1269242 h 1405719"/>
              <a:gd name="connsiteX11" fmla="*/ 391235 w 391235"/>
              <a:gd name="connsiteY11" fmla="*/ 1405719 h 1405719"/>
              <a:gd name="connsiteX12" fmla="*/ 391235 w 391235"/>
              <a:gd name="connsiteY12" fmla="*/ 1405719 h 1405719"/>
              <a:gd name="connsiteX13" fmla="*/ 391235 w 391235"/>
              <a:gd name="connsiteY13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235" h="1405719">
                <a:moveTo>
                  <a:pt x="377587" y="0"/>
                </a:moveTo>
                <a:cubicBezTo>
                  <a:pt x="328683" y="17059"/>
                  <a:pt x="279779" y="34119"/>
                  <a:pt x="241110" y="54591"/>
                </a:cubicBezTo>
                <a:cubicBezTo>
                  <a:pt x="202441" y="75063"/>
                  <a:pt x="175145" y="93260"/>
                  <a:pt x="145575" y="122830"/>
                </a:cubicBezTo>
                <a:cubicBezTo>
                  <a:pt x="116005" y="152400"/>
                  <a:pt x="86435" y="184245"/>
                  <a:pt x="63689" y="232012"/>
                </a:cubicBezTo>
                <a:cubicBezTo>
                  <a:pt x="40943" y="279779"/>
                  <a:pt x="18197" y="357117"/>
                  <a:pt x="9098" y="409433"/>
                </a:cubicBezTo>
                <a:cubicBezTo>
                  <a:pt x="0" y="461749"/>
                  <a:pt x="0" y="495868"/>
                  <a:pt x="9098" y="545910"/>
                </a:cubicBezTo>
                <a:cubicBezTo>
                  <a:pt x="18197" y="595952"/>
                  <a:pt x="40943" y="661916"/>
                  <a:pt x="63689" y="709683"/>
                </a:cubicBezTo>
                <a:cubicBezTo>
                  <a:pt x="86435" y="757450"/>
                  <a:pt x="120554" y="796119"/>
                  <a:pt x="145575" y="832513"/>
                </a:cubicBezTo>
                <a:cubicBezTo>
                  <a:pt x="170596" y="868907"/>
                  <a:pt x="186518" y="887105"/>
                  <a:pt x="213814" y="928048"/>
                </a:cubicBezTo>
                <a:cubicBezTo>
                  <a:pt x="241110" y="968991"/>
                  <a:pt x="282054" y="1021307"/>
                  <a:pt x="309349" y="1078173"/>
                </a:cubicBezTo>
                <a:cubicBezTo>
                  <a:pt x="336644" y="1135039"/>
                  <a:pt x="363939" y="1214651"/>
                  <a:pt x="377587" y="1269242"/>
                </a:cubicBezTo>
                <a:cubicBezTo>
                  <a:pt x="391235" y="1323833"/>
                  <a:pt x="391235" y="1405719"/>
                  <a:pt x="391235" y="1405719"/>
                </a:cubicBezTo>
                <a:lnTo>
                  <a:pt x="391235" y="1405719"/>
                </a:lnTo>
                <a:lnTo>
                  <a:pt x="391235" y="140571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e libre 27"/>
          <p:cNvSpPr/>
          <p:nvPr/>
        </p:nvSpPr>
        <p:spPr>
          <a:xfrm flipH="1">
            <a:off x="2936640" y="185686"/>
            <a:ext cx="200168" cy="1405719"/>
          </a:xfrm>
          <a:custGeom>
            <a:avLst/>
            <a:gdLst>
              <a:gd name="connsiteX0" fmla="*/ 377587 w 391235"/>
              <a:gd name="connsiteY0" fmla="*/ 0 h 1405719"/>
              <a:gd name="connsiteX1" fmla="*/ 241110 w 391235"/>
              <a:gd name="connsiteY1" fmla="*/ 54591 h 1405719"/>
              <a:gd name="connsiteX2" fmla="*/ 145575 w 391235"/>
              <a:gd name="connsiteY2" fmla="*/ 122830 h 1405719"/>
              <a:gd name="connsiteX3" fmla="*/ 63689 w 391235"/>
              <a:gd name="connsiteY3" fmla="*/ 232012 h 1405719"/>
              <a:gd name="connsiteX4" fmla="*/ 9098 w 391235"/>
              <a:gd name="connsiteY4" fmla="*/ 409433 h 1405719"/>
              <a:gd name="connsiteX5" fmla="*/ 9098 w 391235"/>
              <a:gd name="connsiteY5" fmla="*/ 545910 h 1405719"/>
              <a:gd name="connsiteX6" fmla="*/ 63689 w 391235"/>
              <a:gd name="connsiteY6" fmla="*/ 709683 h 1405719"/>
              <a:gd name="connsiteX7" fmla="*/ 145575 w 391235"/>
              <a:gd name="connsiteY7" fmla="*/ 832513 h 1405719"/>
              <a:gd name="connsiteX8" fmla="*/ 213814 w 391235"/>
              <a:gd name="connsiteY8" fmla="*/ 928048 h 1405719"/>
              <a:gd name="connsiteX9" fmla="*/ 309349 w 391235"/>
              <a:gd name="connsiteY9" fmla="*/ 1078173 h 1405719"/>
              <a:gd name="connsiteX10" fmla="*/ 377587 w 391235"/>
              <a:gd name="connsiteY10" fmla="*/ 1269242 h 1405719"/>
              <a:gd name="connsiteX11" fmla="*/ 391235 w 391235"/>
              <a:gd name="connsiteY11" fmla="*/ 1405719 h 1405719"/>
              <a:gd name="connsiteX12" fmla="*/ 391235 w 391235"/>
              <a:gd name="connsiteY12" fmla="*/ 1405719 h 1405719"/>
              <a:gd name="connsiteX13" fmla="*/ 391235 w 391235"/>
              <a:gd name="connsiteY13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235" h="1405719">
                <a:moveTo>
                  <a:pt x="377587" y="0"/>
                </a:moveTo>
                <a:cubicBezTo>
                  <a:pt x="328683" y="17059"/>
                  <a:pt x="279779" y="34119"/>
                  <a:pt x="241110" y="54591"/>
                </a:cubicBezTo>
                <a:cubicBezTo>
                  <a:pt x="202441" y="75063"/>
                  <a:pt x="175145" y="93260"/>
                  <a:pt x="145575" y="122830"/>
                </a:cubicBezTo>
                <a:cubicBezTo>
                  <a:pt x="116005" y="152400"/>
                  <a:pt x="86435" y="184245"/>
                  <a:pt x="63689" y="232012"/>
                </a:cubicBezTo>
                <a:cubicBezTo>
                  <a:pt x="40943" y="279779"/>
                  <a:pt x="18197" y="357117"/>
                  <a:pt x="9098" y="409433"/>
                </a:cubicBezTo>
                <a:cubicBezTo>
                  <a:pt x="0" y="461749"/>
                  <a:pt x="0" y="495868"/>
                  <a:pt x="9098" y="545910"/>
                </a:cubicBezTo>
                <a:cubicBezTo>
                  <a:pt x="18197" y="595952"/>
                  <a:pt x="40943" y="661916"/>
                  <a:pt x="63689" y="709683"/>
                </a:cubicBezTo>
                <a:cubicBezTo>
                  <a:pt x="86435" y="757450"/>
                  <a:pt x="120554" y="796119"/>
                  <a:pt x="145575" y="832513"/>
                </a:cubicBezTo>
                <a:cubicBezTo>
                  <a:pt x="170596" y="868907"/>
                  <a:pt x="186518" y="887105"/>
                  <a:pt x="213814" y="928048"/>
                </a:cubicBezTo>
                <a:cubicBezTo>
                  <a:pt x="241110" y="968991"/>
                  <a:pt x="282054" y="1021307"/>
                  <a:pt x="309349" y="1078173"/>
                </a:cubicBezTo>
                <a:cubicBezTo>
                  <a:pt x="336644" y="1135039"/>
                  <a:pt x="363939" y="1214651"/>
                  <a:pt x="377587" y="1269242"/>
                </a:cubicBezTo>
                <a:cubicBezTo>
                  <a:pt x="391235" y="1323833"/>
                  <a:pt x="391235" y="1405719"/>
                  <a:pt x="391235" y="1405719"/>
                </a:cubicBezTo>
                <a:lnTo>
                  <a:pt x="391235" y="1405719"/>
                </a:lnTo>
                <a:lnTo>
                  <a:pt x="391235" y="140571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e libre 28"/>
          <p:cNvSpPr/>
          <p:nvPr/>
        </p:nvSpPr>
        <p:spPr>
          <a:xfrm>
            <a:off x="2836556" y="212983"/>
            <a:ext cx="125105" cy="1403444"/>
          </a:xfrm>
          <a:custGeom>
            <a:avLst/>
            <a:gdLst>
              <a:gd name="connsiteX0" fmla="*/ 377587 w 391235"/>
              <a:gd name="connsiteY0" fmla="*/ 0 h 1405719"/>
              <a:gd name="connsiteX1" fmla="*/ 241110 w 391235"/>
              <a:gd name="connsiteY1" fmla="*/ 54591 h 1405719"/>
              <a:gd name="connsiteX2" fmla="*/ 145575 w 391235"/>
              <a:gd name="connsiteY2" fmla="*/ 122830 h 1405719"/>
              <a:gd name="connsiteX3" fmla="*/ 63689 w 391235"/>
              <a:gd name="connsiteY3" fmla="*/ 232012 h 1405719"/>
              <a:gd name="connsiteX4" fmla="*/ 9098 w 391235"/>
              <a:gd name="connsiteY4" fmla="*/ 409433 h 1405719"/>
              <a:gd name="connsiteX5" fmla="*/ 9098 w 391235"/>
              <a:gd name="connsiteY5" fmla="*/ 545910 h 1405719"/>
              <a:gd name="connsiteX6" fmla="*/ 63689 w 391235"/>
              <a:gd name="connsiteY6" fmla="*/ 709683 h 1405719"/>
              <a:gd name="connsiteX7" fmla="*/ 145575 w 391235"/>
              <a:gd name="connsiteY7" fmla="*/ 832513 h 1405719"/>
              <a:gd name="connsiteX8" fmla="*/ 213814 w 391235"/>
              <a:gd name="connsiteY8" fmla="*/ 928048 h 1405719"/>
              <a:gd name="connsiteX9" fmla="*/ 309349 w 391235"/>
              <a:gd name="connsiteY9" fmla="*/ 1078173 h 1405719"/>
              <a:gd name="connsiteX10" fmla="*/ 377587 w 391235"/>
              <a:gd name="connsiteY10" fmla="*/ 1269242 h 1405719"/>
              <a:gd name="connsiteX11" fmla="*/ 391235 w 391235"/>
              <a:gd name="connsiteY11" fmla="*/ 1405719 h 1405719"/>
              <a:gd name="connsiteX12" fmla="*/ 391235 w 391235"/>
              <a:gd name="connsiteY12" fmla="*/ 1405719 h 1405719"/>
              <a:gd name="connsiteX13" fmla="*/ 391235 w 391235"/>
              <a:gd name="connsiteY13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235" h="1405719">
                <a:moveTo>
                  <a:pt x="377587" y="0"/>
                </a:moveTo>
                <a:cubicBezTo>
                  <a:pt x="328683" y="17059"/>
                  <a:pt x="279779" y="34119"/>
                  <a:pt x="241110" y="54591"/>
                </a:cubicBezTo>
                <a:cubicBezTo>
                  <a:pt x="202441" y="75063"/>
                  <a:pt x="175145" y="93260"/>
                  <a:pt x="145575" y="122830"/>
                </a:cubicBezTo>
                <a:cubicBezTo>
                  <a:pt x="116005" y="152400"/>
                  <a:pt x="86435" y="184245"/>
                  <a:pt x="63689" y="232012"/>
                </a:cubicBezTo>
                <a:cubicBezTo>
                  <a:pt x="40943" y="279779"/>
                  <a:pt x="18197" y="357117"/>
                  <a:pt x="9098" y="409433"/>
                </a:cubicBezTo>
                <a:cubicBezTo>
                  <a:pt x="0" y="461749"/>
                  <a:pt x="0" y="495868"/>
                  <a:pt x="9098" y="545910"/>
                </a:cubicBezTo>
                <a:cubicBezTo>
                  <a:pt x="18197" y="595952"/>
                  <a:pt x="40943" y="661916"/>
                  <a:pt x="63689" y="709683"/>
                </a:cubicBezTo>
                <a:cubicBezTo>
                  <a:pt x="86435" y="757450"/>
                  <a:pt x="120554" y="796119"/>
                  <a:pt x="145575" y="832513"/>
                </a:cubicBezTo>
                <a:cubicBezTo>
                  <a:pt x="170596" y="868907"/>
                  <a:pt x="186518" y="887105"/>
                  <a:pt x="213814" y="928048"/>
                </a:cubicBezTo>
                <a:cubicBezTo>
                  <a:pt x="241110" y="968991"/>
                  <a:pt x="282054" y="1021307"/>
                  <a:pt x="309349" y="1078173"/>
                </a:cubicBezTo>
                <a:cubicBezTo>
                  <a:pt x="336644" y="1135039"/>
                  <a:pt x="363939" y="1214651"/>
                  <a:pt x="377587" y="1269242"/>
                </a:cubicBezTo>
                <a:cubicBezTo>
                  <a:pt x="391235" y="1323833"/>
                  <a:pt x="391235" y="1405719"/>
                  <a:pt x="391235" y="1405719"/>
                </a:cubicBezTo>
                <a:lnTo>
                  <a:pt x="391235" y="1405719"/>
                </a:lnTo>
                <a:lnTo>
                  <a:pt x="391235" y="140571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e libre 29"/>
          <p:cNvSpPr/>
          <p:nvPr/>
        </p:nvSpPr>
        <p:spPr>
          <a:xfrm flipH="1">
            <a:off x="2963936" y="187962"/>
            <a:ext cx="63690" cy="1403444"/>
          </a:xfrm>
          <a:custGeom>
            <a:avLst/>
            <a:gdLst>
              <a:gd name="connsiteX0" fmla="*/ 377587 w 391235"/>
              <a:gd name="connsiteY0" fmla="*/ 0 h 1405719"/>
              <a:gd name="connsiteX1" fmla="*/ 241110 w 391235"/>
              <a:gd name="connsiteY1" fmla="*/ 54591 h 1405719"/>
              <a:gd name="connsiteX2" fmla="*/ 145575 w 391235"/>
              <a:gd name="connsiteY2" fmla="*/ 122830 h 1405719"/>
              <a:gd name="connsiteX3" fmla="*/ 63689 w 391235"/>
              <a:gd name="connsiteY3" fmla="*/ 232012 h 1405719"/>
              <a:gd name="connsiteX4" fmla="*/ 9098 w 391235"/>
              <a:gd name="connsiteY4" fmla="*/ 409433 h 1405719"/>
              <a:gd name="connsiteX5" fmla="*/ 9098 w 391235"/>
              <a:gd name="connsiteY5" fmla="*/ 545910 h 1405719"/>
              <a:gd name="connsiteX6" fmla="*/ 63689 w 391235"/>
              <a:gd name="connsiteY6" fmla="*/ 709683 h 1405719"/>
              <a:gd name="connsiteX7" fmla="*/ 145575 w 391235"/>
              <a:gd name="connsiteY7" fmla="*/ 832513 h 1405719"/>
              <a:gd name="connsiteX8" fmla="*/ 213814 w 391235"/>
              <a:gd name="connsiteY8" fmla="*/ 928048 h 1405719"/>
              <a:gd name="connsiteX9" fmla="*/ 309349 w 391235"/>
              <a:gd name="connsiteY9" fmla="*/ 1078173 h 1405719"/>
              <a:gd name="connsiteX10" fmla="*/ 377587 w 391235"/>
              <a:gd name="connsiteY10" fmla="*/ 1269242 h 1405719"/>
              <a:gd name="connsiteX11" fmla="*/ 391235 w 391235"/>
              <a:gd name="connsiteY11" fmla="*/ 1405719 h 1405719"/>
              <a:gd name="connsiteX12" fmla="*/ 391235 w 391235"/>
              <a:gd name="connsiteY12" fmla="*/ 1405719 h 1405719"/>
              <a:gd name="connsiteX13" fmla="*/ 391235 w 391235"/>
              <a:gd name="connsiteY13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235" h="1405719">
                <a:moveTo>
                  <a:pt x="377587" y="0"/>
                </a:moveTo>
                <a:cubicBezTo>
                  <a:pt x="328683" y="17059"/>
                  <a:pt x="279779" y="34119"/>
                  <a:pt x="241110" y="54591"/>
                </a:cubicBezTo>
                <a:cubicBezTo>
                  <a:pt x="202441" y="75063"/>
                  <a:pt x="175145" y="93260"/>
                  <a:pt x="145575" y="122830"/>
                </a:cubicBezTo>
                <a:cubicBezTo>
                  <a:pt x="116005" y="152400"/>
                  <a:pt x="86435" y="184245"/>
                  <a:pt x="63689" y="232012"/>
                </a:cubicBezTo>
                <a:cubicBezTo>
                  <a:pt x="40943" y="279779"/>
                  <a:pt x="18197" y="357117"/>
                  <a:pt x="9098" y="409433"/>
                </a:cubicBezTo>
                <a:cubicBezTo>
                  <a:pt x="0" y="461749"/>
                  <a:pt x="0" y="495868"/>
                  <a:pt x="9098" y="545910"/>
                </a:cubicBezTo>
                <a:cubicBezTo>
                  <a:pt x="18197" y="595952"/>
                  <a:pt x="40943" y="661916"/>
                  <a:pt x="63689" y="709683"/>
                </a:cubicBezTo>
                <a:cubicBezTo>
                  <a:pt x="86435" y="757450"/>
                  <a:pt x="120554" y="796119"/>
                  <a:pt x="145575" y="832513"/>
                </a:cubicBezTo>
                <a:cubicBezTo>
                  <a:pt x="170596" y="868907"/>
                  <a:pt x="186518" y="887105"/>
                  <a:pt x="213814" y="928048"/>
                </a:cubicBezTo>
                <a:cubicBezTo>
                  <a:pt x="241110" y="968991"/>
                  <a:pt x="282054" y="1021307"/>
                  <a:pt x="309349" y="1078173"/>
                </a:cubicBezTo>
                <a:cubicBezTo>
                  <a:pt x="336644" y="1135039"/>
                  <a:pt x="363939" y="1214651"/>
                  <a:pt x="377587" y="1269242"/>
                </a:cubicBezTo>
                <a:cubicBezTo>
                  <a:pt x="391235" y="1323833"/>
                  <a:pt x="391235" y="1405719"/>
                  <a:pt x="391235" y="1405719"/>
                </a:cubicBezTo>
                <a:lnTo>
                  <a:pt x="391235" y="1405719"/>
                </a:lnTo>
                <a:lnTo>
                  <a:pt x="391235" y="140571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isocèle 30"/>
          <p:cNvSpPr/>
          <p:nvPr/>
        </p:nvSpPr>
        <p:spPr>
          <a:xfrm>
            <a:off x="2887356" y="1993900"/>
            <a:ext cx="109844" cy="377463"/>
          </a:xfrm>
          <a:prstGeom prst="triangl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857500" y="2717800"/>
            <a:ext cx="50800" cy="190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908300" y="2717800"/>
            <a:ext cx="508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971800" y="2717800"/>
            <a:ext cx="50800" cy="190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953" y="96196"/>
            <a:ext cx="1050570" cy="1050570"/>
          </a:xfrm>
          <a:prstGeom prst="rect">
            <a:avLst/>
          </a:prstGeom>
        </p:spPr>
      </p:pic>
      <p:grpSp>
        <p:nvGrpSpPr>
          <p:cNvPr id="51" name="Groupe 50"/>
          <p:cNvGrpSpPr/>
          <p:nvPr/>
        </p:nvGrpSpPr>
        <p:grpSpPr>
          <a:xfrm>
            <a:off x="2808710" y="5007426"/>
            <a:ext cx="276527" cy="1193404"/>
            <a:chOff x="866730" y="2195067"/>
            <a:chExt cx="276527" cy="1193404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879430" y="2195067"/>
              <a:ext cx="263827" cy="13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866730" y="3249167"/>
              <a:ext cx="263827" cy="13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9" name="Connecteur droit 38"/>
            <p:cNvCxnSpPr/>
            <p:nvPr/>
          </p:nvCxnSpPr>
          <p:spPr>
            <a:xfrm>
              <a:off x="1079757" y="2340919"/>
              <a:ext cx="0" cy="9078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943241" y="2334118"/>
              <a:ext cx="0" cy="9078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999939" y="2340919"/>
              <a:ext cx="0" cy="90107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/>
          <p:nvPr/>
        </p:nvGrpSpPr>
        <p:grpSpPr>
          <a:xfrm>
            <a:off x="2654300" y="3581400"/>
            <a:ext cx="571295" cy="416430"/>
            <a:chOff x="393700" y="3810000"/>
            <a:chExt cx="571295" cy="416430"/>
          </a:xfrm>
        </p:grpSpPr>
        <p:sp>
          <p:nvSpPr>
            <p:cNvPr id="46" name="Rectangle à coins arrondis 45"/>
            <p:cNvSpPr/>
            <p:nvPr/>
          </p:nvSpPr>
          <p:spPr>
            <a:xfrm>
              <a:off x="507591" y="3810000"/>
              <a:ext cx="343617" cy="4164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Parallélogramme 46"/>
            <p:cNvSpPr/>
            <p:nvPr/>
          </p:nvSpPr>
          <p:spPr>
            <a:xfrm>
              <a:off x="393700" y="3810000"/>
              <a:ext cx="253591" cy="416430"/>
            </a:xfrm>
            <a:prstGeom prst="parallelogram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Parallélogramme 48"/>
            <p:cNvSpPr/>
            <p:nvPr/>
          </p:nvSpPr>
          <p:spPr>
            <a:xfrm flipH="1">
              <a:off x="711468" y="3810000"/>
              <a:ext cx="253527" cy="416430"/>
            </a:xfrm>
            <a:prstGeom prst="parallelogram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Forme libre 51"/>
          <p:cNvSpPr/>
          <p:nvPr/>
        </p:nvSpPr>
        <p:spPr>
          <a:xfrm>
            <a:off x="2882900" y="4000500"/>
            <a:ext cx="141625" cy="990600"/>
          </a:xfrm>
          <a:custGeom>
            <a:avLst/>
            <a:gdLst>
              <a:gd name="connsiteX0" fmla="*/ 76200 w 141625"/>
              <a:gd name="connsiteY0" fmla="*/ 990600 h 990600"/>
              <a:gd name="connsiteX1" fmla="*/ 12700 w 141625"/>
              <a:gd name="connsiteY1" fmla="*/ 838200 h 990600"/>
              <a:gd name="connsiteX2" fmla="*/ 0 w 141625"/>
              <a:gd name="connsiteY2" fmla="*/ 711200 h 990600"/>
              <a:gd name="connsiteX3" fmla="*/ 12700 w 141625"/>
              <a:gd name="connsiteY3" fmla="*/ 622300 h 990600"/>
              <a:gd name="connsiteX4" fmla="*/ 38100 w 141625"/>
              <a:gd name="connsiteY4" fmla="*/ 482600 h 990600"/>
              <a:gd name="connsiteX5" fmla="*/ 101600 w 141625"/>
              <a:gd name="connsiteY5" fmla="*/ 368300 h 990600"/>
              <a:gd name="connsiteX6" fmla="*/ 139700 w 141625"/>
              <a:gd name="connsiteY6" fmla="*/ 266700 h 990600"/>
              <a:gd name="connsiteX7" fmla="*/ 127000 w 141625"/>
              <a:gd name="connsiteY7" fmla="*/ 165100 h 990600"/>
              <a:gd name="connsiteX8" fmla="*/ 50800 w 141625"/>
              <a:gd name="connsiteY8" fmla="*/ 0 h 990600"/>
              <a:gd name="connsiteX9" fmla="*/ 50800 w 141625"/>
              <a:gd name="connsiteY9" fmla="*/ 0 h 990600"/>
              <a:gd name="connsiteX10" fmla="*/ 50800 w 141625"/>
              <a:gd name="connsiteY10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25" h="990600">
                <a:moveTo>
                  <a:pt x="76200" y="990600"/>
                </a:moveTo>
                <a:cubicBezTo>
                  <a:pt x="50800" y="937683"/>
                  <a:pt x="25400" y="884767"/>
                  <a:pt x="12700" y="838200"/>
                </a:cubicBezTo>
                <a:cubicBezTo>
                  <a:pt x="0" y="791633"/>
                  <a:pt x="0" y="747183"/>
                  <a:pt x="0" y="711200"/>
                </a:cubicBezTo>
                <a:cubicBezTo>
                  <a:pt x="0" y="675217"/>
                  <a:pt x="6350" y="660400"/>
                  <a:pt x="12700" y="622300"/>
                </a:cubicBezTo>
                <a:cubicBezTo>
                  <a:pt x="19050" y="584200"/>
                  <a:pt x="23283" y="524933"/>
                  <a:pt x="38100" y="482600"/>
                </a:cubicBezTo>
                <a:cubicBezTo>
                  <a:pt x="52917" y="440267"/>
                  <a:pt x="84667" y="404283"/>
                  <a:pt x="101600" y="368300"/>
                </a:cubicBezTo>
                <a:cubicBezTo>
                  <a:pt x="118533" y="332317"/>
                  <a:pt x="135467" y="300567"/>
                  <a:pt x="139700" y="266700"/>
                </a:cubicBezTo>
                <a:cubicBezTo>
                  <a:pt x="143933" y="232833"/>
                  <a:pt x="141817" y="209550"/>
                  <a:pt x="127000" y="165100"/>
                </a:cubicBezTo>
                <a:cubicBezTo>
                  <a:pt x="112183" y="120650"/>
                  <a:pt x="50800" y="0"/>
                  <a:pt x="50800" y="0"/>
                </a:cubicBezTo>
                <a:lnTo>
                  <a:pt x="50800" y="0"/>
                </a:lnTo>
                <a:lnTo>
                  <a:pt x="508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44779" y="2129865"/>
            <a:ext cx="8783053" cy="1073478"/>
          </a:xfrm>
          <a:solidFill>
            <a:schemeClr val="bg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Le tour du monde du </a:t>
            </a:r>
            <a:r>
              <a:rPr lang="en-US" sz="3200" b="1" dirty="0" err="1"/>
              <a:t>climat</a:t>
            </a:r>
            <a:r>
              <a:rPr lang="en-US" sz="3200" b="1" dirty="0"/>
              <a:t> </a:t>
            </a:r>
            <a:r>
              <a:rPr lang="en-US" sz="3200" b="1" dirty="0" err="1"/>
              <a:t>en</a:t>
            </a:r>
            <a:r>
              <a:rPr lang="en-US" sz="3200" b="1" dirty="0"/>
              <a:t> 80 </a:t>
            </a:r>
            <a:r>
              <a:rPr lang="en-US" sz="3200" b="1" dirty="0" err="1"/>
              <a:t>jours</a:t>
            </a:r>
            <a:r>
              <a:rPr lang="en-US" sz="3200" b="1" dirty="0"/>
              <a:t>: sonder </a:t>
            </a:r>
            <a:r>
              <a:rPr lang="en-US" sz="3200" b="1" dirty="0" err="1"/>
              <a:t>l’atmosphère</a:t>
            </a:r>
            <a:r>
              <a:rPr lang="en-US" sz="3200" b="1" dirty="0"/>
              <a:t> </a:t>
            </a:r>
            <a:r>
              <a:rPr lang="en-US" sz="3200" b="1" dirty="0" err="1"/>
              <a:t>moyenne</a:t>
            </a:r>
            <a:r>
              <a:rPr lang="en-US" sz="3200" b="1" dirty="0"/>
              <a:t> par </a:t>
            </a:r>
            <a:r>
              <a:rPr lang="en-US" sz="3200" b="1" dirty="0" err="1"/>
              <a:t>spectroscopie</a:t>
            </a:r>
            <a:r>
              <a:rPr lang="en-US" sz="3200" b="1" dirty="0"/>
              <a:t> </a:t>
            </a:r>
            <a:r>
              <a:rPr lang="en-US" sz="3200" b="1" dirty="0" err="1"/>
              <a:t>infrarouge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05726" y="4014880"/>
            <a:ext cx="8092574" cy="2068373"/>
          </a:xfrm>
          <a:solidFill>
            <a:schemeClr val="bg1">
              <a:alpha val="38000"/>
            </a:schemeClr>
          </a:solidFill>
        </p:spPr>
        <p:txBody>
          <a:bodyPr>
            <a:normAutofit/>
          </a:bodyPr>
          <a:lstStyle/>
          <a:p>
            <a:r>
              <a:rPr lang="fr-FR" sz="1800" dirty="0"/>
              <a:t>Mélanie Ghysels-Dubois</a:t>
            </a:r>
            <a:r>
              <a:rPr lang="fr-FR" sz="1800" baseline="30000" dirty="0"/>
              <a:t>1</a:t>
            </a:r>
            <a:r>
              <a:rPr lang="fr-FR" sz="1800" dirty="0"/>
              <a:t>, Sullivan Carbone</a:t>
            </a:r>
            <a:r>
              <a:rPr lang="fr-FR" sz="1800" baseline="30000" dirty="0"/>
              <a:t>1</a:t>
            </a:r>
            <a:r>
              <a:rPr lang="fr-FR" sz="1800" dirty="0"/>
              <a:t>, Emmanuel Riviere</a:t>
            </a:r>
            <a:r>
              <a:rPr lang="fr-FR" sz="1800" baseline="30000" dirty="0"/>
              <a:t>1</a:t>
            </a:r>
            <a:r>
              <a:rPr lang="fr-FR" sz="1800" dirty="0"/>
              <a:t>, Georges Durry</a:t>
            </a:r>
            <a:r>
              <a:rPr lang="fr-FR" sz="1800" baseline="30000" dirty="0"/>
              <a:t>1</a:t>
            </a:r>
            <a:r>
              <a:rPr lang="fr-FR" sz="1800" dirty="0"/>
              <a:t>, Nadir Amarouche</a:t>
            </a:r>
            <a:r>
              <a:rPr lang="fr-FR" sz="1800" baseline="30000" dirty="0"/>
              <a:t>2</a:t>
            </a:r>
            <a:r>
              <a:rPr lang="fr-FR" sz="1800" dirty="0"/>
              <a:t>, Fabien Frérot</a:t>
            </a:r>
            <a:r>
              <a:rPr lang="fr-FR" sz="1800" baseline="30000" dirty="0"/>
              <a:t>2</a:t>
            </a:r>
            <a:r>
              <a:rPr lang="fr-FR" sz="1800" dirty="0"/>
              <a:t>, Jean-Christophe Samake</a:t>
            </a:r>
            <a:r>
              <a:rPr lang="fr-FR" sz="1800" baseline="30000" dirty="0"/>
              <a:t>2</a:t>
            </a:r>
            <a:r>
              <a:rPr lang="fr-FR" sz="1800" dirty="0"/>
              <a:t>, Albert Hertzog</a:t>
            </a:r>
            <a:r>
              <a:rPr lang="fr-FR" sz="1800" baseline="30000" dirty="0"/>
              <a:t>3</a:t>
            </a:r>
            <a:r>
              <a:rPr lang="fr-FR" sz="1800" dirty="0"/>
              <a:t> and </a:t>
            </a:r>
            <a:r>
              <a:rPr lang="fr-FR" sz="1800" dirty="0" err="1"/>
              <a:t>Riwal</a:t>
            </a:r>
            <a:r>
              <a:rPr lang="fr-FR" sz="1800" dirty="0"/>
              <a:t> Plougonven</a:t>
            </a:r>
            <a:r>
              <a:rPr lang="fr-FR" sz="1800" baseline="30000" dirty="0"/>
              <a:t>3</a:t>
            </a:r>
          </a:p>
          <a:p>
            <a:r>
              <a:rPr lang="fr-FR" sz="1800" baseline="30000" dirty="0"/>
              <a:t>1</a:t>
            </a:r>
            <a:r>
              <a:rPr lang="fr-FR" sz="1800" dirty="0"/>
              <a:t> Groupe de Spectrométrie Moléculaire et Atmosphérique (GSMA) / CNRS</a:t>
            </a:r>
          </a:p>
          <a:p>
            <a:r>
              <a:rPr lang="fr-FR" sz="1800" baseline="30000" dirty="0"/>
              <a:t>2</a:t>
            </a:r>
            <a:r>
              <a:rPr lang="fr-FR" sz="1800" dirty="0"/>
              <a:t> Division Technique de l’INSU / CNRS</a:t>
            </a:r>
          </a:p>
          <a:p>
            <a:r>
              <a:rPr lang="fr-FR" sz="1800" baseline="30000" dirty="0"/>
              <a:t>3</a:t>
            </a:r>
            <a:r>
              <a:rPr lang="fr-FR" sz="1800" dirty="0"/>
              <a:t> Laboratoire de Météorologie Dynamique (LMD) / CNRS/ Ecole Polytechnique</a:t>
            </a:r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7A36-24CF-48A0-B61B-3F8C5DEF440B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86EB720-31FC-4BF3-DD51-9024374B7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49" y="5669962"/>
            <a:ext cx="1095000" cy="9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5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1C453-691B-B7A4-CF9C-278AE2FF2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74C6C5-F551-3583-990D-54420D94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10</a:t>
            </a:fld>
            <a:endParaRPr lang="en-US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48F9545-C13E-2CD0-DC1C-F6084268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16" y="-1740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vapeur d’eau stratosphérique</a:t>
            </a:r>
            <a:endParaRPr lang="en-US" sz="4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DE97938-0E4C-9689-5401-65BC2A2E500D}"/>
              </a:ext>
            </a:extLst>
          </p:cNvPr>
          <p:cNvSpPr txBox="1"/>
          <p:nvPr/>
        </p:nvSpPr>
        <p:spPr>
          <a:xfrm>
            <a:off x="687916" y="1146595"/>
            <a:ext cx="6144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défi scientifique et technique : sècheresse de la stratosphère</a:t>
            </a:r>
          </a:p>
          <a:p>
            <a:endParaRPr lang="fr-FR" dirty="0"/>
          </a:p>
          <a:p>
            <a:r>
              <a:rPr lang="fr-FR" dirty="0"/>
              <a:t>Ecarts inter-instrumentaux :</a:t>
            </a:r>
          </a:p>
          <a:p>
            <a:r>
              <a:rPr lang="fr-FR" dirty="0"/>
              <a:t>50 % (1980) → ~30 % (2000s) → ±10 % (présent)</a:t>
            </a:r>
          </a:p>
          <a:p>
            <a:endParaRPr lang="fr-FR" dirty="0"/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BB9AC899-63BD-27F3-9245-AD658A4FF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8556" r="9041" b="3982"/>
          <a:stretch/>
        </p:blipFill>
        <p:spPr bwMode="auto">
          <a:xfrm>
            <a:off x="6601545" y="2491644"/>
            <a:ext cx="4684441" cy="36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70951F16-373F-0AAE-8BF9-D19AD564705F}"/>
              </a:ext>
            </a:extLst>
          </p:cNvPr>
          <p:cNvSpPr txBox="1"/>
          <p:nvPr/>
        </p:nvSpPr>
        <p:spPr>
          <a:xfrm>
            <a:off x="5995523" y="2166590"/>
            <a:ext cx="666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2019 &amp; 2021</a:t>
            </a:r>
            <a:r>
              <a:rPr lang="fr-FR" dirty="0"/>
              <a:t>: Pico-STRAT Bi Gaz (C1_07) / NOAA (Hilo, Hawaii)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5BF069A-C838-4CC8-9A8F-31FEADC9B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83" y="2456305"/>
            <a:ext cx="4401644" cy="418156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1553389-83D7-CAD1-B7D6-3D78FA5B1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115" y="1146595"/>
            <a:ext cx="978214" cy="978214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08845C7B-E861-8542-901A-ADA0A12EE75A}"/>
              </a:ext>
            </a:extLst>
          </p:cNvPr>
          <p:cNvSpPr txBox="1"/>
          <p:nvPr/>
        </p:nvSpPr>
        <p:spPr>
          <a:xfrm>
            <a:off x="7916334" y="6224905"/>
            <a:ext cx="3666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Ghysels</a:t>
            </a:r>
            <a:r>
              <a:rPr lang="fr-FR" sz="1400" i="1" dirty="0"/>
              <a:t> et al., 2025 (in </a:t>
            </a:r>
            <a:r>
              <a:rPr lang="fr-FR" sz="1400" i="1" dirty="0" err="1"/>
              <a:t>review</a:t>
            </a:r>
            <a:r>
              <a:rPr lang="fr-FR" sz="1400" i="1" dirty="0"/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93CAC6-165D-46A4-8878-1AD57A5D40DC}"/>
              </a:ext>
            </a:extLst>
          </p:cNvPr>
          <p:cNvSpPr txBox="1"/>
          <p:nvPr/>
        </p:nvSpPr>
        <p:spPr>
          <a:xfrm>
            <a:off x="2188376" y="2785416"/>
            <a:ext cx="848914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On s’approche du but… </a:t>
            </a:r>
            <a:r>
              <a:rPr lang="fr-FR" dirty="0"/>
              <a:t>(</a:t>
            </a:r>
            <a:r>
              <a:rPr lang="fr-FR" dirty="0" err="1"/>
              <a:t>Ghysels</a:t>
            </a:r>
            <a:r>
              <a:rPr lang="fr-FR" dirty="0"/>
              <a:t> et al., 2024) : Diff. Rel.= 2.4 ± 4.6%</a:t>
            </a:r>
          </a:p>
          <a:p>
            <a:r>
              <a:rPr lang="fr-FR" dirty="0"/>
              <a:t>		       (</a:t>
            </a:r>
            <a:r>
              <a:rPr lang="fr-FR" dirty="0" err="1"/>
              <a:t>Ghysels</a:t>
            </a:r>
            <a:r>
              <a:rPr lang="fr-FR" dirty="0"/>
              <a:t> et al., 2025, in </a:t>
            </a:r>
            <a:r>
              <a:rPr lang="fr-FR" dirty="0" err="1"/>
              <a:t>review</a:t>
            </a:r>
            <a:r>
              <a:rPr lang="fr-FR" dirty="0"/>
              <a:t>) : Diff Rel.= 1.2 ± 4.1 %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DBDFF4F-32A5-8AB1-0102-0BBA8D590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480" y="3646048"/>
            <a:ext cx="1321554" cy="42197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B70EB4-E0EF-597E-FED9-55B179A5E76B}"/>
              </a:ext>
            </a:extLst>
          </p:cNvPr>
          <p:cNvSpPr txBox="1"/>
          <p:nvPr/>
        </p:nvSpPr>
        <p:spPr>
          <a:xfrm>
            <a:off x="5950034" y="3660966"/>
            <a:ext cx="393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O </a:t>
            </a:r>
            <a:r>
              <a:rPr lang="fr-FR" dirty="0" err="1"/>
              <a:t>strato</a:t>
            </a:r>
            <a:r>
              <a:rPr lang="fr-FR" dirty="0"/>
              <a:t>: Entre 2 à 10%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E81DDA-A602-FCC9-5992-EAB9EB7E4A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3383" r="1307" b="34204"/>
          <a:stretch/>
        </p:blipFill>
        <p:spPr>
          <a:xfrm>
            <a:off x="2488413" y="4199464"/>
            <a:ext cx="7889074" cy="1178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684427D-50E6-4C86-AEAE-2EC069BE7F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158" t="72085" r="41247" b="22957"/>
          <a:stretch/>
        </p:blipFill>
        <p:spPr>
          <a:xfrm>
            <a:off x="2488413" y="5378911"/>
            <a:ext cx="4229336" cy="62888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68634D-043A-D9D0-ABCF-07078D7A344D}"/>
              </a:ext>
            </a:extLst>
          </p:cNvPr>
          <p:cNvSpPr txBox="1"/>
          <p:nvPr/>
        </p:nvSpPr>
        <p:spPr>
          <a:xfrm>
            <a:off x="8612983" y="5069951"/>
            <a:ext cx="2425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PI: M. </a:t>
            </a:r>
            <a:r>
              <a:rPr lang="fr-FR" sz="1400" dirty="0" err="1">
                <a:solidFill>
                  <a:srgbClr val="0070C0"/>
                </a:solidFill>
              </a:rPr>
              <a:t>Ghysels-Dubois</a:t>
            </a:r>
            <a:endParaRPr lang="fr-F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3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28011" y="77755"/>
            <a:ext cx="9480655" cy="1143000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Stratéole-2 : observations longue durée</a:t>
            </a:r>
          </a:p>
        </p:txBody>
      </p:sp>
      <p:grpSp>
        <p:nvGrpSpPr>
          <p:cNvPr id="5" name="Groupe 4"/>
          <p:cNvGrpSpPr/>
          <p:nvPr/>
        </p:nvGrpSpPr>
        <p:grpSpPr bwMode="auto">
          <a:xfrm>
            <a:off x="559464" y="1049537"/>
            <a:ext cx="11022935" cy="2330927"/>
            <a:chOff x="-74587" y="37931"/>
            <a:chExt cx="9448839" cy="201622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rcRect l="9610" t="33601" r="7055" b="31132"/>
            <a:stretch/>
          </p:blipFill>
          <p:spPr bwMode="auto">
            <a:xfrm>
              <a:off x="-74587" y="37931"/>
              <a:ext cx="9448839" cy="2016223"/>
            </a:xfrm>
            <a:prstGeom prst="rect">
              <a:avLst/>
            </a:prstGeom>
          </p:spPr>
        </p:pic>
        <p:sp>
          <p:nvSpPr>
            <p:cNvPr id="7" name="ZoneTexte 17975234"/>
            <p:cNvSpPr txBox="1"/>
            <p:nvPr/>
          </p:nvSpPr>
          <p:spPr bwMode="auto">
            <a:xfrm>
              <a:off x="3956543" y="1107079"/>
              <a:ext cx="1196757" cy="335182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numCol="1" spcCol="0" rtlCol="0" fromWordArt="0" anchor="t" anchorCtr="0" forceAA="0" compatLnSpc="0">
              <a:spAutoFit/>
            </a:bodyPr>
            <a:lstStyle>
              <a:defPPr>
                <a:defRPr lang="en-GB"/>
              </a:defPPr>
              <a:lvl1pPr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1pPr>
              <a:lvl2pPr marL="4572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2pPr>
              <a:lvl3pPr marL="9144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3pPr>
              <a:lvl4pPr marL="13716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4pPr>
              <a:lvl5pPr marL="18288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5pPr>
              <a:lvl6pPr marL="22860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6pPr>
              <a:lvl7pPr marL="27432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7pPr>
              <a:lvl8pPr marL="32004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8pPr>
              <a:lvl9pPr marL="36576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9pPr>
            </a:lstStyle>
            <a:p>
              <a:pPr defTabSz="599002">
                <a:defRPr/>
              </a:pPr>
              <a:r>
                <a:rPr sz="1600" b="1" dirty="0">
                  <a:solidFill>
                    <a:srgbClr val="FFFF00"/>
                  </a:solidFill>
                </a:rPr>
                <a:t>TTL2_2019</a:t>
              </a:r>
              <a:endParaRPr sz="1600" dirty="0">
                <a:solidFill>
                  <a:srgbClr val="FFFF00"/>
                </a:solidFill>
              </a:endParaRPr>
            </a:p>
          </p:txBody>
        </p:sp>
        <p:sp>
          <p:nvSpPr>
            <p:cNvPr id="8" name="ZoneTexte 1956287757"/>
            <p:cNvSpPr txBox="1"/>
            <p:nvPr/>
          </p:nvSpPr>
          <p:spPr bwMode="auto">
            <a:xfrm>
              <a:off x="1640272" y="1042826"/>
              <a:ext cx="1329297" cy="335182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numCol="1" spcCol="0" rtlCol="0" fromWordArt="0" anchor="t" anchorCtr="0" forceAA="0" compatLnSpc="0">
              <a:spAutoFit/>
            </a:bodyPr>
            <a:lstStyle>
              <a:defPPr>
                <a:defRPr lang="en-GB"/>
              </a:defPPr>
              <a:lvl1pPr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1pPr>
              <a:lvl2pPr marL="4572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2pPr>
              <a:lvl3pPr marL="9144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3pPr>
              <a:lvl4pPr marL="13716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4pPr>
              <a:lvl5pPr marL="18288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5pPr>
              <a:lvl6pPr marL="22860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6pPr>
              <a:lvl7pPr marL="27432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7pPr>
              <a:lvl8pPr marL="32004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8pPr>
              <a:lvl9pPr marL="36576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9pPr>
            </a:lstStyle>
            <a:p>
              <a:pPr defTabSz="599002">
                <a:defRPr/>
              </a:pPr>
              <a:r>
                <a:rPr sz="1600" b="1" dirty="0">
                  <a:solidFill>
                    <a:srgbClr val="FFC000"/>
                  </a:solidFill>
                </a:rPr>
                <a:t>TTL4_C1_03</a:t>
              </a:r>
              <a:endParaRPr sz="1600" dirty="0">
                <a:solidFill>
                  <a:srgbClr val="FFFF00"/>
                </a:solidFill>
              </a:endParaRPr>
            </a:p>
          </p:txBody>
        </p:sp>
        <p:sp>
          <p:nvSpPr>
            <p:cNvPr id="9" name="ZoneTexte 12926686"/>
            <p:cNvSpPr txBox="1"/>
            <p:nvPr/>
          </p:nvSpPr>
          <p:spPr bwMode="auto">
            <a:xfrm>
              <a:off x="701847" y="277429"/>
              <a:ext cx="1327754" cy="335182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numCol="1" spcCol="0" rtlCol="0" fromWordArt="0" anchor="t" anchorCtr="0" forceAA="0" compatLnSpc="0">
              <a:spAutoFit/>
            </a:bodyPr>
            <a:lstStyle>
              <a:defPPr>
                <a:defRPr lang="en-GB"/>
              </a:defPPr>
              <a:lvl1pPr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1pPr>
              <a:lvl2pPr marL="4572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2pPr>
              <a:lvl3pPr marL="9144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3pPr>
              <a:lvl4pPr marL="13716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4pPr>
              <a:lvl5pPr marL="18288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5pPr>
              <a:lvl6pPr marL="22860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6pPr>
              <a:lvl7pPr marL="27432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7pPr>
              <a:lvl8pPr marL="32004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8pPr>
              <a:lvl9pPr marL="36576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9pPr>
            </a:lstStyle>
            <a:p>
              <a:pPr defTabSz="599002">
                <a:defRPr/>
              </a:pPr>
              <a:r>
                <a:rPr sz="1600" b="1" dirty="0">
                  <a:solidFill>
                    <a:srgbClr val="FF0000"/>
                  </a:solidFill>
                </a:rPr>
                <a:t>TTL4_C1_15</a:t>
              </a:r>
              <a:endParaRPr sz="1600" dirty="0">
                <a:solidFill>
                  <a:srgbClr val="FFFF00"/>
                </a:solidFill>
              </a:endParaRPr>
            </a:p>
          </p:txBody>
        </p:sp>
        <p:sp>
          <p:nvSpPr>
            <p:cNvPr id="10" name="ZoneTexte 1918477350"/>
            <p:cNvSpPr txBox="1"/>
            <p:nvPr/>
          </p:nvSpPr>
          <p:spPr bwMode="auto">
            <a:xfrm>
              <a:off x="351425" y="1248278"/>
              <a:ext cx="1442288" cy="335182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numCol="1" spcCol="0" rtlCol="0" fromWordArt="0" anchor="t" anchorCtr="0" forceAA="0" compatLnSpc="0">
              <a:spAutoFit/>
            </a:bodyPr>
            <a:lstStyle>
              <a:defPPr>
                <a:defRPr lang="en-GB"/>
              </a:defPPr>
              <a:lvl1pPr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1pPr>
              <a:lvl2pPr marL="4572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2pPr>
              <a:lvl3pPr marL="9144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3pPr>
              <a:lvl4pPr marL="13716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4pPr>
              <a:lvl5pPr marL="18288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5pPr>
              <a:lvl6pPr marL="22860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6pPr>
              <a:lvl7pPr marL="27432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7pPr>
              <a:lvl8pPr marL="32004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8pPr>
              <a:lvl9pPr marL="36576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9pPr>
            </a:lstStyle>
            <a:p>
              <a:pPr defTabSz="599002">
                <a:defRPr/>
              </a:pPr>
              <a:r>
                <a:rPr sz="1600" b="1" dirty="0">
                  <a:solidFill>
                    <a:srgbClr val="561787"/>
                  </a:solidFill>
                </a:rPr>
                <a:t>STR4_C1_12</a:t>
              </a:r>
              <a:endParaRPr sz="1600" dirty="0">
                <a:solidFill>
                  <a:srgbClr val="FFFF00"/>
                </a:solidFill>
              </a:endParaRPr>
            </a:p>
          </p:txBody>
        </p:sp>
        <p:sp>
          <p:nvSpPr>
            <p:cNvPr id="11" name="ZoneTexte 1907685756"/>
            <p:cNvSpPr txBox="1"/>
            <p:nvPr/>
          </p:nvSpPr>
          <p:spPr bwMode="auto">
            <a:xfrm>
              <a:off x="6259516" y="1382320"/>
              <a:ext cx="1329486" cy="335182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numCol="1" spcCol="0" rtlCol="0" fromWordArt="0" anchor="t" anchorCtr="0" forceAA="0" compatLnSpc="0">
              <a:spAutoFit/>
            </a:bodyPr>
            <a:lstStyle>
              <a:defPPr>
                <a:defRPr lang="en-GB"/>
              </a:defPPr>
              <a:lvl1pPr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1pPr>
              <a:lvl2pPr marL="4572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2pPr>
              <a:lvl3pPr marL="9144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3pPr>
              <a:lvl4pPr marL="13716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4pPr>
              <a:lvl5pPr marL="18288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5pPr>
              <a:lvl6pPr marL="22860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6pPr>
              <a:lvl7pPr marL="27432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7pPr>
              <a:lvl8pPr marL="32004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8pPr>
              <a:lvl9pPr marL="36576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9pPr>
            </a:lstStyle>
            <a:p>
              <a:pPr defTabSz="599002">
                <a:defRPr/>
              </a:pPr>
              <a:r>
                <a:rPr sz="1600" b="1" dirty="0">
                  <a:solidFill>
                    <a:srgbClr val="09803F"/>
                  </a:solidFill>
                </a:rPr>
                <a:t>TTL4_C1_07</a:t>
              </a:r>
              <a:endParaRPr sz="16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4" name="Picture 3059" descr="logo_GSMA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11089908" y="2601682"/>
            <a:ext cx="2208245" cy="155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057" descr="CNRSfr-grand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-13394164" y="2564904"/>
            <a:ext cx="1632181" cy="16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23411136" y="1748814"/>
            <a:ext cx="2175029" cy="1920213"/>
          </a:xfrm>
          <a:prstGeom prst="rect">
            <a:avLst/>
          </a:prstGeom>
          <a:noFill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/>
          <a:stretch/>
        </p:blipFill>
        <p:spPr bwMode="auto">
          <a:xfrm>
            <a:off x="23549365" y="4053251"/>
            <a:ext cx="1172705" cy="1632000"/>
          </a:xfrm>
          <a:prstGeom prst="rect">
            <a:avLst/>
          </a:prstGeom>
        </p:spPr>
      </p:pic>
      <p:pic>
        <p:nvPicPr>
          <p:cNvPr id="18" name="Picture 2" descr="SPARC – Institute for Atmospheric and Climate Science | ETH Zurich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9633505" y="1172750"/>
            <a:ext cx="3936437" cy="1748364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646477" y="3477536"/>
            <a:ext cx="11049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dirty="0">
                <a:solidFill>
                  <a:srgbClr val="4F81BD"/>
                </a:solidFill>
                <a:latin typeface="Calibri"/>
              </a:rPr>
              <a:t>Stratéole-2 (PI: A. </a:t>
            </a:r>
            <a:r>
              <a:rPr lang="fr-FR" dirty="0" err="1">
                <a:solidFill>
                  <a:srgbClr val="4F81BD"/>
                </a:solidFill>
                <a:latin typeface="Calibri"/>
              </a:rPr>
              <a:t>Hertzog</a:t>
            </a:r>
            <a:r>
              <a:rPr lang="fr-FR" dirty="0">
                <a:solidFill>
                  <a:srgbClr val="4F81BD"/>
                </a:solidFill>
                <a:latin typeface="Calibri"/>
              </a:rPr>
              <a:t>, LMD)</a:t>
            </a:r>
          </a:p>
          <a:p>
            <a:pPr defTabSz="1219170"/>
            <a:r>
              <a:rPr lang="fr-FR" dirty="0">
                <a:solidFill>
                  <a:prstClr val="black"/>
                </a:solidFill>
                <a:latin typeface="Calibri"/>
              </a:rPr>
              <a:t>Vols longue durée sous ballons pressurisés dans la tropopause équatoriale (33 à 80 jours) : </a:t>
            </a:r>
            <a:r>
              <a:rPr lang="fr-FR" dirty="0">
                <a:solidFill>
                  <a:srgbClr val="FFC000"/>
                </a:solidFill>
                <a:latin typeface="Calibri"/>
              </a:rPr>
              <a:t>2019-2020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; </a:t>
            </a:r>
            <a:r>
              <a:rPr lang="fr-FR" dirty="0">
                <a:solidFill>
                  <a:srgbClr val="FF0000"/>
                </a:solidFill>
                <a:latin typeface="Calibri"/>
              </a:rPr>
              <a:t>2021-2022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; 2025-2026</a:t>
            </a:r>
          </a:p>
          <a:p>
            <a:pPr defTabSz="1219170"/>
            <a:endParaRPr lang="fr-FR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fr-FR" dirty="0">
                <a:solidFill>
                  <a:prstClr val="black"/>
                </a:solidFill>
                <a:latin typeface="Calibri"/>
              </a:rPr>
              <a:t>Offre un jeu de données in situ inédit</a:t>
            </a:r>
          </a:p>
          <a:p>
            <a:pPr defTabSz="1219170"/>
            <a:endParaRPr lang="fr-FR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fr-FR" dirty="0">
                <a:solidFill>
                  <a:prstClr val="black"/>
                </a:solidFill>
                <a:latin typeface="Calibri"/>
              </a:rPr>
              <a:t>Multiples signatures, un défi d’analyse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318465" y="6195629"/>
            <a:ext cx="11542442" cy="584496"/>
            <a:chOff x="2380498" y="737299"/>
            <a:chExt cx="10186622" cy="564125"/>
          </a:xfrm>
        </p:grpSpPr>
        <p:pic>
          <p:nvPicPr>
            <p:cNvPr id="27" name="Picture 2" descr="Fondation nationale pour la science — Wikipédi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762447" y="792812"/>
              <a:ext cx="505969" cy="508612"/>
            </a:xfrm>
            <a:prstGeom prst="rect">
              <a:avLst/>
            </a:prstGeom>
            <a:noFill/>
          </p:spPr>
        </p:pic>
        <p:pic>
          <p:nvPicPr>
            <p:cNvPr id="28" name="Picture 9" descr="File:ESA logo simple.svg — Wikimedia Common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73115" y="822901"/>
              <a:ext cx="424007" cy="424007"/>
            </a:xfrm>
            <a:prstGeom prst="rect">
              <a:avLst/>
            </a:prstGeom>
            <a:noFill/>
          </p:spPr>
        </p:pic>
        <p:pic>
          <p:nvPicPr>
            <p:cNvPr id="29" name="Picture 11" descr="Fichier:Logo CNES 2017 triangulaire bleu.png — Wikipédia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48336" y="737299"/>
              <a:ext cx="488051" cy="486888"/>
            </a:xfrm>
            <a:prstGeom prst="rect">
              <a:avLst/>
            </a:prstGeom>
            <a:noFill/>
          </p:spPr>
        </p:pic>
        <p:pic>
          <p:nvPicPr>
            <p:cNvPr id="30" name="Picture 13" descr="National Centre for Meteorological Research"/>
            <p:cNvPicPr>
              <a:picLocks noChangeAspect="1" noChangeArrowheads="1"/>
            </p:cNvPicPr>
            <p:nvPr/>
          </p:nvPicPr>
          <p:blipFill>
            <a:blip r:embed="rId12" cstate="print"/>
            <a:srcRect l="12342" t="21476" r="10339" b="26847"/>
            <a:stretch>
              <a:fillRect/>
            </a:stretch>
          </p:blipFill>
          <p:spPr bwMode="auto">
            <a:xfrm>
              <a:off x="6382143" y="797928"/>
              <a:ext cx="501111" cy="473950"/>
            </a:xfrm>
            <a:prstGeom prst="rect">
              <a:avLst/>
            </a:prstGeom>
            <a:noFill/>
          </p:spPr>
        </p:pic>
        <p:pic>
          <p:nvPicPr>
            <p:cNvPr id="31" name="Picture 15" descr="EPST / DT INSU CNR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08943" y="819771"/>
              <a:ext cx="439984" cy="439983"/>
            </a:xfrm>
            <a:prstGeom prst="rect">
              <a:avLst/>
            </a:prstGeom>
            <a:noFill/>
          </p:spPr>
        </p:pic>
        <p:pic>
          <p:nvPicPr>
            <p:cNvPr id="32" name="Picture 17" descr="Présentation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14747" y="846108"/>
              <a:ext cx="553421" cy="391370"/>
            </a:xfrm>
            <a:prstGeom prst="rect">
              <a:avLst/>
            </a:prstGeom>
            <a:noFill/>
          </p:spPr>
        </p:pic>
        <p:pic>
          <p:nvPicPr>
            <p:cNvPr id="33" name="Picture 19" descr="🌍 Terre &amp; 🌌 Univers - CNRS (@INSU_CNRS) / Twitter"/>
            <p:cNvPicPr>
              <a:picLocks noChangeAspect="1" noChangeArrowheads="1"/>
            </p:cNvPicPr>
            <p:nvPr/>
          </p:nvPicPr>
          <p:blipFill>
            <a:blip r:embed="rId15" cstate="print"/>
            <a:srcRect l="8072" t="14961" b="25507"/>
            <a:stretch>
              <a:fillRect/>
            </a:stretch>
          </p:blipFill>
          <p:spPr bwMode="auto">
            <a:xfrm>
              <a:off x="8093786" y="851325"/>
              <a:ext cx="692587" cy="448522"/>
            </a:xfrm>
            <a:prstGeom prst="rect">
              <a:avLst/>
            </a:prstGeom>
            <a:noFill/>
          </p:spPr>
        </p:pic>
        <p:pic>
          <p:nvPicPr>
            <p:cNvPr id="34" name="Picture 21" descr="Institut Pierre-Simon Laplace – Sciences du climat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02284" y="813897"/>
              <a:ext cx="428041" cy="409261"/>
            </a:xfrm>
            <a:prstGeom prst="rect">
              <a:avLst/>
            </a:prstGeom>
            <a:noFill/>
          </p:spPr>
        </p:pic>
        <p:pic>
          <p:nvPicPr>
            <p:cNvPr id="35" name="Picture 23" descr="Laboratoire atmosphères et observations spatiales | LATMOS | Sorbonne  Université"/>
            <p:cNvPicPr>
              <a:picLocks noChangeAspect="1" noChangeArrowheads="1"/>
            </p:cNvPicPr>
            <p:nvPr/>
          </p:nvPicPr>
          <p:blipFill>
            <a:blip r:embed="rId17" cstate="print"/>
            <a:srcRect l="9725" t="12217" b="25848"/>
            <a:stretch>
              <a:fillRect/>
            </a:stretch>
          </p:blipFill>
          <p:spPr bwMode="auto">
            <a:xfrm>
              <a:off x="6919983" y="846438"/>
              <a:ext cx="1163781" cy="450029"/>
            </a:xfrm>
            <a:prstGeom prst="rect">
              <a:avLst/>
            </a:prstGeom>
            <a:noFill/>
          </p:spPr>
        </p:pic>
        <p:pic>
          <p:nvPicPr>
            <p:cNvPr id="36" name="Picture 25" descr="Laboratoire de Météorologie Dynamique – Comprendre pour prévoir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380498" y="786583"/>
              <a:ext cx="413495" cy="412825"/>
            </a:xfrm>
            <a:prstGeom prst="rect">
              <a:avLst/>
            </a:prstGeom>
            <a:noFill/>
          </p:spPr>
        </p:pic>
        <p:pic>
          <p:nvPicPr>
            <p:cNvPr id="37" name="Picture 27" descr="Technical activities - LPC2E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64865" y="837221"/>
              <a:ext cx="401931" cy="400257"/>
            </a:xfrm>
            <a:prstGeom prst="rect">
              <a:avLst/>
            </a:prstGeom>
            <a:noFill/>
          </p:spPr>
        </p:pic>
        <p:pic>
          <p:nvPicPr>
            <p:cNvPr id="38" name="Picture 29" descr="Earth System Research Laboratory - Wikipedia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908494" y="836551"/>
              <a:ext cx="436920" cy="436921"/>
            </a:xfrm>
            <a:prstGeom prst="rect">
              <a:avLst/>
            </a:prstGeom>
            <a:noFill/>
          </p:spPr>
        </p:pic>
        <p:pic>
          <p:nvPicPr>
            <p:cNvPr id="39" name="Picture 31" descr="LASP Logos - Laboratory for Atmospheric and Space Physics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0678454" y="899911"/>
              <a:ext cx="993279" cy="336755"/>
            </a:xfrm>
            <a:prstGeom prst="rect">
              <a:avLst/>
            </a:prstGeom>
            <a:noFill/>
          </p:spPr>
        </p:pic>
        <p:pic>
          <p:nvPicPr>
            <p:cNvPr id="40" name="Picture 33" descr="NorthWest Research Associates (@NWRA_science) / Twitter"/>
            <p:cNvPicPr>
              <a:picLocks noChangeAspect="1" noChangeArrowheads="1"/>
            </p:cNvPicPr>
            <p:nvPr/>
          </p:nvPicPr>
          <p:blipFill>
            <a:blip r:embed="rId22"/>
            <a:srcRect t="28675" b="28935"/>
            <a:stretch>
              <a:fillRect/>
            </a:stretch>
          </p:blipFill>
          <p:spPr bwMode="auto">
            <a:xfrm>
              <a:off x="11771474" y="857700"/>
              <a:ext cx="795646" cy="337271"/>
            </a:xfrm>
            <a:prstGeom prst="rect">
              <a:avLst/>
            </a:prstGeom>
            <a:noFill/>
          </p:spPr>
        </p:pic>
        <p:pic>
          <p:nvPicPr>
            <p:cNvPr id="41" name="Picture 43" descr="scripps oceanography - Outcomes LMU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9380896" y="876825"/>
              <a:ext cx="1243078" cy="382929"/>
            </a:xfrm>
            <a:prstGeom prst="rect">
              <a:avLst/>
            </a:prstGeom>
            <a:noFill/>
          </p:spPr>
        </p:pic>
      </p:grpSp>
      <p:pic>
        <p:nvPicPr>
          <p:cNvPr id="42" name="Picture 2" descr="Strateole 2 — Wikipédia"/>
          <p:cNvPicPr>
            <a:picLocks noChangeAspect="1" noChangeArrowheads="1"/>
          </p:cNvPicPr>
          <p:nvPr/>
        </p:nvPicPr>
        <p:blipFill>
          <a:blip r:embed="rId24"/>
          <a:srcRect l="3735" t="525" r="6870"/>
          <a:stretch/>
        </p:blipFill>
        <p:spPr bwMode="auto">
          <a:xfrm>
            <a:off x="552631" y="116178"/>
            <a:ext cx="871819" cy="970145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9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12</a:t>
            </a:fld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8748" t="62727" r="32657" b="7172"/>
          <a:stretch/>
        </p:blipFill>
        <p:spPr>
          <a:xfrm>
            <a:off x="1086274" y="1044576"/>
            <a:ext cx="8886825" cy="5676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53596" t="60739" r="35351" b="24971"/>
          <a:stretch/>
        </p:blipFill>
        <p:spPr>
          <a:xfrm>
            <a:off x="9557759" y="2978529"/>
            <a:ext cx="2021306" cy="269507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9554424" y="2609197"/>
            <a:ext cx="202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Anomalies [</a:t>
            </a:r>
            <a:r>
              <a:rPr lang="fr-FR" dirty="0" err="1"/>
              <a:t>ppmv</a:t>
            </a:r>
            <a:r>
              <a:rPr lang="fr-FR" dirty="0"/>
              <a:t>]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15216" y="3891169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C1_03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42700" y="3147276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C1_15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578836" y="4075835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C1_07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95809" y="210404"/>
            <a:ext cx="6654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quoi ça ressemble?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326741" y="2064193"/>
            <a:ext cx="20913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851841" y="1699483"/>
            <a:ext cx="94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31 jours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438334" y="4787777"/>
            <a:ext cx="2926252" cy="1506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515462" y="4786932"/>
            <a:ext cx="94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44 jours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198986" y="1563355"/>
            <a:ext cx="3887427" cy="0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671918" y="1172441"/>
            <a:ext cx="94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56 jours</a:t>
            </a:r>
          </a:p>
        </p:txBody>
      </p:sp>
      <p:pic>
        <p:nvPicPr>
          <p:cNvPr id="34" name="Picture 2" descr="Strateole 2 — Wikipédia"/>
          <p:cNvPicPr>
            <a:picLocks noChangeAspect="1" noChangeArrowheads="1"/>
          </p:cNvPicPr>
          <p:nvPr/>
        </p:nvPicPr>
        <p:blipFill>
          <a:blip r:embed="rId4"/>
          <a:srcRect l="3735" t="525" r="6870"/>
          <a:stretch/>
        </p:blipFill>
        <p:spPr bwMode="auto">
          <a:xfrm>
            <a:off x="11175044" y="24460"/>
            <a:ext cx="871819" cy="970145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6257910" y="361827"/>
            <a:ext cx="420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Cycle de mesure: 4 à 12 minutes</a:t>
            </a:r>
          </a:p>
          <a:p>
            <a:r>
              <a:rPr lang="fr-FR" dirty="0"/>
              <a:t>Plus de 500 000 spectres in situ enregistrés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F6B465C-D0D0-429E-2776-E3E0F1C20A52}"/>
              </a:ext>
            </a:extLst>
          </p:cNvPr>
          <p:cNvSpPr txBox="1"/>
          <p:nvPr/>
        </p:nvSpPr>
        <p:spPr>
          <a:xfrm>
            <a:off x="9554423" y="1378689"/>
            <a:ext cx="249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2021 à 18.5 km</a:t>
            </a:r>
          </a:p>
        </p:txBody>
      </p:sp>
    </p:spTree>
    <p:extLst>
      <p:ext uri="{BB962C8B-B14F-4D97-AF65-F5344CB8AC3E}">
        <p14:creationId xmlns:p14="http://schemas.microsoft.com/office/powerpoint/2010/main" val="61041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13</a:t>
            </a:fld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8748" t="62727" r="32657" b="7172"/>
          <a:stretch/>
        </p:blipFill>
        <p:spPr>
          <a:xfrm>
            <a:off x="1086274" y="1044576"/>
            <a:ext cx="8886825" cy="5676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53596" t="60739" r="35351" b="24971"/>
          <a:stretch/>
        </p:blipFill>
        <p:spPr>
          <a:xfrm>
            <a:off x="9557759" y="2978529"/>
            <a:ext cx="2021306" cy="269507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9554424" y="2609197"/>
            <a:ext cx="202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Anomalies [</a:t>
            </a:r>
            <a:r>
              <a:rPr lang="fr-FR" dirty="0" err="1"/>
              <a:t>ppmv</a:t>
            </a:r>
            <a:r>
              <a:rPr lang="fr-FR" dirty="0"/>
              <a:t>]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15216" y="3891169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C1_03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42700" y="3147276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C1_15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578836" y="4075835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C1_07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326741" y="2064193"/>
            <a:ext cx="20913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851841" y="1699483"/>
            <a:ext cx="94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31 jours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438334" y="4787777"/>
            <a:ext cx="2926252" cy="1506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515462" y="4786932"/>
            <a:ext cx="94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44 jours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198986" y="1563355"/>
            <a:ext cx="3887427" cy="0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671918" y="1172441"/>
            <a:ext cx="94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56 jours</a:t>
            </a:r>
          </a:p>
        </p:txBody>
      </p:sp>
      <p:pic>
        <p:nvPicPr>
          <p:cNvPr id="34" name="Picture 2" descr="Strateole 2 — Wikipédia"/>
          <p:cNvPicPr>
            <a:picLocks noChangeAspect="1" noChangeArrowheads="1"/>
          </p:cNvPicPr>
          <p:nvPr/>
        </p:nvPicPr>
        <p:blipFill>
          <a:blip r:embed="rId4"/>
          <a:srcRect l="3735" t="525" r="6870"/>
          <a:stretch/>
        </p:blipFill>
        <p:spPr bwMode="auto">
          <a:xfrm>
            <a:off x="11175044" y="24460"/>
            <a:ext cx="871819" cy="970145"/>
          </a:xfrm>
          <a:prstGeom prst="rect">
            <a:avLst/>
          </a:prstGeom>
          <a:noFill/>
        </p:spPr>
      </p:pic>
      <p:sp>
        <p:nvSpPr>
          <p:cNvPr id="3" name="Forme libre 2"/>
          <p:cNvSpPr/>
          <p:nvPr/>
        </p:nvSpPr>
        <p:spPr>
          <a:xfrm>
            <a:off x="2335793" y="2945148"/>
            <a:ext cx="823866" cy="138664"/>
          </a:xfrm>
          <a:custGeom>
            <a:avLst/>
            <a:gdLst>
              <a:gd name="connsiteX0" fmla="*/ 0 w 552262"/>
              <a:gd name="connsiteY0" fmla="*/ 0 h 54321"/>
              <a:gd name="connsiteX1" fmla="*/ 117695 w 552262"/>
              <a:gd name="connsiteY1" fmla="*/ 9054 h 54321"/>
              <a:gd name="connsiteX2" fmla="*/ 226337 w 552262"/>
              <a:gd name="connsiteY2" fmla="*/ 9054 h 54321"/>
              <a:gd name="connsiteX3" fmla="*/ 380246 w 552262"/>
              <a:gd name="connsiteY3" fmla="*/ 27161 h 54321"/>
              <a:gd name="connsiteX4" fmla="*/ 552262 w 552262"/>
              <a:gd name="connsiteY4" fmla="*/ 54321 h 5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262" h="54321">
                <a:moveTo>
                  <a:pt x="0" y="0"/>
                </a:moveTo>
                <a:cubicBezTo>
                  <a:pt x="39986" y="3772"/>
                  <a:pt x="79972" y="7545"/>
                  <a:pt x="117695" y="9054"/>
                </a:cubicBezTo>
                <a:cubicBezTo>
                  <a:pt x="155418" y="10563"/>
                  <a:pt x="182579" y="6036"/>
                  <a:pt x="226337" y="9054"/>
                </a:cubicBezTo>
                <a:cubicBezTo>
                  <a:pt x="270095" y="12072"/>
                  <a:pt x="325925" y="19617"/>
                  <a:pt x="380246" y="27161"/>
                </a:cubicBezTo>
                <a:cubicBezTo>
                  <a:pt x="434567" y="34705"/>
                  <a:pt x="493414" y="44513"/>
                  <a:pt x="552262" y="54321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3168713" y="3105339"/>
            <a:ext cx="362138" cy="108641"/>
          </a:xfrm>
          <a:custGeom>
            <a:avLst/>
            <a:gdLst>
              <a:gd name="connsiteX0" fmla="*/ 0 w 362138"/>
              <a:gd name="connsiteY0" fmla="*/ 0 h 108641"/>
              <a:gd name="connsiteX1" fmla="*/ 135802 w 362138"/>
              <a:gd name="connsiteY1" fmla="*/ 45267 h 108641"/>
              <a:gd name="connsiteX2" fmla="*/ 271604 w 362138"/>
              <a:gd name="connsiteY2" fmla="*/ 90534 h 108641"/>
              <a:gd name="connsiteX3" fmla="*/ 362138 w 362138"/>
              <a:gd name="connsiteY3" fmla="*/ 108641 h 10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8" h="108641">
                <a:moveTo>
                  <a:pt x="0" y="0"/>
                </a:moveTo>
                <a:lnTo>
                  <a:pt x="135802" y="45267"/>
                </a:lnTo>
                <a:cubicBezTo>
                  <a:pt x="181069" y="60356"/>
                  <a:pt x="233881" y="79972"/>
                  <a:pt x="271604" y="90534"/>
                </a:cubicBezTo>
                <a:cubicBezTo>
                  <a:pt x="309327" y="101096"/>
                  <a:pt x="335732" y="104868"/>
                  <a:pt x="362138" y="108641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3548958" y="3232087"/>
            <a:ext cx="878187" cy="81481"/>
          </a:xfrm>
          <a:custGeom>
            <a:avLst/>
            <a:gdLst>
              <a:gd name="connsiteX0" fmla="*/ 0 w 878187"/>
              <a:gd name="connsiteY0" fmla="*/ 0 h 81481"/>
              <a:gd name="connsiteX1" fmla="*/ 126749 w 878187"/>
              <a:gd name="connsiteY1" fmla="*/ 27161 h 81481"/>
              <a:gd name="connsiteX2" fmla="*/ 307818 w 878187"/>
              <a:gd name="connsiteY2" fmla="*/ 36214 h 81481"/>
              <a:gd name="connsiteX3" fmla="*/ 443620 w 878187"/>
              <a:gd name="connsiteY3" fmla="*/ 45267 h 81481"/>
              <a:gd name="connsiteX4" fmla="*/ 624690 w 878187"/>
              <a:gd name="connsiteY4" fmla="*/ 54321 h 81481"/>
              <a:gd name="connsiteX5" fmla="*/ 715224 w 878187"/>
              <a:gd name="connsiteY5" fmla="*/ 72428 h 81481"/>
              <a:gd name="connsiteX6" fmla="*/ 878187 w 878187"/>
              <a:gd name="connsiteY6" fmla="*/ 81481 h 8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187" h="81481">
                <a:moveTo>
                  <a:pt x="0" y="0"/>
                </a:moveTo>
                <a:cubicBezTo>
                  <a:pt x="37723" y="10562"/>
                  <a:pt x="75446" y="21125"/>
                  <a:pt x="126749" y="27161"/>
                </a:cubicBezTo>
                <a:cubicBezTo>
                  <a:pt x="178052" y="33197"/>
                  <a:pt x="307818" y="36214"/>
                  <a:pt x="307818" y="36214"/>
                </a:cubicBezTo>
                <a:lnTo>
                  <a:pt x="443620" y="45267"/>
                </a:lnTo>
                <a:cubicBezTo>
                  <a:pt x="496432" y="48285"/>
                  <a:pt x="579423" y="49794"/>
                  <a:pt x="624690" y="54321"/>
                </a:cubicBezTo>
                <a:cubicBezTo>
                  <a:pt x="669957" y="58848"/>
                  <a:pt x="672975" y="67901"/>
                  <a:pt x="715224" y="72428"/>
                </a:cubicBezTo>
                <a:cubicBezTo>
                  <a:pt x="757473" y="76955"/>
                  <a:pt x="817830" y="79218"/>
                  <a:pt x="878187" y="81481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3431263" y="2833735"/>
            <a:ext cx="1720159" cy="446009"/>
          </a:xfrm>
          <a:custGeom>
            <a:avLst/>
            <a:gdLst>
              <a:gd name="connsiteX0" fmla="*/ 0 w 1720159"/>
              <a:gd name="connsiteY0" fmla="*/ 0 h 446009"/>
              <a:gd name="connsiteX1" fmla="*/ 108642 w 1720159"/>
              <a:gd name="connsiteY1" fmla="*/ 144855 h 446009"/>
              <a:gd name="connsiteX2" fmla="*/ 253497 w 1720159"/>
              <a:gd name="connsiteY2" fmla="*/ 244443 h 446009"/>
              <a:gd name="connsiteX3" fmla="*/ 470781 w 1720159"/>
              <a:gd name="connsiteY3" fmla="*/ 325924 h 446009"/>
              <a:gd name="connsiteX4" fmla="*/ 706171 w 1720159"/>
              <a:gd name="connsiteY4" fmla="*/ 380245 h 446009"/>
              <a:gd name="connsiteX5" fmla="*/ 932507 w 1720159"/>
              <a:gd name="connsiteY5" fmla="*/ 434566 h 446009"/>
              <a:gd name="connsiteX6" fmla="*/ 1041149 w 1720159"/>
              <a:gd name="connsiteY6" fmla="*/ 443619 h 446009"/>
              <a:gd name="connsiteX7" fmla="*/ 1222218 w 1720159"/>
              <a:gd name="connsiteY7" fmla="*/ 443619 h 446009"/>
              <a:gd name="connsiteX8" fmla="*/ 1448555 w 1720159"/>
              <a:gd name="connsiteY8" fmla="*/ 416459 h 446009"/>
              <a:gd name="connsiteX9" fmla="*/ 1584357 w 1720159"/>
              <a:gd name="connsiteY9" fmla="*/ 389299 h 446009"/>
              <a:gd name="connsiteX10" fmla="*/ 1720159 w 1720159"/>
              <a:gd name="connsiteY10" fmla="*/ 353085 h 44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0159" h="446009">
                <a:moveTo>
                  <a:pt x="0" y="0"/>
                </a:moveTo>
                <a:cubicBezTo>
                  <a:pt x="33196" y="52057"/>
                  <a:pt x="66393" y="104115"/>
                  <a:pt x="108642" y="144855"/>
                </a:cubicBezTo>
                <a:cubicBezTo>
                  <a:pt x="150891" y="185595"/>
                  <a:pt x="193141" y="214265"/>
                  <a:pt x="253497" y="244443"/>
                </a:cubicBezTo>
                <a:cubicBezTo>
                  <a:pt x="313853" y="274621"/>
                  <a:pt x="395335" y="303290"/>
                  <a:pt x="470781" y="325924"/>
                </a:cubicBezTo>
                <a:cubicBezTo>
                  <a:pt x="546227" y="348558"/>
                  <a:pt x="706171" y="380245"/>
                  <a:pt x="706171" y="380245"/>
                </a:cubicBezTo>
                <a:cubicBezTo>
                  <a:pt x="783125" y="398352"/>
                  <a:pt x="876677" y="424004"/>
                  <a:pt x="932507" y="434566"/>
                </a:cubicBezTo>
                <a:cubicBezTo>
                  <a:pt x="988337" y="445128"/>
                  <a:pt x="992864" y="442110"/>
                  <a:pt x="1041149" y="443619"/>
                </a:cubicBezTo>
                <a:cubicBezTo>
                  <a:pt x="1089434" y="445128"/>
                  <a:pt x="1154317" y="448146"/>
                  <a:pt x="1222218" y="443619"/>
                </a:cubicBezTo>
                <a:cubicBezTo>
                  <a:pt x="1290119" y="439092"/>
                  <a:pt x="1388199" y="425512"/>
                  <a:pt x="1448555" y="416459"/>
                </a:cubicBezTo>
                <a:cubicBezTo>
                  <a:pt x="1508911" y="407406"/>
                  <a:pt x="1539090" y="399861"/>
                  <a:pt x="1584357" y="389299"/>
                </a:cubicBezTo>
                <a:cubicBezTo>
                  <a:pt x="1629624" y="378737"/>
                  <a:pt x="1674891" y="365911"/>
                  <a:pt x="1720159" y="353085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5178582" y="3150606"/>
            <a:ext cx="1267485" cy="307818"/>
          </a:xfrm>
          <a:custGeom>
            <a:avLst/>
            <a:gdLst>
              <a:gd name="connsiteX0" fmla="*/ 0 w 1267485"/>
              <a:gd name="connsiteY0" fmla="*/ 36214 h 307818"/>
              <a:gd name="connsiteX1" fmla="*/ 126749 w 1267485"/>
              <a:gd name="connsiteY1" fmla="*/ 18107 h 307818"/>
              <a:gd name="connsiteX2" fmla="*/ 271604 w 1267485"/>
              <a:gd name="connsiteY2" fmla="*/ 9053 h 307818"/>
              <a:gd name="connsiteX3" fmla="*/ 434567 w 1267485"/>
              <a:gd name="connsiteY3" fmla="*/ 0 h 307818"/>
              <a:gd name="connsiteX4" fmla="*/ 552262 w 1267485"/>
              <a:gd name="connsiteY4" fmla="*/ 9053 h 307818"/>
              <a:gd name="connsiteX5" fmla="*/ 633743 w 1267485"/>
              <a:gd name="connsiteY5" fmla="*/ 36214 h 307818"/>
              <a:gd name="connsiteX6" fmla="*/ 796705 w 1267485"/>
              <a:gd name="connsiteY6" fmla="*/ 81481 h 307818"/>
              <a:gd name="connsiteX7" fmla="*/ 995881 w 1267485"/>
              <a:gd name="connsiteY7" fmla="*/ 172016 h 307818"/>
              <a:gd name="connsiteX8" fmla="*/ 1140737 w 1267485"/>
              <a:gd name="connsiteY8" fmla="*/ 235390 h 307818"/>
              <a:gd name="connsiteX9" fmla="*/ 1267485 w 1267485"/>
              <a:gd name="connsiteY9" fmla="*/ 307818 h 3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7485" h="307818">
                <a:moveTo>
                  <a:pt x="0" y="36214"/>
                </a:moveTo>
                <a:cubicBezTo>
                  <a:pt x="40741" y="30178"/>
                  <a:pt x="81482" y="22634"/>
                  <a:pt x="126749" y="18107"/>
                </a:cubicBezTo>
                <a:cubicBezTo>
                  <a:pt x="172016" y="13580"/>
                  <a:pt x="271604" y="9053"/>
                  <a:pt x="271604" y="9053"/>
                </a:cubicBezTo>
                <a:cubicBezTo>
                  <a:pt x="322907" y="6035"/>
                  <a:pt x="387791" y="0"/>
                  <a:pt x="434567" y="0"/>
                </a:cubicBezTo>
                <a:cubicBezTo>
                  <a:pt x="481343" y="0"/>
                  <a:pt x="519066" y="3017"/>
                  <a:pt x="552262" y="9053"/>
                </a:cubicBezTo>
                <a:cubicBezTo>
                  <a:pt x="585458" y="15089"/>
                  <a:pt x="593003" y="24143"/>
                  <a:pt x="633743" y="36214"/>
                </a:cubicBezTo>
                <a:cubicBezTo>
                  <a:pt x="674483" y="48285"/>
                  <a:pt x="736349" y="58847"/>
                  <a:pt x="796705" y="81481"/>
                </a:cubicBezTo>
                <a:cubicBezTo>
                  <a:pt x="857061" y="104115"/>
                  <a:pt x="995881" y="172016"/>
                  <a:pt x="995881" y="172016"/>
                </a:cubicBezTo>
                <a:cubicBezTo>
                  <a:pt x="1053220" y="197667"/>
                  <a:pt x="1095470" y="212756"/>
                  <a:pt x="1140737" y="235390"/>
                </a:cubicBezTo>
                <a:cubicBezTo>
                  <a:pt x="1186004" y="258024"/>
                  <a:pt x="1226744" y="282921"/>
                  <a:pt x="1267485" y="307818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5205743" y="2815624"/>
            <a:ext cx="1747318" cy="1267485"/>
          </a:xfrm>
          <a:custGeom>
            <a:avLst/>
            <a:gdLst>
              <a:gd name="connsiteX0" fmla="*/ 0 w 1747318"/>
              <a:gd name="connsiteY0" fmla="*/ 0 h 1267485"/>
              <a:gd name="connsiteX1" fmla="*/ 398352 w 1747318"/>
              <a:gd name="connsiteY1" fmla="*/ 289711 h 1267485"/>
              <a:gd name="connsiteX2" fmla="*/ 697116 w 1747318"/>
              <a:gd name="connsiteY2" fmla="*/ 497941 h 1267485"/>
              <a:gd name="connsiteX3" fmla="*/ 1041148 w 1747318"/>
              <a:gd name="connsiteY3" fmla="*/ 751438 h 1267485"/>
              <a:gd name="connsiteX4" fmla="*/ 1339912 w 1747318"/>
              <a:gd name="connsiteY4" fmla="*/ 986828 h 1267485"/>
              <a:gd name="connsiteX5" fmla="*/ 1747318 w 1747318"/>
              <a:gd name="connsiteY5" fmla="*/ 1267485 h 126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318" h="1267485">
                <a:moveTo>
                  <a:pt x="0" y="0"/>
                </a:moveTo>
                <a:lnTo>
                  <a:pt x="398352" y="289711"/>
                </a:lnTo>
                <a:cubicBezTo>
                  <a:pt x="514538" y="372701"/>
                  <a:pt x="589983" y="420987"/>
                  <a:pt x="697116" y="497941"/>
                </a:cubicBezTo>
                <a:cubicBezTo>
                  <a:pt x="804249" y="574895"/>
                  <a:pt x="934015" y="669957"/>
                  <a:pt x="1041148" y="751438"/>
                </a:cubicBezTo>
                <a:cubicBezTo>
                  <a:pt x="1148281" y="832919"/>
                  <a:pt x="1222217" y="900820"/>
                  <a:pt x="1339912" y="986828"/>
                </a:cubicBezTo>
                <a:cubicBezTo>
                  <a:pt x="1457607" y="1072836"/>
                  <a:pt x="1602462" y="1170160"/>
                  <a:pt x="1747318" y="1267485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6953061" y="4065006"/>
            <a:ext cx="2209046" cy="408329"/>
          </a:xfrm>
          <a:custGeom>
            <a:avLst/>
            <a:gdLst>
              <a:gd name="connsiteX0" fmla="*/ 0 w 2209046"/>
              <a:gd name="connsiteY0" fmla="*/ 0 h 408329"/>
              <a:gd name="connsiteX1" fmla="*/ 190123 w 2209046"/>
              <a:gd name="connsiteY1" fmla="*/ 153909 h 408329"/>
              <a:gd name="connsiteX2" fmla="*/ 307818 w 2209046"/>
              <a:gd name="connsiteY2" fmla="*/ 217283 h 408329"/>
              <a:gd name="connsiteX3" fmla="*/ 525101 w 2209046"/>
              <a:gd name="connsiteY3" fmla="*/ 316871 h 408329"/>
              <a:gd name="connsiteX4" fmla="*/ 769545 w 2209046"/>
              <a:gd name="connsiteY4" fmla="*/ 371192 h 408329"/>
              <a:gd name="connsiteX5" fmla="*/ 1004935 w 2209046"/>
              <a:gd name="connsiteY5" fmla="*/ 407406 h 408329"/>
              <a:gd name="connsiteX6" fmla="*/ 1186004 w 2209046"/>
              <a:gd name="connsiteY6" fmla="*/ 398352 h 408329"/>
              <a:gd name="connsiteX7" fmla="*/ 1475715 w 2209046"/>
              <a:gd name="connsiteY7" fmla="*/ 389299 h 408329"/>
              <a:gd name="connsiteX8" fmla="*/ 1711105 w 2209046"/>
              <a:gd name="connsiteY8" fmla="*/ 325925 h 408329"/>
              <a:gd name="connsiteX9" fmla="*/ 1901228 w 2209046"/>
              <a:gd name="connsiteY9" fmla="*/ 253497 h 408329"/>
              <a:gd name="connsiteX10" fmla="*/ 2209046 w 2209046"/>
              <a:gd name="connsiteY10" fmla="*/ 63374 h 40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9046" h="408329">
                <a:moveTo>
                  <a:pt x="0" y="0"/>
                </a:moveTo>
                <a:cubicBezTo>
                  <a:pt x="69410" y="58847"/>
                  <a:pt x="138820" y="117695"/>
                  <a:pt x="190123" y="153909"/>
                </a:cubicBezTo>
                <a:cubicBezTo>
                  <a:pt x="241426" y="190123"/>
                  <a:pt x="251988" y="190123"/>
                  <a:pt x="307818" y="217283"/>
                </a:cubicBezTo>
                <a:cubicBezTo>
                  <a:pt x="363648" y="244443"/>
                  <a:pt x="448147" y="291220"/>
                  <a:pt x="525101" y="316871"/>
                </a:cubicBezTo>
                <a:cubicBezTo>
                  <a:pt x="602055" y="342522"/>
                  <a:pt x="689573" y="356103"/>
                  <a:pt x="769545" y="371192"/>
                </a:cubicBezTo>
                <a:cubicBezTo>
                  <a:pt x="849517" y="386281"/>
                  <a:pt x="935525" y="402879"/>
                  <a:pt x="1004935" y="407406"/>
                </a:cubicBezTo>
                <a:cubicBezTo>
                  <a:pt x="1074345" y="411933"/>
                  <a:pt x="1186004" y="398352"/>
                  <a:pt x="1186004" y="398352"/>
                </a:cubicBezTo>
                <a:cubicBezTo>
                  <a:pt x="1264467" y="395334"/>
                  <a:pt x="1388198" y="401370"/>
                  <a:pt x="1475715" y="389299"/>
                </a:cubicBezTo>
                <a:cubicBezTo>
                  <a:pt x="1563232" y="377228"/>
                  <a:pt x="1640186" y="348559"/>
                  <a:pt x="1711105" y="325925"/>
                </a:cubicBezTo>
                <a:cubicBezTo>
                  <a:pt x="1782024" y="303291"/>
                  <a:pt x="1818238" y="297255"/>
                  <a:pt x="1901228" y="253497"/>
                </a:cubicBezTo>
                <a:cubicBezTo>
                  <a:pt x="1984218" y="209739"/>
                  <a:pt x="2096632" y="136556"/>
                  <a:pt x="2209046" y="63374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799116" y="1972614"/>
            <a:ext cx="457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Variabilité régionale du signal du tape recorder</a:t>
            </a:r>
          </a:p>
          <a:p>
            <a:r>
              <a:rPr lang="fr-FR" dirty="0">
                <a:solidFill>
                  <a:schemeClr val="accent2"/>
                </a:solidFill>
              </a:rPr>
              <a:t>Circulation stratosphérique de grande échelle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9554423" y="1378689"/>
            <a:ext cx="249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2021 à 18.5 km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426217" y="436577"/>
            <a:ext cx="43172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Une multiplicité de signatures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3320935-7857-76B0-8841-96040E446782}"/>
              </a:ext>
            </a:extLst>
          </p:cNvPr>
          <p:cNvSpPr txBox="1"/>
          <p:nvPr/>
        </p:nvSpPr>
        <p:spPr>
          <a:xfrm>
            <a:off x="895809" y="210404"/>
            <a:ext cx="6654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quoi ça ressemble?</a:t>
            </a:r>
          </a:p>
        </p:txBody>
      </p:sp>
    </p:spTree>
    <p:extLst>
      <p:ext uri="{BB962C8B-B14F-4D97-AF65-F5344CB8AC3E}">
        <p14:creationId xmlns:p14="http://schemas.microsoft.com/office/powerpoint/2010/main" val="3734616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14</a:t>
            </a:fld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8748" t="62727" r="32657" b="7172"/>
          <a:stretch/>
        </p:blipFill>
        <p:spPr>
          <a:xfrm>
            <a:off x="1086274" y="1044576"/>
            <a:ext cx="8886825" cy="5676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53596" t="60739" r="35351" b="24971"/>
          <a:stretch/>
        </p:blipFill>
        <p:spPr>
          <a:xfrm>
            <a:off x="9557759" y="2978529"/>
            <a:ext cx="2021306" cy="269507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9554424" y="2609197"/>
            <a:ext cx="202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Anomalies [</a:t>
            </a:r>
            <a:r>
              <a:rPr lang="fr-FR" dirty="0" err="1"/>
              <a:t>ppmv</a:t>
            </a:r>
            <a:r>
              <a:rPr lang="fr-FR" dirty="0"/>
              <a:t>]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15216" y="3891169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C1_03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42700" y="3147276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C1_15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578836" y="4075835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C1_07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326741" y="2064193"/>
            <a:ext cx="20913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851841" y="1699483"/>
            <a:ext cx="94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31 jours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438334" y="4787777"/>
            <a:ext cx="2926252" cy="1506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515462" y="4786932"/>
            <a:ext cx="94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44 jours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198986" y="1563355"/>
            <a:ext cx="3887427" cy="0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671918" y="1172441"/>
            <a:ext cx="94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56 jours</a:t>
            </a:r>
          </a:p>
        </p:txBody>
      </p:sp>
      <p:pic>
        <p:nvPicPr>
          <p:cNvPr id="34" name="Picture 2" descr="Strateole 2 — Wikipédia"/>
          <p:cNvPicPr>
            <a:picLocks noChangeAspect="1" noChangeArrowheads="1"/>
          </p:cNvPicPr>
          <p:nvPr/>
        </p:nvPicPr>
        <p:blipFill>
          <a:blip r:embed="rId4"/>
          <a:srcRect l="3735" t="525" r="6870"/>
          <a:stretch/>
        </p:blipFill>
        <p:spPr bwMode="auto">
          <a:xfrm>
            <a:off x="11175044" y="24460"/>
            <a:ext cx="871819" cy="970145"/>
          </a:xfrm>
          <a:prstGeom prst="rect">
            <a:avLst/>
          </a:prstGeom>
          <a:noFill/>
        </p:spPr>
      </p:pic>
      <p:sp>
        <p:nvSpPr>
          <p:cNvPr id="3" name="Forme libre 2"/>
          <p:cNvSpPr/>
          <p:nvPr/>
        </p:nvSpPr>
        <p:spPr>
          <a:xfrm>
            <a:off x="2335793" y="2945148"/>
            <a:ext cx="823866" cy="138664"/>
          </a:xfrm>
          <a:custGeom>
            <a:avLst/>
            <a:gdLst>
              <a:gd name="connsiteX0" fmla="*/ 0 w 552262"/>
              <a:gd name="connsiteY0" fmla="*/ 0 h 54321"/>
              <a:gd name="connsiteX1" fmla="*/ 117695 w 552262"/>
              <a:gd name="connsiteY1" fmla="*/ 9054 h 54321"/>
              <a:gd name="connsiteX2" fmla="*/ 226337 w 552262"/>
              <a:gd name="connsiteY2" fmla="*/ 9054 h 54321"/>
              <a:gd name="connsiteX3" fmla="*/ 380246 w 552262"/>
              <a:gd name="connsiteY3" fmla="*/ 27161 h 54321"/>
              <a:gd name="connsiteX4" fmla="*/ 552262 w 552262"/>
              <a:gd name="connsiteY4" fmla="*/ 54321 h 5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262" h="54321">
                <a:moveTo>
                  <a:pt x="0" y="0"/>
                </a:moveTo>
                <a:cubicBezTo>
                  <a:pt x="39986" y="3772"/>
                  <a:pt x="79972" y="7545"/>
                  <a:pt x="117695" y="9054"/>
                </a:cubicBezTo>
                <a:cubicBezTo>
                  <a:pt x="155418" y="10563"/>
                  <a:pt x="182579" y="6036"/>
                  <a:pt x="226337" y="9054"/>
                </a:cubicBezTo>
                <a:cubicBezTo>
                  <a:pt x="270095" y="12072"/>
                  <a:pt x="325925" y="19617"/>
                  <a:pt x="380246" y="27161"/>
                </a:cubicBezTo>
                <a:cubicBezTo>
                  <a:pt x="434567" y="34705"/>
                  <a:pt x="493414" y="44513"/>
                  <a:pt x="552262" y="54321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3168713" y="3105339"/>
            <a:ext cx="362138" cy="108641"/>
          </a:xfrm>
          <a:custGeom>
            <a:avLst/>
            <a:gdLst>
              <a:gd name="connsiteX0" fmla="*/ 0 w 362138"/>
              <a:gd name="connsiteY0" fmla="*/ 0 h 108641"/>
              <a:gd name="connsiteX1" fmla="*/ 135802 w 362138"/>
              <a:gd name="connsiteY1" fmla="*/ 45267 h 108641"/>
              <a:gd name="connsiteX2" fmla="*/ 271604 w 362138"/>
              <a:gd name="connsiteY2" fmla="*/ 90534 h 108641"/>
              <a:gd name="connsiteX3" fmla="*/ 362138 w 362138"/>
              <a:gd name="connsiteY3" fmla="*/ 108641 h 10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8" h="108641">
                <a:moveTo>
                  <a:pt x="0" y="0"/>
                </a:moveTo>
                <a:lnTo>
                  <a:pt x="135802" y="45267"/>
                </a:lnTo>
                <a:cubicBezTo>
                  <a:pt x="181069" y="60356"/>
                  <a:pt x="233881" y="79972"/>
                  <a:pt x="271604" y="90534"/>
                </a:cubicBezTo>
                <a:cubicBezTo>
                  <a:pt x="309327" y="101096"/>
                  <a:pt x="335732" y="104868"/>
                  <a:pt x="362138" y="108641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3548958" y="3232087"/>
            <a:ext cx="878187" cy="81481"/>
          </a:xfrm>
          <a:custGeom>
            <a:avLst/>
            <a:gdLst>
              <a:gd name="connsiteX0" fmla="*/ 0 w 878187"/>
              <a:gd name="connsiteY0" fmla="*/ 0 h 81481"/>
              <a:gd name="connsiteX1" fmla="*/ 126749 w 878187"/>
              <a:gd name="connsiteY1" fmla="*/ 27161 h 81481"/>
              <a:gd name="connsiteX2" fmla="*/ 307818 w 878187"/>
              <a:gd name="connsiteY2" fmla="*/ 36214 h 81481"/>
              <a:gd name="connsiteX3" fmla="*/ 443620 w 878187"/>
              <a:gd name="connsiteY3" fmla="*/ 45267 h 81481"/>
              <a:gd name="connsiteX4" fmla="*/ 624690 w 878187"/>
              <a:gd name="connsiteY4" fmla="*/ 54321 h 81481"/>
              <a:gd name="connsiteX5" fmla="*/ 715224 w 878187"/>
              <a:gd name="connsiteY5" fmla="*/ 72428 h 81481"/>
              <a:gd name="connsiteX6" fmla="*/ 878187 w 878187"/>
              <a:gd name="connsiteY6" fmla="*/ 81481 h 8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187" h="81481">
                <a:moveTo>
                  <a:pt x="0" y="0"/>
                </a:moveTo>
                <a:cubicBezTo>
                  <a:pt x="37723" y="10562"/>
                  <a:pt x="75446" y="21125"/>
                  <a:pt x="126749" y="27161"/>
                </a:cubicBezTo>
                <a:cubicBezTo>
                  <a:pt x="178052" y="33197"/>
                  <a:pt x="307818" y="36214"/>
                  <a:pt x="307818" y="36214"/>
                </a:cubicBezTo>
                <a:lnTo>
                  <a:pt x="443620" y="45267"/>
                </a:lnTo>
                <a:cubicBezTo>
                  <a:pt x="496432" y="48285"/>
                  <a:pt x="579423" y="49794"/>
                  <a:pt x="624690" y="54321"/>
                </a:cubicBezTo>
                <a:cubicBezTo>
                  <a:pt x="669957" y="58848"/>
                  <a:pt x="672975" y="67901"/>
                  <a:pt x="715224" y="72428"/>
                </a:cubicBezTo>
                <a:cubicBezTo>
                  <a:pt x="757473" y="76955"/>
                  <a:pt x="817830" y="79218"/>
                  <a:pt x="878187" y="81481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3431263" y="2833735"/>
            <a:ext cx="1720159" cy="446009"/>
          </a:xfrm>
          <a:custGeom>
            <a:avLst/>
            <a:gdLst>
              <a:gd name="connsiteX0" fmla="*/ 0 w 1720159"/>
              <a:gd name="connsiteY0" fmla="*/ 0 h 446009"/>
              <a:gd name="connsiteX1" fmla="*/ 108642 w 1720159"/>
              <a:gd name="connsiteY1" fmla="*/ 144855 h 446009"/>
              <a:gd name="connsiteX2" fmla="*/ 253497 w 1720159"/>
              <a:gd name="connsiteY2" fmla="*/ 244443 h 446009"/>
              <a:gd name="connsiteX3" fmla="*/ 470781 w 1720159"/>
              <a:gd name="connsiteY3" fmla="*/ 325924 h 446009"/>
              <a:gd name="connsiteX4" fmla="*/ 706171 w 1720159"/>
              <a:gd name="connsiteY4" fmla="*/ 380245 h 446009"/>
              <a:gd name="connsiteX5" fmla="*/ 932507 w 1720159"/>
              <a:gd name="connsiteY5" fmla="*/ 434566 h 446009"/>
              <a:gd name="connsiteX6" fmla="*/ 1041149 w 1720159"/>
              <a:gd name="connsiteY6" fmla="*/ 443619 h 446009"/>
              <a:gd name="connsiteX7" fmla="*/ 1222218 w 1720159"/>
              <a:gd name="connsiteY7" fmla="*/ 443619 h 446009"/>
              <a:gd name="connsiteX8" fmla="*/ 1448555 w 1720159"/>
              <a:gd name="connsiteY8" fmla="*/ 416459 h 446009"/>
              <a:gd name="connsiteX9" fmla="*/ 1584357 w 1720159"/>
              <a:gd name="connsiteY9" fmla="*/ 389299 h 446009"/>
              <a:gd name="connsiteX10" fmla="*/ 1720159 w 1720159"/>
              <a:gd name="connsiteY10" fmla="*/ 353085 h 44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0159" h="446009">
                <a:moveTo>
                  <a:pt x="0" y="0"/>
                </a:moveTo>
                <a:cubicBezTo>
                  <a:pt x="33196" y="52057"/>
                  <a:pt x="66393" y="104115"/>
                  <a:pt x="108642" y="144855"/>
                </a:cubicBezTo>
                <a:cubicBezTo>
                  <a:pt x="150891" y="185595"/>
                  <a:pt x="193141" y="214265"/>
                  <a:pt x="253497" y="244443"/>
                </a:cubicBezTo>
                <a:cubicBezTo>
                  <a:pt x="313853" y="274621"/>
                  <a:pt x="395335" y="303290"/>
                  <a:pt x="470781" y="325924"/>
                </a:cubicBezTo>
                <a:cubicBezTo>
                  <a:pt x="546227" y="348558"/>
                  <a:pt x="706171" y="380245"/>
                  <a:pt x="706171" y="380245"/>
                </a:cubicBezTo>
                <a:cubicBezTo>
                  <a:pt x="783125" y="398352"/>
                  <a:pt x="876677" y="424004"/>
                  <a:pt x="932507" y="434566"/>
                </a:cubicBezTo>
                <a:cubicBezTo>
                  <a:pt x="988337" y="445128"/>
                  <a:pt x="992864" y="442110"/>
                  <a:pt x="1041149" y="443619"/>
                </a:cubicBezTo>
                <a:cubicBezTo>
                  <a:pt x="1089434" y="445128"/>
                  <a:pt x="1154317" y="448146"/>
                  <a:pt x="1222218" y="443619"/>
                </a:cubicBezTo>
                <a:cubicBezTo>
                  <a:pt x="1290119" y="439092"/>
                  <a:pt x="1388199" y="425512"/>
                  <a:pt x="1448555" y="416459"/>
                </a:cubicBezTo>
                <a:cubicBezTo>
                  <a:pt x="1508911" y="407406"/>
                  <a:pt x="1539090" y="399861"/>
                  <a:pt x="1584357" y="389299"/>
                </a:cubicBezTo>
                <a:cubicBezTo>
                  <a:pt x="1629624" y="378737"/>
                  <a:pt x="1674891" y="365911"/>
                  <a:pt x="1720159" y="353085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5178582" y="3150606"/>
            <a:ext cx="1267485" cy="307818"/>
          </a:xfrm>
          <a:custGeom>
            <a:avLst/>
            <a:gdLst>
              <a:gd name="connsiteX0" fmla="*/ 0 w 1267485"/>
              <a:gd name="connsiteY0" fmla="*/ 36214 h 307818"/>
              <a:gd name="connsiteX1" fmla="*/ 126749 w 1267485"/>
              <a:gd name="connsiteY1" fmla="*/ 18107 h 307818"/>
              <a:gd name="connsiteX2" fmla="*/ 271604 w 1267485"/>
              <a:gd name="connsiteY2" fmla="*/ 9053 h 307818"/>
              <a:gd name="connsiteX3" fmla="*/ 434567 w 1267485"/>
              <a:gd name="connsiteY3" fmla="*/ 0 h 307818"/>
              <a:gd name="connsiteX4" fmla="*/ 552262 w 1267485"/>
              <a:gd name="connsiteY4" fmla="*/ 9053 h 307818"/>
              <a:gd name="connsiteX5" fmla="*/ 633743 w 1267485"/>
              <a:gd name="connsiteY5" fmla="*/ 36214 h 307818"/>
              <a:gd name="connsiteX6" fmla="*/ 796705 w 1267485"/>
              <a:gd name="connsiteY6" fmla="*/ 81481 h 307818"/>
              <a:gd name="connsiteX7" fmla="*/ 995881 w 1267485"/>
              <a:gd name="connsiteY7" fmla="*/ 172016 h 307818"/>
              <a:gd name="connsiteX8" fmla="*/ 1140737 w 1267485"/>
              <a:gd name="connsiteY8" fmla="*/ 235390 h 307818"/>
              <a:gd name="connsiteX9" fmla="*/ 1267485 w 1267485"/>
              <a:gd name="connsiteY9" fmla="*/ 307818 h 3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7485" h="307818">
                <a:moveTo>
                  <a:pt x="0" y="36214"/>
                </a:moveTo>
                <a:cubicBezTo>
                  <a:pt x="40741" y="30178"/>
                  <a:pt x="81482" y="22634"/>
                  <a:pt x="126749" y="18107"/>
                </a:cubicBezTo>
                <a:cubicBezTo>
                  <a:pt x="172016" y="13580"/>
                  <a:pt x="271604" y="9053"/>
                  <a:pt x="271604" y="9053"/>
                </a:cubicBezTo>
                <a:cubicBezTo>
                  <a:pt x="322907" y="6035"/>
                  <a:pt x="387791" y="0"/>
                  <a:pt x="434567" y="0"/>
                </a:cubicBezTo>
                <a:cubicBezTo>
                  <a:pt x="481343" y="0"/>
                  <a:pt x="519066" y="3017"/>
                  <a:pt x="552262" y="9053"/>
                </a:cubicBezTo>
                <a:cubicBezTo>
                  <a:pt x="585458" y="15089"/>
                  <a:pt x="593003" y="24143"/>
                  <a:pt x="633743" y="36214"/>
                </a:cubicBezTo>
                <a:cubicBezTo>
                  <a:pt x="674483" y="48285"/>
                  <a:pt x="736349" y="58847"/>
                  <a:pt x="796705" y="81481"/>
                </a:cubicBezTo>
                <a:cubicBezTo>
                  <a:pt x="857061" y="104115"/>
                  <a:pt x="995881" y="172016"/>
                  <a:pt x="995881" y="172016"/>
                </a:cubicBezTo>
                <a:cubicBezTo>
                  <a:pt x="1053220" y="197667"/>
                  <a:pt x="1095470" y="212756"/>
                  <a:pt x="1140737" y="235390"/>
                </a:cubicBezTo>
                <a:cubicBezTo>
                  <a:pt x="1186004" y="258024"/>
                  <a:pt x="1226744" y="282921"/>
                  <a:pt x="1267485" y="307818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5205743" y="2815624"/>
            <a:ext cx="1747318" cy="1267485"/>
          </a:xfrm>
          <a:custGeom>
            <a:avLst/>
            <a:gdLst>
              <a:gd name="connsiteX0" fmla="*/ 0 w 1747318"/>
              <a:gd name="connsiteY0" fmla="*/ 0 h 1267485"/>
              <a:gd name="connsiteX1" fmla="*/ 398352 w 1747318"/>
              <a:gd name="connsiteY1" fmla="*/ 289711 h 1267485"/>
              <a:gd name="connsiteX2" fmla="*/ 697116 w 1747318"/>
              <a:gd name="connsiteY2" fmla="*/ 497941 h 1267485"/>
              <a:gd name="connsiteX3" fmla="*/ 1041148 w 1747318"/>
              <a:gd name="connsiteY3" fmla="*/ 751438 h 1267485"/>
              <a:gd name="connsiteX4" fmla="*/ 1339912 w 1747318"/>
              <a:gd name="connsiteY4" fmla="*/ 986828 h 1267485"/>
              <a:gd name="connsiteX5" fmla="*/ 1747318 w 1747318"/>
              <a:gd name="connsiteY5" fmla="*/ 1267485 h 126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318" h="1267485">
                <a:moveTo>
                  <a:pt x="0" y="0"/>
                </a:moveTo>
                <a:lnTo>
                  <a:pt x="398352" y="289711"/>
                </a:lnTo>
                <a:cubicBezTo>
                  <a:pt x="514538" y="372701"/>
                  <a:pt x="589983" y="420987"/>
                  <a:pt x="697116" y="497941"/>
                </a:cubicBezTo>
                <a:cubicBezTo>
                  <a:pt x="804249" y="574895"/>
                  <a:pt x="934015" y="669957"/>
                  <a:pt x="1041148" y="751438"/>
                </a:cubicBezTo>
                <a:cubicBezTo>
                  <a:pt x="1148281" y="832919"/>
                  <a:pt x="1222217" y="900820"/>
                  <a:pt x="1339912" y="986828"/>
                </a:cubicBezTo>
                <a:cubicBezTo>
                  <a:pt x="1457607" y="1072836"/>
                  <a:pt x="1602462" y="1170160"/>
                  <a:pt x="1747318" y="1267485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6953061" y="4065006"/>
            <a:ext cx="2209046" cy="408329"/>
          </a:xfrm>
          <a:custGeom>
            <a:avLst/>
            <a:gdLst>
              <a:gd name="connsiteX0" fmla="*/ 0 w 2209046"/>
              <a:gd name="connsiteY0" fmla="*/ 0 h 408329"/>
              <a:gd name="connsiteX1" fmla="*/ 190123 w 2209046"/>
              <a:gd name="connsiteY1" fmla="*/ 153909 h 408329"/>
              <a:gd name="connsiteX2" fmla="*/ 307818 w 2209046"/>
              <a:gd name="connsiteY2" fmla="*/ 217283 h 408329"/>
              <a:gd name="connsiteX3" fmla="*/ 525101 w 2209046"/>
              <a:gd name="connsiteY3" fmla="*/ 316871 h 408329"/>
              <a:gd name="connsiteX4" fmla="*/ 769545 w 2209046"/>
              <a:gd name="connsiteY4" fmla="*/ 371192 h 408329"/>
              <a:gd name="connsiteX5" fmla="*/ 1004935 w 2209046"/>
              <a:gd name="connsiteY5" fmla="*/ 407406 h 408329"/>
              <a:gd name="connsiteX6" fmla="*/ 1186004 w 2209046"/>
              <a:gd name="connsiteY6" fmla="*/ 398352 h 408329"/>
              <a:gd name="connsiteX7" fmla="*/ 1475715 w 2209046"/>
              <a:gd name="connsiteY7" fmla="*/ 389299 h 408329"/>
              <a:gd name="connsiteX8" fmla="*/ 1711105 w 2209046"/>
              <a:gd name="connsiteY8" fmla="*/ 325925 h 408329"/>
              <a:gd name="connsiteX9" fmla="*/ 1901228 w 2209046"/>
              <a:gd name="connsiteY9" fmla="*/ 253497 h 408329"/>
              <a:gd name="connsiteX10" fmla="*/ 2209046 w 2209046"/>
              <a:gd name="connsiteY10" fmla="*/ 63374 h 40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9046" h="408329">
                <a:moveTo>
                  <a:pt x="0" y="0"/>
                </a:moveTo>
                <a:cubicBezTo>
                  <a:pt x="69410" y="58847"/>
                  <a:pt x="138820" y="117695"/>
                  <a:pt x="190123" y="153909"/>
                </a:cubicBezTo>
                <a:cubicBezTo>
                  <a:pt x="241426" y="190123"/>
                  <a:pt x="251988" y="190123"/>
                  <a:pt x="307818" y="217283"/>
                </a:cubicBezTo>
                <a:cubicBezTo>
                  <a:pt x="363648" y="244443"/>
                  <a:pt x="448147" y="291220"/>
                  <a:pt x="525101" y="316871"/>
                </a:cubicBezTo>
                <a:cubicBezTo>
                  <a:pt x="602055" y="342522"/>
                  <a:pt x="689573" y="356103"/>
                  <a:pt x="769545" y="371192"/>
                </a:cubicBezTo>
                <a:cubicBezTo>
                  <a:pt x="849517" y="386281"/>
                  <a:pt x="935525" y="402879"/>
                  <a:pt x="1004935" y="407406"/>
                </a:cubicBezTo>
                <a:cubicBezTo>
                  <a:pt x="1074345" y="411933"/>
                  <a:pt x="1186004" y="398352"/>
                  <a:pt x="1186004" y="398352"/>
                </a:cubicBezTo>
                <a:cubicBezTo>
                  <a:pt x="1264467" y="395334"/>
                  <a:pt x="1388198" y="401370"/>
                  <a:pt x="1475715" y="389299"/>
                </a:cubicBezTo>
                <a:cubicBezTo>
                  <a:pt x="1563232" y="377228"/>
                  <a:pt x="1640186" y="348559"/>
                  <a:pt x="1711105" y="325925"/>
                </a:cubicBezTo>
                <a:cubicBezTo>
                  <a:pt x="1782024" y="303291"/>
                  <a:pt x="1818238" y="297255"/>
                  <a:pt x="1901228" y="253497"/>
                </a:cubicBezTo>
                <a:cubicBezTo>
                  <a:pt x="1984218" y="209739"/>
                  <a:pt x="2096632" y="136556"/>
                  <a:pt x="2209046" y="63374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6264998" y="1563355"/>
            <a:ext cx="307818" cy="205803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5542453" y="2609197"/>
            <a:ext cx="246847" cy="245169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717954" y="1997635"/>
            <a:ext cx="547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Evènements localisés : convection profonde, ondes de gravité de petite échelle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9554423" y="1378689"/>
            <a:ext cx="249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2021 à 18.5 km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83A91A9-090A-64F3-57F3-7A0AF6D591B0}"/>
              </a:ext>
            </a:extLst>
          </p:cNvPr>
          <p:cNvSpPr txBox="1"/>
          <p:nvPr/>
        </p:nvSpPr>
        <p:spPr>
          <a:xfrm>
            <a:off x="895809" y="210404"/>
            <a:ext cx="6654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quoi ça ressemble?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6AFC0B1-CF66-2A01-4537-41DD2609A8E6}"/>
              </a:ext>
            </a:extLst>
          </p:cNvPr>
          <p:cNvSpPr txBox="1"/>
          <p:nvPr/>
        </p:nvSpPr>
        <p:spPr>
          <a:xfrm>
            <a:off x="6426217" y="436577"/>
            <a:ext cx="43172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Une multiplicité de signatures</a:t>
            </a:r>
          </a:p>
        </p:txBody>
      </p:sp>
    </p:spTree>
    <p:extLst>
      <p:ext uri="{BB962C8B-B14F-4D97-AF65-F5344CB8AC3E}">
        <p14:creationId xmlns:p14="http://schemas.microsoft.com/office/powerpoint/2010/main" val="102793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387D0-77D9-39FF-ED2D-463D1ABF4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DDF639-22C8-DE18-93C7-F946CD26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15</a:t>
            </a:fld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721FC6C-8DA2-E7E8-C228-C638E88C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48" t="62727" r="32657" b="7172"/>
          <a:stretch/>
        </p:blipFill>
        <p:spPr>
          <a:xfrm>
            <a:off x="1086274" y="1044576"/>
            <a:ext cx="8886825" cy="56769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9AFDE23-3BE3-746D-8941-88CF7A8DF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96" t="60739" r="35351" b="24971"/>
          <a:stretch/>
        </p:blipFill>
        <p:spPr>
          <a:xfrm>
            <a:off x="9557759" y="2978529"/>
            <a:ext cx="2021306" cy="269507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5C2D965-E209-FF2B-4C74-C56D0547B391}"/>
              </a:ext>
            </a:extLst>
          </p:cNvPr>
          <p:cNvSpPr txBox="1"/>
          <p:nvPr/>
        </p:nvSpPr>
        <p:spPr>
          <a:xfrm>
            <a:off x="9554424" y="2609197"/>
            <a:ext cx="202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Anomalies [</a:t>
            </a:r>
            <a:r>
              <a:rPr lang="fr-FR" dirty="0" err="1"/>
              <a:t>ppmv</a:t>
            </a:r>
            <a:r>
              <a:rPr lang="fr-FR" dirty="0"/>
              <a:t>]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220B0D0-2E34-1E91-0827-D28564AFA072}"/>
              </a:ext>
            </a:extLst>
          </p:cNvPr>
          <p:cNvSpPr txBox="1"/>
          <p:nvPr/>
        </p:nvSpPr>
        <p:spPr>
          <a:xfrm>
            <a:off x="2915216" y="3891169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C1_03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67B58A3-651B-B9F5-1204-AACE03E345B9}"/>
              </a:ext>
            </a:extLst>
          </p:cNvPr>
          <p:cNvSpPr txBox="1"/>
          <p:nvPr/>
        </p:nvSpPr>
        <p:spPr>
          <a:xfrm>
            <a:off x="7142700" y="3147276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C1_15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66E0202-1B16-B74F-6B8D-135AB92725E0}"/>
              </a:ext>
            </a:extLst>
          </p:cNvPr>
          <p:cNvSpPr txBox="1"/>
          <p:nvPr/>
        </p:nvSpPr>
        <p:spPr>
          <a:xfrm>
            <a:off x="4578836" y="4075835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C1_07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0FC4D79-FBDA-9600-D990-AF6F1EB3DF29}"/>
              </a:ext>
            </a:extLst>
          </p:cNvPr>
          <p:cNvCxnSpPr/>
          <p:nvPr/>
        </p:nvCxnSpPr>
        <p:spPr>
          <a:xfrm>
            <a:off x="2326741" y="2064193"/>
            <a:ext cx="20913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3ADA07FC-F8E8-4A7B-5351-D58F1AA770D1}"/>
              </a:ext>
            </a:extLst>
          </p:cNvPr>
          <p:cNvSpPr txBox="1"/>
          <p:nvPr/>
        </p:nvSpPr>
        <p:spPr>
          <a:xfrm>
            <a:off x="2851841" y="1699483"/>
            <a:ext cx="94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31 jours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FCE4C2F-293C-4D93-5E3F-D916ABBEEF1B}"/>
              </a:ext>
            </a:extLst>
          </p:cNvPr>
          <p:cNvCxnSpPr/>
          <p:nvPr/>
        </p:nvCxnSpPr>
        <p:spPr>
          <a:xfrm>
            <a:off x="3438334" y="4787777"/>
            <a:ext cx="2926252" cy="1506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5512100D-8556-F1CD-17EA-DA2746156773}"/>
              </a:ext>
            </a:extLst>
          </p:cNvPr>
          <p:cNvSpPr txBox="1"/>
          <p:nvPr/>
        </p:nvSpPr>
        <p:spPr>
          <a:xfrm>
            <a:off x="4515462" y="4786932"/>
            <a:ext cx="94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44 jours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E104FFE-9663-BE6F-0555-B3C0BC6E34E0}"/>
              </a:ext>
            </a:extLst>
          </p:cNvPr>
          <p:cNvCxnSpPr/>
          <p:nvPr/>
        </p:nvCxnSpPr>
        <p:spPr>
          <a:xfrm>
            <a:off x="5198986" y="1563355"/>
            <a:ext cx="3887427" cy="0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D70B7C6B-5E38-9160-B8B5-A91FA77F5AA8}"/>
              </a:ext>
            </a:extLst>
          </p:cNvPr>
          <p:cNvSpPr txBox="1"/>
          <p:nvPr/>
        </p:nvSpPr>
        <p:spPr>
          <a:xfrm>
            <a:off x="6671918" y="1172441"/>
            <a:ext cx="94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56 jours</a:t>
            </a:r>
          </a:p>
        </p:txBody>
      </p:sp>
      <p:pic>
        <p:nvPicPr>
          <p:cNvPr id="34" name="Picture 2" descr="Strateole 2 — Wikipédia">
            <a:extLst>
              <a:ext uri="{FF2B5EF4-FFF2-40B4-BE49-F238E27FC236}">
                <a16:creationId xmlns:a16="http://schemas.microsoft.com/office/drawing/2014/main" id="{63B8BA42-59C8-E321-E7CA-580E7D3F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735" t="525" r="6870"/>
          <a:stretch/>
        </p:blipFill>
        <p:spPr bwMode="auto">
          <a:xfrm>
            <a:off x="11175044" y="24460"/>
            <a:ext cx="871819" cy="970145"/>
          </a:xfrm>
          <a:prstGeom prst="rect">
            <a:avLst/>
          </a:prstGeom>
          <a:noFill/>
        </p:spPr>
      </p:pic>
      <p:sp>
        <p:nvSpPr>
          <p:cNvPr id="3" name="Forme libre 2">
            <a:extLst>
              <a:ext uri="{FF2B5EF4-FFF2-40B4-BE49-F238E27FC236}">
                <a16:creationId xmlns:a16="http://schemas.microsoft.com/office/drawing/2014/main" id="{ED6DD028-411B-2D86-9226-03BAC6A3039A}"/>
              </a:ext>
            </a:extLst>
          </p:cNvPr>
          <p:cNvSpPr/>
          <p:nvPr/>
        </p:nvSpPr>
        <p:spPr>
          <a:xfrm>
            <a:off x="2335793" y="2945148"/>
            <a:ext cx="823866" cy="138664"/>
          </a:xfrm>
          <a:custGeom>
            <a:avLst/>
            <a:gdLst>
              <a:gd name="connsiteX0" fmla="*/ 0 w 552262"/>
              <a:gd name="connsiteY0" fmla="*/ 0 h 54321"/>
              <a:gd name="connsiteX1" fmla="*/ 117695 w 552262"/>
              <a:gd name="connsiteY1" fmla="*/ 9054 h 54321"/>
              <a:gd name="connsiteX2" fmla="*/ 226337 w 552262"/>
              <a:gd name="connsiteY2" fmla="*/ 9054 h 54321"/>
              <a:gd name="connsiteX3" fmla="*/ 380246 w 552262"/>
              <a:gd name="connsiteY3" fmla="*/ 27161 h 54321"/>
              <a:gd name="connsiteX4" fmla="*/ 552262 w 552262"/>
              <a:gd name="connsiteY4" fmla="*/ 54321 h 5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262" h="54321">
                <a:moveTo>
                  <a:pt x="0" y="0"/>
                </a:moveTo>
                <a:cubicBezTo>
                  <a:pt x="39986" y="3772"/>
                  <a:pt x="79972" y="7545"/>
                  <a:pt x="117695" y="9054"/>
                </a:cubicBezTo>
                <a:cubicBezTo>
                  <a:pt x="155418" y="10563"/>
                  <a:pt x="182579" y="6036"/>
                  <a:pt x="226337" y="9054"/>
                </a:cubicBezTo>
                <a:cubicBezTo>
                  <a:pt x="270095" y="12072"/>
                  <a:pt x="325925" y="19617"/>
                  <a:pt x="380246" y="27161"/>
                </a:cubicBezTo>
                <a:cubicBezTo>
                  <a:pt x="434567" y="34705"/>
                  <a:pt x="493414" y="44513"/>
                  <a:pt x="552262" y="54321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67E01B88-C202-5FC2-2DAF-396197D57811}"/>
              </a:ext>
            </a:extLst>
          </p:cNvPr>
          <p:cNvSpPr/>
          <p:nvPr/>
        </p:nvSpPr>
        <p:spPr>
          <a:xfrm>
            <a:off x="3168713" y="3105339"/>
            <a:ext cx="362138" cy="108641"/>
          </a:xfrm>
          <a:custGeom>
            <a:avLst/>
            <a:gdLst>
              <a:gd name="connsiteX0" fmla="*/ 0 w 362138"/>
              <a:gd name="connsiteY0" fmla="*/ 0 h 108641"/>
              <a:gd name="connsiteX1" fmla="*/ 135802 w 362138"/>
              <a:gd name="connsiteY1" fmla="*/ 45267 h 108641"/>
              <a:gd name="connsiteX2" fmla="*/ 271604 w 362138"/>
              <a:gd name="connsiteY2" fmla="*/ 90534 h 108641"/>
              <a:gd name="connsiteX3" fmla="*/ 362138 w 362138"/>
              <a:gd name="connsiteY3" fmla="*/ 108641 h 10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8" h="108641">
                <a:moveTo>
                  <a:pt x="0" y="0"/>
                </a:moveTo>
                <a:lnTo>
                  <a:pt x="135802" y="45267"/>
                </a:lnTo>
                <a:cubicBezTo>
                  <a:pt x="181069" y="60356"/>
                  <a:pt x="233881" y="79972"/>
                  <a:pt x="271604" y="90534"/>
                </a:cubicBezTo>
                <a:cubicBezTo>
                  <a:pt x="309327" y="101096"/>
                  <a:pt x="335732" y="104868"/>
                  <a:pt x="362138" y="108641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722CC520-A711-E5F8-8913-3A152F4D22FE}"/>
              </a:ext>
            </a:extLst>
          </p:cNvPr>
          <p:cNvSpPr/>
          <p:nvPr/>
        </p:nvSpPr>
        <p:spPr>
          <a:xfrm>
            <a:off x="3548958" y="3232087"/>
            <a:ext cx="878187" cy="81481"/>
          </a:xfrm>
          <a:custGeom>
            <a:avLst/>
            <a:gdLst>
              <a:gd name="connsiteX0" fmla="*/ 0 w 878187"/>
              <a:gd name="connsiteY0" fmla="*/ 0 h 81481"/>
              <a:gd name="connsiteX1" fmla="*/ 126749 w 878187"/>
              <a:gd name="connsiteY1" fmla="*/ 27161 h 81481"/>
              <a:gd name="connsiteX2" fmla="*/ 307818 w 878187"/>
              <a:gd name="connsiteY2" fmla="*/ 36214 h 81481"/>
              <a:gd name="connsiteX3" fmla="*/ 443620 w 878187"/>
              <a:gd name="connsiteY3" fmla="*/ 45267 h 81481"/>
              <a:gd name="connsiteX4" fmla="*/ 624690 w 878187"/>
              <a:gd name="connsiteY4" fmla="*/ 54321 h 81481"/>
              <a:gd name="connsiteX5" fmla="*/ 715224 w 878187"/>
              <a:gd name="connsiteY5" fmla="*/ 72428 h 81481"/>
              <a:gd name="connsiteX6" fmla="*/ 878187 w 878187"/>
              <a:gd name="connsiteY6" fmla="*/ 81481 h 8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187" h="81481">
                <a:moveTo>
                  <a:pt x="0" y="0"/>
                </a:moveTo>
                <a:cubicBezTo>
                  <a:pt x="37723" y="10562"/>
                  <a:pt x="75446" y="21125"/>
                  <a:pt x="126749" y="27161"/>
                </a:cubicBezTo>
                <a:cubicBezTo>
                  <a:pt x="178052" y="33197"/>
                  <a:pt x="307818" y="36214"/>
                  <a:pt x="307818" y="36214"/>
                </a:cubicBezTo>
                <a:lnTo>
                  <a:pt x="443620" y="45267"/>
                </a:lnTo>
                <a:cubicBezTo>
                  <a:pt x="496432" y="48285"/>
                  <a:pt x="579423" y="49794"/>
                  <a:pt x="624690" y="54321"/>
                </a:cubicBezTo>
                <a:cubicBezTo>
                  <a:pt x="669957" y="58848"/>
                  <a:pt x="672975" y="67901"/>
                  <a:pt x="715224" y="72428"/>
                </a:cubicBezTo>
                <a:cubicBezTo>
                  <a:pt x="757473" y="76955"/>
                  <a:pt x="817830" y="79218"/>
                  <a:pt x="878187" y="81481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015E3260-EA32-E240-DB6A-0545A38E3D4F}"/>
              </a:ext>
            </a:extLst>
          </p:cNvPr>
          <p:cNvSpPr/>
          <p:nvPr/>
        </p:nvSpPr>
        <p:spPr>
          <a:xfrm>
            <a:off x="3431263" y="2833735"/>
            <a:ext cx="1720159" cy="446009"/>
          </a:xfrm>
          <a:custGeom>
            <a:avLst/>
            <a:gdLst>
              <a:gd name="connsiteX0" fmla="*/ 0 w 1720159"/>
              <a:gd name="connsiteY0" fmla="*/ 0 h 446009"/>
              <a:gd name="connsiteX1" fmla="*/ 108642 w 1720159"/>
              <a:gd name="connsiteY1" fmla="*/ 144855 h 446009"/>
              <a:gd name="connsiteX2" fmla="*/ 253497 w 1720159"/>
              <a:gd name="connsiteY2" fmla="*/ 244443 h 446009"/>
              <a:gd name="connsiteX3" fmla="*/ 470781 w 1720159"/>
              <a:gd name="connsiteY3" fmla="*/ 325924 h 446009"/>
              <a:gd name="connsiteX4" fmla="*/ 706171 w 1720159"/>
              <a:gd name="connsiteY4" fmla="*/ 380245 h 446009"/>
              <a:gd name="connsiteX5" fmla="*/ 932507 w 1720159"/>
              <a:gd name="connsiteY5" fmla="*/ 434566 h 446009"/>
              <a:gd name="connsiteX6" fmla="*/ 1041149 w 1720159"/>
              <a:gd name="connsiteY6" fmla="*/ 443619 h 446009"/>
              <a:gd name="connsiteX7" fmla="*/ 1222218 w 1720159"/>
              <a:gd name="connsiteY7" fmla="*/ 443619 h 446009"/>
              <a:gd name="connsiteX8" fmla="*/ 1448555 w 1720159"/>
              <a:gd name="connsiteY8" fmla="*/ 416459 h 446009"/>
              <a:gd name="connsiteX9" fmla="*/ 1584357 w 1720159"/>
              <a:gd name="connsiteY9" fmla="*/ 389299 h 446009"/>
              <a:gd name="connsiteX10" fmla="*/ 1720159 w 1720159"/>
              <a:gd name="connsiteY10" fmla="*/ 353085 h 44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0159" h="446009">
                <a:moveTo>
                  <a:pt x="0" y="0"/>
                </a:moveTo>
                <a:cubicBezTo>
                  <a:pt x="33196" y="52057"/>
                  <a:pt x="66393" y="104115"/>
                  <a:pt x="108642" y="144855"/>
                </a:cubicBezTo>
                <a:cubicBezTo>
                  <a:pt x="150891" y="185595"/>
                  <a:pt x="193141" y="214265"/>
                  <a:pt x="253497" y="244443"/>
                </a:cubicBezTo>
                <a:cubicBezTo>
                  <a:pt x="313853" y="274621"/>
                  <a:pt x="395335" y="303290"/>
                  <a:pt x="470781" y="325924"/>
                </a:cubicBezTo>
                <a:cubicBezTo>
                  <a:pt x="546227" y="348558"/>
                  <a:pt x="706171" y="380245"/>
                  <a:pt x="706171" y="380245"/>
                </a:cubicBezTo>
                <a:cubicBezTo>
                  <a:pt x="783125" y="398352"/>
                  <a:pt x="876677" y="424004"/>
                  <a:pt x="932507" y="434566"/>
                </a:cubicBezTo>
                <a:cubicBezTo>
                  <a:pt x="988337" y="445128"/>
                  <a:pt x="992864" y="442110"/>
                  <a:pt x="1041149" y="443619"/>
                </a:cubicBezTo>
                <a:cubicBezTo>
                  <a:pt x="1089434" y="445128"/>
                  <a:pt x="1154317" y="448146"/>
                  <a:pt x="1222218" y="443619"/>
                </a:cubicBezTo>
                <a:cubicBezTo>
                  <a:pt x="1290119" y="439092"/>
                  <a:pt x="1388199" y="425512"/>
                  <a:pt x="1448555" y="416459"/>
                </a:cubicBezTo>
                <a:cubicBezTo>
                  <a:pt x="1508911" y="407406"/>
                  <a:pt x="1539090" y="399861"/>
                  <a:pt x="1584357" y="389299"/>
                </a:cubicBezTo>
                <a:cubicBezTo>
                  <a:pt x="1629624" y="378737"/>
                  <a:pt x="1674891" y="365911"/>
                  <a:pt x="1720159" y="353085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338D2CE6-B077-EF8B-7814-52B609BC000B}"/>
              </a:ext>
            </a:extLst>
          </p:cNvPr>
          <p:cNvSpPr/>
          <p:nvPr/>
        </p:nvSpPr>
        <p:spPr>
          <a:xfrm>
            <a:off x="5178582" y="3150606"/>
            <a:ext cx="1267485" cy="307818"/>
          </a:xfrm>
          <a:custGeom>
            <a:avLst/>
            <a:gdLst>
              <a:gd name="connsiteX0" fmla="*/ 0 w 1267485"/>
              <a:gd name="connsiteY0" fmla="*/ 36214 h 307818"/>
              <a:gd name="connsiteX1" fmla="*/ 126749 w 1267485"/>
              <a:gd name="connsiteY1" fmla="*/ 18107 h 307818"/>
              <a:gd name="connsiteX2" fmla="*/ 271604 w 1267485"/>
              <a:gd name="connsiteY2" fmla="*/ 9053 h 307818"/>
              <a:gd name="connsiteX3" fmla="*/ 434567 w 1267485"/>
              <a:gd name="connsiteY3" fmla="*/ 0 h 307818"/>
              <a:gd name="connsiteX4" fmla="*/ 552262 w 1267485"/>
              <a:gd name="connsiteY4" fmla="*/ 9053 h 307818"/>
              <a:gd name="connsiteX5" fmla="*/ 633743 w 1267485"/>
              <a:gd name="connsiteY5" fmla="*/ 36214 h 307818"/>
              <a:gd name="connsiteX6" fmla="*/ 796705 w 1267485"/>
              <a:gd name="connsiteY6" fmla="*/ 81481 h 307818"/>
              <a:gd name="connsiteX7" fmla="*/ 995881 w 1267485"/>
              <a:gd name="connsiteY7" fmla="*/ 172016 h 307818"/>
              <a:gd name="connsiteX8" fmla="*/ 1140737 w 1267485"/>
              <a:gd name="connsiteY8" fmla="*/ 235390 h 307818"/>
              <a:gd name="connsiteX9" fmla="*/ 1267485 w 1267485"/>
              <a:gd name="connsiteY9" fmla="*/ 307818 h 3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7485" h="307818">
                <a:moveTo>
                  <a:pt x="0" y="36214"/>
                </a:moveTo>
                <a:cubicBezTo>
                  <a:pt x="40741" y="30178"/>
                  <a:pt x="81482" y="22634"/>
                  <a:pt x="126749" y="18107"/>
                </a:cubicBezTo>
                <a:cubicBezTo>
                  <a:pt x="172016" y="13580"/>
                  <a:pt x="271604" y="9053"/>
                  <a:pt x="271604" y="9053"/>
                </a:cubicBezTo>
                <a:cubicBezTo>
                  <a:pt x="322907" y="6035"/>
                  <a:pt x="387791" y="0"/>
                  <a:pt x="434567" y="0"/>
                </a:cubicBezTo>
                <a:cubicBezTo>
                  <a:pt x="481343" y="0"/>
                  <a:pt x="519066" y="3017"/>
                  <a:pt x="552262" y="9053"/>
                </a:cubicBezTo>
                <a:cubicBezTo>
                  <a:pt x="585458" y="15089"/>
                  <a:pt x="593003" y="24143"/>
                  <a:pt x="633743" y="36214"/>
                </a:cubicBezTo>
                <a:cubicBezTo>
                  <a:pt x="674483" y="48285"/>
                  <a:pt x="736349" y="58847"/>
                  <a:pt x="796705" y="81481"/>
                </a:cubicBezTo>
                <a:cubicBezTo>
                  <a:pt x="857061" y="104115"/>
                  <a:pt x="995881" y="172016"/>
                  <a:pt x="995881" y="172016"/>
                </a:cubicBezTo>
                <a:cubicBezTo>
                  <a:pt x="1053220" y="197667"/>
                  <a:pt x="1095470" y="212756"/>
                  <a:pt x="1140737" y="235390"/>
                </a:cubicBezTo>
                <a:cubicBezTo>
                  <a:pt x="1186004" y="258024"/>
                  <a:pt x="1226744" y="282921"/>
                  <a:pt x="1267485" y="307818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781F0A6A-2440-1F36-CBDB-E474356CEBC8}"/>
              </a:ext>
            </a:extLst>
          </p:cNvPr>
          <p:cNvSpPr/>
          <p:nvPr/>
        </p:nvSpPr>
        <p:spPr>
          <a:xfrm>
            <a:off x="5205743" y="2815624"/>
            <a:ext cx="1747318" cy="1267485"/>
          </a:xfrm>
          <a:custGeom>
            <a:avLst/>
            <a:gdLst>
              <a:gd name="connsiteX0" fmla="*/ 0 w 1747318"/>
              <a:gd name="connsiteY0" fmla="*/ 0 h 1267485"/>
              <a:gd name="connsiteX1" fmla="*/ 398352 w 1747318"/>
              <a:gd name="connsiteY1" fmla="*/ 289711 h 1267485"/>
              <a:gd name="connsiteX2" fmla="*/ 697116 w 1747318"/>
              <a:gd name="connsiteY2" fmla="*/ 497941 h 1267485"/>
              <a:gd name="connsiteX3" fmla="*/ 1041148 w 1747318"/>
              <a:gd name="connsiteY3" fmla="*/ 751438 h 1267485"/>
              <a:gd name="connsiteX4" fmla="*/ 1339912 w 1747318"/>
              <a:gd name="connsiteY4" fmla="*/ 986828 h 1267485"/>
              <a:gd name="connsiteX5" fmla="*/ 1747318 w 1747318"/>
              <a:gd name="connsiteY5" fmla="*/ 1267485 h 126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318" h="1267485">
                <a:moveTo>
                  <a:pt x="0" y="0"/>
                </a:moveTo>
                <a:lnTo>
                  <a:pt x="398352" y="289711"/>
                </a:lnTo>
                <a:cubicBezTo>
                  <a:pt x="514538" y="372701"/>
                  <a:pt x="589983" y="420987"/>
                  <a:pt x="697116" y="497941"/>
                </a:cubicBezTo>
                <a:cubicBezTo>
                  <a:pt x="804249" y="574895"/>
                  <a:pt x="934015" y="669957"/>
                  <a:pt x="1041148" y="751438"/>
                </a:cubicBezTo>
                <a:cubicBezTo>
                  <a:pt x="1148281" y="832919"/>
                  <a:pt x="1222217" y="900820"/>
                  <a:pt x="1339912" y="986828"/>
                </a:cubicBezTo>
                <a:cubicBezTo>
                  <a:pt x="1457607" y="1072836"/>
                  <a:pt x="1602462" y="1170160"/>
                  <a:pt x="1747318" y="1267485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91FC18C5-E7B4-548E-6896-0AAD09DB0A8C}"/>
              </a:ext>
            </a:extLst>
          </p:cNvPr>
          <p:cNvSpPr/>
          <p:nvPr/>
        </p:nvSpPr>
        <p:spPr>
          <a:xfrm>
            <a:off x="6953061" y="4065006"/>
            <a:ext cx="2209046" cy="408329"/>
          </a:xfrm>
          <a:custGeom>
            <a:avLst/>
            <a:gdLst>
              <a:gd name="connsiteX0" fmla="*/ 0 w 2209046"/>
              <a:gd name="connsiteY0" fmla="*/ 0 h 408329"/>
              <a:gd name="connsiteX1" fmla="*/ 190123 w 2209046"/>
              <a:gd name="connsiteY1" fmla="*/ 153909 h 408329"/>
              <a:gd name="connsiteX2" fmla="*/ 307818 w 2209046"/>
              <a:gd name="connsiteY2" fmla="*/ 217283 h 408329"/>
              <a:gd name="connsiteX3" fmla="*/ 525101 w 2209046"/>
              <a:gd name="connsiteY3" fmla="*/ 316871 h 408329"/>
              <a:gd name="connsiteX4" fmla="*/ 769545 w 2209046"/>
              <a:gd name="connsiteY4" fmla="*/ 371192 h 408329"/>
              <a:gd name="connsiteX5" fmla="*/ 1004935 w 2209046"/>
              <a:gd name="connsiteY5" fmla="*/ 407406 h 408329"/>
              <a:gd name="connsiteX6" fmla="*/ 1186004 w 2209046"/>
              <a:gd name="connsiteY6" fmla="*/ 398352 h 408329"/>
              <a:gd name="connsiteX7" fmla="*/ 1475715 w 2209046"/>
              <a:gd name="connsiteY7" fmla="*/ 389299 h 408329"/>
              <a:gd name="connsiteX8" fmla="*/ 1711105 w 2209046"/>
              <a:gd name="connsiteY8" fmla="*/ 325925 h 408329"/>
              <a:gd name="connsiteX9" fmla="*/ 1901228 w 2209046"/>
              <a:gd name="connsiteY9" fmla="*/ 253497 h 408329"/>
              <a:gd name="connsiteX10" fmla="*/ 2209046 w 2209046"/>
              <a:gd name="connsiteY10" fmla="*/ 63374 h 40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9046" h="408329">
                <a:moveTo>
                  <a:pt x="0" y="0"/>
                </a:moveTo>
                <a:cubicBezTo>
                  <a:pt x="69410" y="58847"/>
                  <a:pt x="138820" y="117695"/>
                  <a:pt x="190123" y="153909"/>
                </a:cubicBezTo>
                <a:cubicBezTo>
                  <a:pt x="241426" y="190123"/>
                  <a:pt x="251988" y="190123"/>
                  <a:pt x="307818" y="217283"/>
                </a:cubicBezTo>
                <a:cubicBezTo>
                  <a:pt x="363648" y="244443"/>
                  <a:pt x="448147" y="291220"/>
                  <a:pt x="525101" y="316871"/>
                </a:cubicBezTo>
                <a:cubicBezTo>
                  <a:pt x="602055" y="342522"/>
                  <a:pt x="689573" y="356103"/>
                  <a:pt x="769545" y="371192"/>
                </a:cubicBezTo>
                <a:cubicBezTo>
                  <a:pt x="849517" y="386281"/>
                  <a:pt x="935525" y="402879"/>
                  <a:pt x="1004935" y="407406"/>
                </a:cubicBezTo>
                <a:cubicBezTo>
                  <a:pt x="1074345" y="411933"/>
                  <a:pt x="1186004" y="398352"/>
                  <a:pt x="1186004" y="398352"/>
                </a:cubicBezTo>
                <a:cubicBezTo>
                  <a:pt x="1264467" y="395334"/>
                  <a:pt x="1388198" y="401370"/>
                  <a:pt x="1475715" y="389299"/>
                </a:cubicBezTo>
                <a:cubicBezTo>
                  <a:pt x="1563232" y="377228"/>
                  <a:pt x="1640186" y="348559"/>
                  <a:pt x="1711105" y="325925"/>
                </a:cubicBezTo>
                <a:cubicBezTo>
                  <a:pt x="1782024" y="303291"/>
                  <a:pt x="1818238" y="297255"/>
                  <a:pt x="1901228" y="253497"/>
                </a:cubicBezTo>
                <a:cubicBezTo>
                  <a:pt x="1984218" y="209739"/>
                  <a:pt x="2096632" y="136556"/>
                  <a:pt x="2209046" y="63374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E426652B-CE1D-8D05-8B39-6DA0A25E107E}"/>
              </a:ext>
            </a:extLst>
          </p:cNvPr>
          <p:cNvSpPr/>
          <p:nvPr/>
        </p:nvSpPr>
        <p:spPr>
          <a:xfrm>
            <a:off x="6264998" y="1563355"/>
            <a:ext cx="307818" cy="205803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extLst>
              <a:ext uri="{FF2B5EF4-FFF2-40B4-BE49-F238E27FC236}">
                <a16:creationId xmlns:a16="http://schemas.microsoft.com/office/drawing/2014/main" id="{3E025F20-CDC0-CE55-C735-9B70C64768CA}"/>
              </a:ext>
            </a:extLst>
          </p:cNvPr>
          <p:cNvSpPr/>
          <p:nvPr/>
        </p:nvSpPr>
        <p:spPr>
          <a:xfrm>
            <a:off x="5542453" y="2609197"/>
            <a:ext cx="246847" cy="245169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F997E1-3475-CCFD-C91D-220479566169}"/>
              </a:ext>
            </a:extLst>
          </p:cNvPr>
          <p:cNvSpPr txBox="1"/>
          <p:nvPr/>
        </p:nvSpPr>
        <p:spPr>
          <a:xfrm>
            <a:off x="6717954" y="1997635"/>
            <a:ext cx="547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Evènements localisés : convection profonde, ondes de gravité de petite échelle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0783E94-80E4-3BE4-B943-60C3A7D04D35}"/>
              </a:ext>
            </a:extLst>
          </p:cNvPr>
          <p:cNvSpPr txBox="1"/>
          <p:nvPr/>
        </p:nvSpPr>
        <p:spPr>
          <a:xfrm>
            <a:off x="9554423" y="1378689"/>
            <a:ext cx="249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2021 à 18.5 km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5B457E6-8B1F-C5F5-F0BA-FFDE33C5B0C1}"/>
              </a:ext>
            </a:extLst>
          </p:cNvPr>
          <p:cNvSpPr txBox="1"/>
          <p:nvPr/>
        </p:nvSpPr>
        <p:spPr>
          <a:xfrm>
            <a:off x="895809" y="210404"/>
            <a:ext cx="6654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quoi ça ressemble?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5C7F1E4-FB4C-C2D8-0759-0AE5F302D5DB}"/>
              </a:ext>
            </a:extLst>
          </p:cNvPr>
          <p:cNvSpPr txBox="1"/>
          <p:nvPr/>
        </p:nvSpPr>
        <p:spPr>
          <a:xfrm>
            <a:off x="6426217" y="436577"/>
            <a:ext cx="43172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Une multiplicité de signatures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D7F1C39-9965-A257-36A7-7F58080369EF}"/>
              </a:ext>
            </a:extLst>
          </p:cNvPr>
          <p:cNvSpPr txBox="1"/>
          <p:nvPr/>
        </p:nvSpPr>
        <p:spPr>
          <a:xfrm>
            <a:off x="895809" y="2515864"/>
            <a:ext cx="9885402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Séparer les contributions de chaque processus est difficile.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Dans la suite, nous utilisons des calculs de corrélation de Pearson entre les anomalies in situ de H</a:t>
            </a:r>
            <a:r>
              <a:rPr lang="fr-FR" sz="2400" baseline="-25000" dirty="0"/>
              <a:t>2</a:t>
            </a:r>
            <a:r>
              <a:rPr lang="fr-FR" sz="2400" dirty="0"/>
              <a:t>O et les températures de réanalyses Européennes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Il faut néanmoins considérer la dynamique de grande échelle pour l’interprétation</a:t>
            </a:r>
          </a:p>
        </p:txBody>
      </p:sp>
    </p:spTree>
    <p:extLst>
      <p:ext uri="{BB962C8B-B14F-4D97-AF65-F5344CB8AC3E}">
        <p14:creationId xmlns:p14="http://schemas.microsoft.com/office/powerpoint/2010/main" val="120864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68627"/>
            <a:ext cx="10972800" cy="1143000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Influence des ondes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335851" y="173326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400" dirty="0">
                <a:solidFill>
                  <a:prstClr val="black"/>
                </a:solidFill>
                <a:latin typeface="Calibri"/>
              </a:rPr>
              <a:t>T</a:t>
            </a:r>
          </a:p>
        </p:txBody>
      </p:sp>
      <p:pic>
        <p:nvPicPr>
          <p:cNvPr id="40" name="Picture 2" descr="Strateole 2 — Wikipédia"/>
          <p:cNvPicPr>
            <a:picLocks noChangeAspect="1" noChangeArrowheads="1"/>
          </p:cNvPicPr>
          <p:nvPr/>
        </p:nvPicPr>
        <p:blipFill>
          <a:blip r:embed="rId2"/>
          <a:srcRect l="3735" t="525" r="6870"/>
          <a:stretch/>
        </p:blipFill>
        <p:spPr bwMode="auto">
          <a:xfrm>
            <a:off x="11175044" y="24460"/>
            <a:ext cx="871819" cy="970145"/>
          </a:xfrm>
          <a:prstGeom prst="rect">
            <a:avLst/>
          </a:prstGeom>
          <a:noFill/>
        </p:spPr>
      </p:pic>
      <p:sp>
        <p:nvSpPr>
          <p:cNvPr id="41" name="Espace réservé du numéro de diapositiv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16</a:t>
            </a:fld>
            <a:endParaRPr lang="en-US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01" y="1185609"/>
            <a:ext cx="3471554" cy="4454958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1715166" y="3127242"/>
            <a:ext cx="244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Trajectoire du ballon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08409" y="1361913"/>
            <a:ext cx="111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400" b="1" dirty="0">
                <a:solidFill>
                  <a:prstClr val="black"/>
                </a:solidFill>
                <a:latin typeface="Calibri"/>
              </a:rPr>
              <a:t>2019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041944" y="818328"/>
            <a:ext cx="326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400" dirty="0">
                <a:solidFill>
                  <a:prstClr val="black"/>
                </a:solidFill>
                <a:latin typeface="Calibri"/>
              </a:rPr>
              <a:t>ERA 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4A86A1-7A23-9EF4-E352-E31252FCC4B3}"/>
              </a:ext>
            </a:extLst>
          </p:cNvPr>
          <p:cNvSpPr txBox="1"/>
          <p:nvPr/>
        </p:nvSpPr>
        <p:spPr>
          <a:xfrm>
            <a:off x="6430173" y="1172085"/>
            <a:ext cx="57572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867" dirty="0">
                <a:latin typeface="Calibri"/>
              </a:rPr>
              <a:t>Thèse de S. Carbone, Encadrants: E. </a:t>
            </a:r>
            <a:r>
              <a:rPr lang="fr-FR" sz="1867" dirty="0" err="1">
                <a:latin typeface="Calibri"/>
              </a:rPr>
              <a:t>Riviere</a:t>
            </a:r>
            <a:r>
              <a:rPr lang="fr-FR" sz="1867" dirty="0">
                <a:latin typeface="Calibri"/>
              </a:rPr>
              <a:t>/M. Ghysels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DF52647-E731-510B-AE70-2CCC13D31A1B}"/>
              </a:ext>
            </a:extLst>
          </p:cNvPr>
          <p:cNvCxnSpPr/>
          <p:nvPr/>
        </p:nvCxnSpPr>
        <p:spPr>
          <a:xfrm>
            <a:off x="2943225" y="3505200"/>
            <a:ext cx="0" cy="438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924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 bwMode="auto">
          <a:xfrm>
            <a:off x="1135122" y="994605"/>
            <a:ext cx="3376577" cy="5828994"/>
            <a:chOff x="5183294" y="0"/>
            <a:chExt cx="4946694" cy="6480720"/>
          </a:xfrm>
        </p:grpSpPr>
        <p:grpSp>
          <p:nvGrpSpPr>
            <p:cNvPr id="7" name="Groupe 6"/>
            <p:cNvGrpSpPr/>
            <p:nvPr/>
          </p:nvGrpSpPr>
          <p:grpSpPr bwMode="auto">
            <a:xfrm>
              <a:off x="5183294" y="0"/>
              <a:ext cx="4446210" cy="6480720"/>
              <a:chOff x="5183294" y="0"/>
              <a:chExt cx="4446210" cy="6480720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 rotWithShape="1">
              <a:blip r:embed="rId2"/>
              <a:srcRect l="37509" r="31765" b="6531"/>
              <a:stretch/>
            </p:blipFill>
            <p:spPr bwMode="auto">
              <a:xfrm>
                <a:off x="5183294" y="0"/>
                <a:ext cx="4407310" cy="6480720"/>
              </a:xfrm>
              <a:prstGeom prst="rect">
                <a:avLst/>
              </a:prstGeom>
            </p:spPr>
          </p:pic>
          <p:sp>
            <p:nvSpPr>
              <p:cNvPr id="18" name="ZoneTexte 40"/>
              <p:cNvSpPr txBox="1"/>
              <p:nvPr/>
            </p:nvSpPr>
            <p:spPr bwMode="auto">
              <a:xfrm>
                <a:off x="7218820" y="2013814"/>
                <a:ext cx="2410684" cy="399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defRPr sz="2800">
                    <a:solidFill>
                      <a:schemeClr val="bg1"/>
                    </a:solidFill>
                    <a:latin typeface="Arial"/>
                    <a:ea typeface="MS Gothic"/>
                    <a:cs typeface="+mn-cs"/>
                  </a:defRPr>
                </a:lvl1pPr>
                <a:lvl2pPr marL="457200" algn="l" defTabSz="449263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defRPr sz="2800">
                    <a:solidFill>
                      <a:schemeClr val="bg1"/>
                    </a:solidFill>
                    <a:latin typeface="Arial"/>
                    <a:ea typeface="MS Gothic"/>
                    <a:cs typeface="+mn-cs"/>
                  </a:defRPr>
                </a:lvl2pPr>
                <a:lvl3pPr marL="914400" algn="l" defTabSz="449263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defRPr sz="2800">
                    <a:solidFill>
                      <a:schemeClr val="bg1"/>
                    </a:solidFill>
                    <a:latin typeface="Arial"/>
                    <a:ea typeface="MS Gothic"/>
                    <a:cs typeface="+mn-cs"/>
                  </a:defRPr>
                </a:lvl3pPr>
                <a:lvl4pPr marL="1371600" algn="l" defTabSz="449263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defRPr sz="2800">
                    <a:solidFill>
                      <a:schemeClr val="bg1"/>
                    </a:solidFill>
                    <a:latin typeface="Arial"/>
                    <a:ea typeface="MS Gothic"/>
                    <a:cs typeface="+mn-cs"/>
                  </a:defRPr>
                </a:lvl4pPr>
                <a:lvl5pPr marL="1828800" algn="l" defTabSz="449263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defRPr sz="2800">
                    <a:solidFill>
                      <a:schemeClr val="bg1"/>
                    </a:solidFill>
                    <a:latin typeface="Arial"/>
                    <a:ea typeface="MS Gothic"/>
                    <a:cs typeface="+mn-cs"/>
                  </a:defRPr>
                </a:lvl5pPr>
                <a:lvl6pPr marL="2286000" algn="l" defTabSz="914400">
                  <a:defRPr sz="2800">
                    <a:solidFill>
                      <a:schemeClr val="bg1"/>
                    </a:solidFill>
                    <a:latin typeface="Arial"/>
                    <a:ea typeface="MS Gothic"/>
                    <a:cs typeface="+mn-cs"/>
                  </a:defRPr>
                </a:lvl6pPr>
                <a:lvl7pPr marL="2743200" algn="l" defTabSz="914400">
                  <a:defRPr sz="2800">
                    <a:solidFill>
                      <a:schemeClr val="bg1"/>
                    </a:solidFill>
                    <a:latin typeface="Arial"/>
                    <a:ea typeface="MS Gothic"/>
                    <a:cs typeface="+mn-cs"/>
                  </a:defRPr>
                </a:lvl7pPr>
                <a:lvl8pPr marL="3200400" algn="l" defTabSz="914400">
                  <a:defRPr sz="2800">
                    <a:solidFill>
                      <a:schemeClr val="bg1"/>
                    </a:solidFill>
                    <a:latin typeface="Arial"/>
                    <a:ea typeface="MS Gothic"/>
                    <a:cs typeface="+mn-cs"/>
                  </a:defRPr>
                </a:lvl8pPr>
                <a:lvl9pPr marL="3657600" algn="l" defTabSz="914400">
                  <a:defRPr sz="2800">
                    <a:solidFill>
                      <a:schemeClr val="bg1"/>
                    </a:solidFill>
                    <a:latin typeface="Arial"/>
                    <a:ea typeface="MS Gothic"/>
                    <a:cs typeface="+mn-cs"/>
                  </a:defRPr>
                </a:lvl9pPr>
              </a:lstStyle>
              <a:p>
                <a:pPr defTabSz="599002">
                  <a:defRPr/>
                </a:pPr>
                <a:r>
                  <a:rPr lang="fr-FR" sz="1800" dirty="0">
                    <a:solidFill>
                      <a:prstClr val="black"/>
                    </a:solidFill>
                    <a:latin typeface="+mn-lt"/>
                  </a:rPr>
                  <a:t>Onde de Kelvin</a:t>
                </a:r>
                <a:endParaRPr sz="1800" dirty="0">
                  <a:solidFill>
                    <a:prstClr val="white"/>
                  </a:solidFill>
                  <a:latin typeface="+mn-lt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7557570" y="3008903"/>
              <a:ext cx="1212761" cy="46290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1pPr>
              <a:lvl2pPr marL="4572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2pPr>
              <a:lvl3pPr marL="9144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3pPr>
              <a:lvl4pPr marL="13716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4pPr>
              <a:lvl5pPr marL="18288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5pPr>
              <a:lvl6pPr marL="22860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6pPr>
              <a:lvl7pPr marL="27432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7pPr>
              <a:lvl8pPr marL="32004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8pPr>
              <a:lvl9pPr marL="36576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9pPr>
            </a:lstStyle>
            <a:p>
              <a:pPr defTabSz="599002">
                <a:defRPr/>
              </a:pPr>
              <a:endParaRPr lang="fr-FR" sz="4000">
                <a:solidFill>
                  <a:prstClr val="white"/>
                </a:solidFill>
              </a:endParaRPr>
            </a:p>
          </p:txBody>
        </p:sp>
        <p:cxnSp>
          <p:nvCxnSpPr>
            <p:cNvPr id="9" name="Connecteur droit avec flèche 8"/>
            <p:cNvCxnSpPr>
              <a:cxnSpLocks/>
            </p:cNvCxnSpPr>
            <p:nvPr/>
          </p:nvCxnSpPr>
          <p:spPr bwMode="auto">
            <a:xfrm flipV="1">
              <a:off x="8163951" y="2430268"/>
              <a:ext cx="0" cy="57863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6368628" y="1678042"/>
              <a:ext cx="231001" cy="17359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1pPr>
              <a:lvl2pPr marL="4572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2pPr>
              <a:lvl3pPr marL="9144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3pPr>
              <a:lvl4pPr marL="13716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4pPr>
              <a:lvl5pPr marL="18288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5pPr>
              <a:lvl6pPr marL="22860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6pPr>
              <a:lvl7pPr marL="27432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7pPr>
              <a:lvl8pPr marL="32004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8pPr>
              <a:lvl9pPr marL="36576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9pPr>
            </a:lstStyle>
            <a:p>
              <a:pPr defTabSz="599002">
                <a:defRPr/>
              </a:pPr>
              <a:endParaRPr lang="fr-FR" sz="40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475869" y="1388723"/>
              <a:ext cx="346503" cy="17359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1pPr>
              <a:lvl2pPr marL="4572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2pPr>
              <a:lvl3pPr marL="9144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3pPr>
              <a:lvl4pPr marL="13716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4pPr>
              <a:lvl5pPr marL="18288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5pPr>
              <a:lvl6pPr marL="22860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6pPr>
              <a:lvl7pPr marL="27432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7pPr>
              <a:lvl8pPr marL="32004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8pPr>
              <a:lvl9pPr marL="36576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9pPr>
            </a:lstStyle>
            <a:p>
              <a:pPr defTabSz="599002">
                <a:defRPr/>
              </a:pPr>
              <a:endParaRPr lang="fr-FR" sz="4000">
                <a:solidFill>
                  <a:prstClr val="white"/>
                </a:solidFill>
              </a:endParaRPr>
            </a:p>
          </p:txBody>
        </p:sp>
        <p:cxnSp>
          <p:nvCxnSpPr>
            <p:cNvPr id="13" name="Connecteur droit avec flèche 12"/>
            <p:cNvCxnSpPr>
              <a:cxnSpLocks/>
            </p:cNvCxnSpPr>
            <p:nvPr/>
          </p:nvCxnSpPr>
          <p:spPr bwMode="auto">
            <a:xfrm>
              <a:off x="6822371" y="1473174"/>
              <a:ext cx="63525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Connecteur droit avec flèche 13"/>
            <p:cNvCxnSpPr>
              <a:cxnSpLocks/>
            </p:cNvCxnSpPr>
            <p:nvPr/>
          </p:nvCxnSpPr>
          <p:spPr bwMode="auto">
            <a:xfrm flipV="1">
              <a:off x="6599629" y="1473174"/>
              <a:ext cx="866258" cy="28931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ZoneTexte 2240"/>
            <p:cNvSpPr txBox="1"/>
            <p:nvPr/>
          </p:nvSpPr>
          <p:spPr bwMode="auto">
            <a:xfrm>
              <a:off x="7466804" y="1212098"/>
              <a:ext cx="2663184" cy="399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1pPr>
              <a:lvl2pPr marL="4572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2pPr>
              <a:lvl3pPr marL="9144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3pPr>
              <a:lvl4pPr marL="13716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4pPr>
              <a:lvl5pPr marL="182880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5pPr>
              <a:lvl6pPr marL="22860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6pPr>
              <a:lvl7pPr marL="27432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7pPr>
              <a:lvl8pPr marL="32004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8pPr>
              <a:lvl9pPr marL="3657600" algn="l" defTabSz="914400">
                <a:defRPr sz="2800">
                  <a:solidFill>
                    <a:schemeClr val="bg1"/>
                  </a:solidFill>
                  <a:latin typeface="Arial"/>
                  <a:ea typeface="MS Gothic"/>
                  <a:cs typeface="+mn-cs"/>
                </a:defRPr>
              </a:lvl9pPr>
            </a:lstStyle>
            <a:p>
              <a:pPr defTabSz="599002">
                <a:defRPr/>
              </a:pPr>
              <a:r>
                <a:rPr lang="fr-FR" sz="1800" dirty="0">
                  <a:solidFill>
                    <a:prstClr val="black"/>
                  </a:solidFill>
                  <a:latin typeface="+mn-lt"/>
                </a:rPr>
                <a:t>Ondes de gravité</a:t>
              </a:r>
              <a:endParaRPr sz="1800" dirty="0">
                <a:solidFill>
                  <a:prstClr val="white"/>
                </a:solidFill>
                <a:latin typeface="+mn-lt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308409" y="1361913"/>
            <a:ext cx="111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400" b="1" dirty="0">
                <a:solidFill>
                  <a:prstClr val="black"/>
                </a:solidFill>
                <a:latin typeface="Calibri"/>
              </a:rPr>
              <a:t>2019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41944" y="818328"/>
            <a:ext cx="326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400" dirty="0">
                <a:solidFill>
                  <a:prstClr val="black"/>
                </a:solidFill>
                <a:latin typeface="Calibri"/>
              </a:rPr>
              <a:t>ERA 5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335851" y="173326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400" dirty="0">
                <a:solidFill>
                  <a:prstClr val="black"/>
                </a:solidFill>
                <a:latin typeface="Calibri"/>
              </a:rPr>
              <a:t>T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583404" y="2280801"/>
            <a:ext cx="6805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FR" dirty="0">
                <a:solidFill>
                  <a:schemeClr val="accent1"/>
                </a:solidFill>
                <a:latin typeface="Calibri"/>
              </a:rPr>
              <a:t>De fortes corrélations entre H</a:t>
            </a:r>
            <a:r>
              <a:rPr lang="fr-FR" baseline="-25000" dirty="0">
                <a:solidFill>
                  <a:schemeClr val="accent1"/>
                </a:solidFill>
                <a:latin typeface="Calibri"/>
              </a:rPr>
              <a:t>2</a:t>
            </a:r>
            <a:r>
              <a:rPr lang="fr-FR" dirty="0">
                <a:solidFill>
                  <a:schemeClr val="accent1"/>
                </a:solidFill>
                <a:latin typeface="Calibri"/>
              </a:rPr>
              <a:t>O in situ et anomalies de température permettent de suspecter l’influence d’une onde</a:t>
            </a:r>
          </a:p>
          <a:p>
            <a:pPr algn="ctr" defTabSz="1219170"/>
            <a:endParaRPr lang="fr-FR" dirty="0">
              <a:solidFill>
                <a:schemeClr val="accent1"/>
              </a:solidFill>
              <a:latin typeface="Calibri"/>
            </a:endParaRPr>
          </a:p>
          <a:p>
            <a:pPr algn="ctr" defTabSz="1219170"/>
            <a:r>
              <a:rPr lang="fr-FR" dirty="0">
                <a:latin typeface="Calibri"/>
              </a:rPr>
              <a:t>Les ondes produisent des perturbations en température et donc, de vapeur d’eau, qui varient selon le gradient vertical de vapeur d’eau localement</a:t>
            </a:r>
          </a:p>
        </p:txBody>
      </p:sp>
      <p:sp>
        <p:nvSpPr>
          <p:cNvPr id="38" name="ZoneTexte 138"/>
          <p:cNvSpPr txBox="1"/>
          <p:nvPr/>
        </p:nvSpPr>
        <p:spPr bwMode="auto">
          <a:xfrm>
            <a:off x="4306307" y="4246759"/>
            <a:ext cx="7772133" cy="116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defRPr sz="2800">
                <a:solidFill>
                  <a:schemeClr val="bg1"/>
                </a:solidFill>
                <a:latin typeface="Arial"/>
                <a:ea typeface="MS Gothic"/>
                <a:cs typeface="+mn-cs"/>
              </a:defRPr>
            </a:lvl1pPr>
            <a:lvl2pPr marL="457200" algn="l" defTabSz="449263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defRPr sz="2800">
                <a:solidFill>
                  <a:schemeClr val="bg1"/>
                </a:solidFill>
                <a:latin typeface="Arial"/>
                <a:ea typeface="MS Gothic"/>
                <a:cs typeface="+mn-cs"/>
              </a:defRPr>
            </a:lvl2pPr>
            <a:lvl3pPr marL="914400" algn="l" defTabSz="449263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defRPr sz="2800">
                <a:solidFill>
                  <a:schemeClr val="bg1"/>
                </a:solidFill>
                <a:latin typeface="Arial"/>
                <a:ea typeface="MS Gothic"/>
                <a:cs typeface="+mn-cs"/>
              </a:defRPr>
            </a:lvl3pPr>
            <a:lvl4pPr marL="1371600" algn="l" defTabSz="449263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defRPr sz="2800">
                <a:solidFill>
                  <a:schemeClr val="bg1"/>
                </a:solidFill>
                <a:latin typeface="Arial"/>
                <a:ea typeface="MS Gothic"/>
                <a:cs typeface="+mn-cs"/>
              </a:defRPr>
            </a:lvl4pPr>
            <a:lvl5pPr marL="1828800" algn="l" defTabSz="449263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defRPr sz="2800">
                <a:solidFill>
                  <a:schemeClr val="bg1"/>
                </a:solidFill>
                <a:latin typeface="Arial"/>
                <a:ea typeface="MS Gothic"/>
                <a:cs typeface="+mn-cs"/>
              </a:defRPr>
            </a:lvl5pPr>
            <a:lvl6pPr marL="2286000" algn="l" defTabSz="914400">
              <a:defRPr sz="2800">
                <a:solidFill>
                  <a:schemeClr val="bg1"/>
                </a:solidFill>
                <a:latin typeface="Arial"/>
                <a:ea typeface="MS Gothic"/>
                <a:cs typeface="+mn-cs"/>
              </a:defRPr>
            </a:lvl6pPr>
            <a:lvl7pPr marL="2743200" algn="l" defTabSz="914400">
              <a:defRPr sz="2800">
                <a:solidFill>
                  <a:schemeClr val="bg1"/>
                </a:solidFill>
                <a:latin typeface="Arial"/>
                <a:ea typeface="MS Gothic"/>
                <a:cs typeface="+mn-cs"/>
              </a:defRPr>
            </a:lvl7pPr>
            <a:lvl8pPr marL="3200400" algn="l" defTabSz="914400">
              <a:defRPr sz="2800">
                <a:solidFill>
                  <a:schemeClr val="bg1"/>
                </a:solidFill>
                <a:latin typeface="Arial"/>
                <a:ea typeface="MS Gothic"/>
                <a:cs typeface="+mn-cs"/>
              </a:defRPr>
            </a:lvl8pPr>
            <a:lvl9pPr marL="3657600" algn="l" defTabSz="914400">
              <a:defRPr sz="2800">
                <a:solidFill>
                  <a:schemeClr val="bg1"/>
                </a:solidFill>
                <a:latin typeface="Arial"/>
                <a:ea typeface="MS Gothic"/>
                <a:cs typeface="+mn-cs"/>
              </a:defRPr>
            </a:lvl9pPr>
          </a:lstStyle>
          <a:p>
            <a:pPr defTabSz="599002">
              <a:defRPr/>
            </a:pPr>
            <a:r>
              <a:rPr lang="fr-FR" sz="1800" dirty="0">
                <a:solidFill>
                  <a:prstClr val="black"/>
                </a:solidFill>
                <a:latin typeface="+mn-lt"/>
              </a:rPr>
              <a:t>Ici : r=0,64</a:t>
            </a:r>
          </a:p>
          <a:p>
            <a:pPr defTabSz="599002">
              <a:defRPr/>
            </a:pPr>
            <a:endParaRPr lang="fr-FR" sz="1800" dirty="0">
              <a:solidFill>
                <a:prstClr val="black"/>
              </a:solidFill>
              <a:latin typeface="+mn-lt"/>
            </a:endParaRPr>
          </a:p>
          <a:p>
            <a:pPr defTabSz="599002">
              <a:defRPr/>
            </a:pPr>
            <a:r>
              <a:rPr lang="fr-FR" sz="1800" dirty="0">
                <a:solidFill>
                  <a:prstClr val="black"/>
                </a:solidFill>
                <a:latin typeface="+mn-lt"/>
              </a:rPr>
              <a:t>Configuration favorable du vol. </a:t>
            </a:r>
          </a:p>
          <a:p>
            <a:pPr defTabSz="599002">
              <a:defRPr/>
            </a:pPr>
            <a:r>
              <a:rPr lang="fr-FR" sz="1800" dirty="0">
                <a:solidFill>
                  <a:prstClr val="black"/>
                </a:solidFill>
                <a:latin typeface="+mn-lt"/>
              </a:rPr>
              <a:t>De plus, il est principalement influencé par des ondes</a:t>
            </a:r>
          </a:p>
        </p:txBody>
      </p:sp>
      <p:pic>
        <p:nvPicPr>
          <p:cNvPr id="40" name="Picture 2" descr="Strateole 2 — Wikipédia"/>
          <p:cNvPicPr>
            <a:picLocks noChangeAspect="1" noChangeArrowheads="1"/>
          </p:cNvPicPr>
          <p:nvPr/>
        </p:nvPicPr>
        <p:blipFill>
          <a:blip r:embed="rId3"/>
          <a:srcRect l="3735" t="525" r="6870"/>
          <a:stretch/>
        </p:blipFill>
        <p:spPr bwMode="auto">
          <a:xfrm>
            <a:off x="11175044" y="24460"/>
            <a:ext cx="871819" cy="970145"/>
          </a:xfrm>
          <a:prstGeom prst="rect">
            <a:avLst/>
          </a:prstGeom>
          <a:noFill/>
        </p:spPr>
      </p:pic>
      <p:sp>
        <p:nvSpPr>
          <p:cNvPr id="41" name="Espace réservé du numéro de diapositiv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17</a:t>
            </a:fld>
            <a:endParaRPr lang="en-US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30BE1BE-7E73-F12A-7E70-EBCB47CEE08B}"/>
              </a:ext>
            </a:extLst>
          </p:cNvPr>
          <p:cNvSpPr txBox="1">
            <a:spLocks/>
          </p:cNvSpPr>
          <p:nvPr/>
        </p:nvSpPr>
        <p:spPr>
          <a:xfrm>
            <a:off x="609600" y="6862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Influence des ondes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B3C4A9-CBE7-1729-77C9-880F06A01A67}"/>
              </a:ext>
            </a:extLst>
          </p:cNvPr>
          <p:cNvSpPr txBox="1"/>
          <p:nvPr/>
        </p:nvSpPr>
        <p:spPr>
          <a:xfrm>
            <a:off x="6430173" y="1172085"/>
            <a:ext cx="575728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867" dirty="0">
                <a:latin typeface="Calibri"/>
              </a:rPr>
              <a:t>Thèse de S. Carbone, Encadrants: E. </a:t>
            </a:r>
            <a:r>
              <a:rPr lang="fr-FR" sz="1867" dirty="0" err="1">
                <a:latin typeface="Calibri"/>
              </a:rPr>
              <a:t>Riviere</a:t>
            </a:r>
            <a:r>
              <a:rPr lang="fr-FR" sz="1867" dirty="0">
                <a:latin typeface="Calibri"/>
              </a:rPr>
              <a:t>/M. </a:t>
            </a:r>
            <a:r>
              <a:rPr lang="fr-FR" sz="1867" dirty="0" err="1">
                <a:latin typeface="Calibri"/>
              </a:rPr>
              <a:t>Ghysels</a:t>
            </a:r>
            <a:endParaRPr lang="fr-FR" sz="1867" dirty="0">
              <a:latin typeface="Calibri"/>
            </a:endParaRPr>
          </a:p>
          <a:p>
            <a:pPr defTabSz="1219170"/>
            <a:r>
              <a:rPr lang="fr-FR" sz="1600" i="1" dirty="0">
                <a:latin typeface="Calibri"/>
              </a:rPr>
              <a:t>Carbone et al., 2025 in </a:t>
            </a:r>
            <a:r>
              <a:rPr lang="fr-FR" sz="1600" i="1" dirty="0" err="1">
                <a:latin typeface="Calibri"/>
              </a:rPr>
              <a:t>review</a:t>
            </a:r>
            <a:endParaRPr lang="fr-FR" sz="1600" i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18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0392C37-CD1E-40D9-BEB5-F7ADA2B2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18</a:t>
            </a:fld>
            <a:endParaRPr lang="en-US" dirty="0"/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BDBB1C9E-0F30-73DE-9F18-23C758F81C4C}"/>
              </a:ext>
            </a:extLst>
          </p:cNvPr>
          <p:cNvSpPr txBox="1">
            <a:spLocks/>
          </p:cNvSpPr>
          <p:nvPr/>
        </p:nvSpPr>
        <p:spPr>
          <a:xfrm>
            <a:off x="609600" y="6862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Influence des ondes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58D6D840-6BFE-DA96-CC4C-C6CF9B7CE203}"/>
              </a:ext>
            </a:extLst>
          </p:cNvPr>
          <p:cNvGrpSpPr/>
          <p:nvPr/>
        </p:nvGrpSpPr>
        <p:grpSpPr bwMode="auto">
          <a:xfrm>
            <a:off x="9017665" y="2372686"/>
            <a:ext cx="2836877" cy="3822512"/>
            <a:chOff x="284450" y="7636"/>
            <a:chExt cx="2535800" cy="3390209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6313C401-F103-EA01-B661-303E892C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00" r="62027" b="2034"/>
            <a:stretch/>
          </p:blipFill>
          <p:spPr bwMode="auto">
            <a:xfrm>
              <a:off x="284450" y="7636"/>
              <a:ext cx="2535800" cy="3390209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Zone de texte 432070730">
              <a:extLst>
                <a:ext uri="{FF2B5EF4-FFF2-40B4-BE49-F238E27FC236}">
                  <a16:creationId xmlns:a16="http://schemas.microsoft.com/office/drawing/2014/main" id="{D75BB787-E496-3909-1E09-C7615064AC2D}"/>
                </a:ext>
              </a:extLst>
            </p:cNvPr>
            <p:cNvSpPr txBox="1"/>
            <p:nvPr/>
          </p:nvSpPr>
          <p:spPr bwMode="auto">
            <a:xfrm>
              <a:off x="948189" y="62090"/>
              <a:ext cx="1084035" cy="2612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C1_15_TTL4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7" name="Image 46" descr="Une image contenant capture d’écran, Caractère coloré, Rectangle, ligne&#10;&#10;Description générée automatiquement">
            <a:extLst>
              <a:ext uri="{FF2B5EF4-FFF2-40B4-BE49-F238E27FC236}">
                <a16:creationId xmlns:a16="http://schemas.microsoft.com/office/drawing/2014/main" id="{FEC79C87-1548-00B6-1DC1-5586B5C17E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480"/>
          <a:stretch/>
        </p:blipFill>
        <p:spPr bwMode="auto">
          <a:xfrm>
            <a:off x="385576" y="1886424"/>
            <a:ext cx="2989676" cy="483472"/>
          </a:xfrm>
          <a:prstGeom prst="rect">
            <a:avLst/>
          </a:prstGeom>
          <a:ln>
            <a:noFill/>
          </a:ln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180883C3-DE7E-3830-9E9C-D2441DD9AAFA}"/>
              </a:ext>
            </a:extLst>
          </p:cNvPr>
          <p:cNvGrpSpPr/>
          <p:nvPr/>
        </p:nvGrpSpPr>
        <p:grpSpPr bwMode="auto">
          <a:xfrm>
            <a:off x="6154465" y="2330548"/>
            <a:ext cx="2729541" cy="3871340"/>
            <a:chOff x="227730" y="2"/>
            <a:chExt cx="1972700" cy="2790767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008006AC-7335-371F-4447-C8A25BBD7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28" r="62928" b="1867"/>
            <a:stretch/>
          </p:blipFill>
          <p:spPr bwMode="auto">
            <a:xfrm>
              <a:off x="227730" y="2"/>
              <a:ext cx="1972700" cy="2790767"/>
            </a:xfrm>
            <a:prstGeom prst="rect">
              <a:avLst/>
            </a:prstGeom>
            <a:ln>
              <a:noFill/>
            </a:ln>
          </p:spPr>
        </p:pic>
        <p:sp>
          <p:nvSpPr>
            <p:cNvPr id="58" name="Zone de texte 1596214452">
              <a:extLst>
                <a:ext uri="{FF2B5EF4-FFF2-40B4-BE49-F238E27FC236}">
                  <a16:creationId xmlns:a16="http://schemas.microsoft.com/office/drawing/2014/main" id="{99AD1228-06C0-9B2F-AA55-7F95FBA6B7B5}"/>
                </a:ext>
              </a:extLst>
            </p:cNvPr>
            <p:cNvSpPr txBox="1"/>
            <p:nvPr/>
          </p:nvSpPr>
          <p:spPr bwMode="auto">
            <a:xfrm>
              <a:off x="617935" y="74639"/>
              <a:ext cx="894303" cy="2612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C1_12_STR4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DABFAF58-D97F-D692-BD78-A7D9A4C742B3}"/>
              </a:ext>
            </a:extLst>
          </p:cNvPr>
          <p:cNvGrpSpPr/>
          <p:nvPr/>
        </p:nvGrpSpPr>
        <p:grpSpPr bwMode="auto">
          <a:xfrm>
            <a:off x="3171931" y="2379374"/>
            <a:ext cx="5604235" cy="3852383"/>
            <a:chOff x="39945" y="-1154"/>
            <a:chExt cx="5604235" cy="3852383"/>
          </a:xfrm>
        </p:grpSpPr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82464F74-6417-A7FE-6598-F9EF14829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07" r="61166" b="1805"/>
            <a:stretch/>
          </p:blipFill>
          <p:spPr bwMode="auto">
            <a:xfrm>
              <a:off x="39945" y="28716"/>
              <a:ext cx="2989676" cy="3822513"/>
            </a:xfrm>
            <a:prstGeom prst="rect">
              <a:avLst/>
            </a:prstGeom>
            <a:ln>
              <a:noFill/>
            </a:ln>
          </p:spPr>
        </p:pic>
        <p:sp>
          <p:nvSpPr>
            <p:cNvPr id="61" name="Zone de texte 389158717">
              <a:extLst>
                <a:ext uri="{FF2B5EF4-FFF2-40B4-BE49-F238E27FC236}">
                  <a16:creationId xmlns:a16="http://schemas.microsoft.com/office/drawing/2014/main" id="{41BCFC6B-3F46-07F1-B3C2-CCE2073592CF}"/>
                </a:ext>
              </a:extLst>
            </p:cNvPr>
            <p:cNvSpPr txBox="1"/>
            <p:nvPr/>
          </p:nvSpPr>
          <p:spPr bwMode="auto">
            <a:xfrm>
              <a:off x="1943913" y="10048"/>
              <a:ext cx="251208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2" name="Zone de texte 141325021">
              <a:extLst>
                <a:ext uri="{FF2B5EF4-FFF2-40B4-BE49-F238E27FC236}">
                  <a16:creationId xmlns:a16="http://schemas.microsoft.com/office/drawing/2014/main" id="{4FBA3219-D3FF-004B-D39B-62C0CAA40788}"/>
                </a:ext>
              </a:extLst>
            </p:cNvPr>
            <p:cNvSpPr txBox="1"/>
            <p:nvPr/>
          </p:nvSpPr>
          <p:spPr bwMode="auto">
            <a:xfrm>
              <a:off x="3659188" y="-1154"/>
              <a:ext cx="251208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3" name="Zone de texte 546604900">
              <a:extLst>
                <a:ext uri="{FF2B5EF4-FFF2-40B4-BE49-F238E27FC236}">
                  <a16:creationId xmlns:a16="http://schemas.microsoft.com/office/drawing/2014/main" id="{8DA2B4A3-AD05-4A13-A0C8-8182D6B94544}"/>
                </a:ext>
              </a:extLst>
            </p:cNvPr>
            <p:cNvSpPr txBox="1"/>
            <p:nvPr/>
          </p:nvSpPr>
          <p:spPr bwMode="auto">
            <a:xfrm>
              <a:off x="5392972" y="-617"/>
              <a:ext cx="251208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4" name="Zone de texte 190566564">
              <a:extLst>
                <a:ext uri="{FF2B5EF4-FFF2-40B4-BE49-F238E27FC236}">
                  <a16:creationId xmlns:a16="http://schemas.microsoft.com/office/drawing/2014/main" id="{053E4E68-D1E7-1099-9E75-15594ACED42E}"/>
                </a:ext>
              </a:extLst>
            </p:cNvPr>
            <p:cNvSpPr txBox="1"/>
            <p:nvPr/>
          </p:nvSpPr>
          <p:spPr bwMode="auto">
            <a:xfrm>
              <a:off x="1397837" y="2335642"/>
              <a:ext cx="894303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65" name="Zone de texte 432070730">
            <a:extLst>
              <a:ext uri="{FF2B5EF4-FFF2-40B4-BE49-F238E27FC236}">
                <a16:creationId xmlns:a16="http://schemas.microsoft.com/office/drawing/2014/main" id="{85431326-E399-46B3-7D70-F106435AA90A}"/>
              </a:ext>
            </a:extLst>
          </p:cNvPr>
          <p:cNvSpPr txBox="1"/>
          <p:nvPr/>
        </p:nvSpPr>
        <p:spPr bwMode="auto">
          <a:xfrm>
            <a:off x="4808063" y="2426327"/>
            <a:ext cx="1212743" cy="294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C1_07_TTL4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A5FBADE-C703-02D5-A9F2-D709D86036E1}"/>
              </a:ext>
            </a:extLst>
          </p:cNvPr>
          <p:cNvGrpSpPr/>
          <p:nvPr/>
        </p:nvGrpSpPr>
        <p:grpSpPr bwMode="auto">
          <a:xfrm>
            <a:off x="116059" y="2426327"/>
            <a:ext cx="5995024" cy="3805430"/>
            <a:chOff x="-350844" y="-226659"/>
            <a:chExt cx="5995024" cy="3805430"/>
          </a:xfrm>
        </p:grpSpPr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1D0BD2A4-873D-49EC-ED34-CD60ED6B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04" t="-1" r="61248" b="1763"/>
            <a:stretch/>
          </p:blipFill>
          <p:spPr bwMode="auto">
            <a:xfrm>
              <a:off x="-350844" y="-226659"/>
              <a:ext cx="2956923" cy="3805430"/>
            </a:xfrm>
            <a:prstGeom prst="rect">
              <a:avLst/>
            </a:prstGeom>
            <a:ln>
              <a:noFill/>
            </a:ln>
          </p:spPr>
        </p:pic>
        <p:sp>
          <p:nvSpPr>
            <p:cNvPr id="68" name="Zone de texte 1250638451">
              <a:extLst>
                <a:ext uri="{FF2B5EF4-FFF2-40B4-BE49-F238E27FC236}">
                  <a16:creationId xmlns:a16="http://schemas.microsoft.com/office/drawing/2014/main" id="{47CDC121-68EA-7646-3BAD-02F4412281DB}"/>
                </a:ext>
              </a:extLst>
            </p:cNvPr>
            <p:cNvSpPr txBox="1"/>
            <p:nvPr/>
          </p:nvSpPr>
          <p:spPr bwMode="auto">
            <a:xfrm>
              <a:off x="1943913" y="10048"/>
              <a:ext cx="251208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9" name="Zone de texte 859983402">
              <a:extLst>
                <a:ext uri="{FF2B5EF4-FFF2-40B4-BE49-F238E27FC236}">
                  <a16:creationId xmlns:a16="http://schemas.microsoft.com/office/drawing/2014/main" id="{781BE4EF-62E2-F716-9991-5C24E8BF118C}"/>
                </a:ext>
              </a:extLst>
            </p:cNvPr>
            <p:cNvSpPr txBox="1"/>
            <p:nvPr/>
          </p:nvSpPr>
          <p:spPr bwMode="auto">
            <a:xfrm>
              <a:off x="3659188" y="-1154"/>
              <a:ext cx="251208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0" name="Zone de texte 1821214757">
              <a:extLst>
                <a:ext uri="{FF2B5EF4-FFF2-40B4-BE49-F238E27FC236}">
                  <a16:creationId xmlns:a16="http://schemas.microsoft.com/office/drawing/2014/main" id="{73CF2B0F-664B-50C6-AE27-AA43953C497C}"/>
                </a:ext>
              </a:extLst>
            </p:cNvPr>
            <p:cNvSpPr txBox="1"/>
            <p:nvPr/>
          </p:nvSpPr>
          <p:spPr bwMode="auto">
            <a:xfrm>
              <a:off x="5392972" y="-617"/>
              <a:ext cx="251208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1" name="Zone de texte 1609734860">
              <a:extLst>
                <a:ext uri="{FF2B5EF4-FFF2-40B4-BE49-F238E27FC236}">
                  <a16:creationId xmlns:a16="http://schemas.microsoft.com/office/drawing/2014/main" id="{F0F296A6-3B93-7265-F834-6C2F268FA121}"/>
                </a:ext>
              </a:extLst>
            </p:cNvPr>
            <p:cNvSpPr txBox="1"/>
            <p:nvPr/>
          </p:nvSpPr>
          <p:spPr bwMode="auto">
            <a:xfrm>
              <a:off x="519208" y="-617"/>
              <a:ext cx="894303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72" name="Zone de texte 432070730">
            <a:extLst>
              <a:ext uri="{FF2B5EF4-FFF2-40B4-BE49-F238E27FC236}">
                <a16:creationId xmlns:a16="http://schemas.microsoft.com/office/drawing/2014/main" id="{97256F3A-540B-52FD-4E95-F08F6588A3E7}"/>
              </a:ext>
            </a:extLst>
          </p:cNvPr>
          <p:cNvSpPr txBox="1"/>
          <p:nvPr/>
        </p:nvSpPr>
        <p:spPr bwMode="auto">
          <a:xfrm>
            <a:off x="720993" y="2428836"/>
            <a:ext cx="1212743" cy="294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C1_03_TTL4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73B1CA71-369F-65D0-190B-762BEC161106}"/>
              </a:ext>
            </a:extLst>
          </p:cNvPr>
          <p:cNvSpPr txBox="1"/>
          <p:nvPr/>
        </p:nvSpPr>
        <p:spPr>
          <a:xfrm>
            <a:off x="3496578" y="1163251"/>
            <a:ext cx="808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FR" dirty="0">
                <a:latin typeface="Calibri"/>
              </a:rPr>
              <a:t>Bilan très contrasté en 2021 : corrélations très différentes et plus faibles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46038F0C-7EE4-95F6-F10D-CB7C2F982FE5}"/>
              </a:ext>
            </a:extLst>
          </p:cNvPr>
          <p:cNvSpPr txBox="1"/>
          <p:nvPr/>
        </p:nvSpPr>
        <p:spPr>
          <a:xfrm>
            <a:off x="4556855" y="5450779"/>
            <a:ext cx="2234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Onde de </a:t>
            </a:r>
            <a:r>
              <a:rPr lang="fr-FR" dirty="0" err="1"/>
              <a:t>Rossby</a:t>
            </a:r>
            <a:r>
              <a:rPr lang="fr-FR" dirty="0"/>
              <a:t> Stationnaire</a:t>
            </a:r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B229ED3B-5896-9B25-C0EB-E6285DC01534}"/>
              </a:ext>
            </a:extLst>
          </p:cNvPr>
          <p:cNvCxnSpPr/>
          <p:nvPr/>
        </p:nvCxnSpPr>
        <p:spPr>
          <a:xfrm flipH="1" flipV="1">
            <a:off x="5327107" y="5076825"/>
            <a:ext cx="87327" cy="37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>
            <a:extLst>
              <a:ext uri="{FF2B5EF4-FFF2-40B4-BE49-F238E27FC236}">
                <a16:creationId xmlns:a16="http://schemas.microsoft.com/office/drawing/2014/main" id="{BF4D0335-6214-CFD5-B17A-5A46C9FA15B6}"/>
              </a:ext>
            </a:extLst>
          </p:cNvPr>
          <p:cNvSpPr txBox="1"/>
          <p:nvPr/>
        </p:nvSpPr>
        <p:spPr>
          <a:xfrm>
            <a:off x="2139921" y="4531504"/>
            <a:ext cx="123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r=-0,37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A631F7D9-A865-5AD1-133A-41E8E6391A96}"/>
              </a:ext>
            </a:extLst>
          </p:cNvPr>
          <p:cNvSpPr txBox="1"/>
          <p:nvPr/>
        </p:nvSpPr>
        <p:spPr>
          <a:xfrm>
            <a:off x="5166784" y="4531962"/>
            <a:ext cx="123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r=0,03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BAAB413F-DB59-C37E-368B-F4C51F237FB6}"/>
              </a:ext>
            </a:extLst>
          </p:cNvPr>
          <p:cNvSpPr txBox="1"/>
          <p:nvPr/>
        </p:nvSpPr>
        <p:spPr>
          <a:xfrm>
            <a:off x="7903834" y="4531052"/>
            <a:ext cx="123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r=-0,26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CB6FB509-1389-D67D-E972-BCA70CFE8A2E}"/>
              </a:ext>
            </a:extLst>
          </p:cNvPr>
          <p:cNvSpPr txBox="1"/>
          <p:nvPr/>
        </p:nvSpPr>
        <p:spPr>
          <a:xfrm>
            <a:off x="10881392" y="4531052"/>
            <a:ext cx="123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r=0,38</a:t>
            </a:r>
          </a:p>
        </p:txBody>
      </p:sp>
    </p:spTree>
    <p:extLst>
      <p:ext uri="{BB962C8B-B14F-4D97-AF65-F5344CB8AC3E}">
        <p14:creationId xmlns:p14="http://schemas.microsoft.com/office/powerpoint/2010/main" val="439063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F2D91-24F8-A61B-0689-B64550F8A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1FEC3D-356C-1AA5-CBF5-A4C56FE9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19</a:t>
            </a:fld>
            <a:endParaRPr lang="en-US" dirty="0"/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D10C4FA9-E24D-6D57-9F4E-AF0A4577D8D3}"/>
              </a:ext>
            </a:extLst>
          </p:cNvPr>
          <p:cNvSpPr txBox="1">
            <a:spLocks/>
          </p:cNvSpPr>
          <p:nvPr/>
        </p:nvSpPr>
        <p:spPr>
          <a:xfrm>
            <a:off x="609600" y="6862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Influence des ondes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D20849BD-B21B-CD3D-F982-952A61A3D12F}"/>
              </a:ext>
            </a:extLst>
          </p:cNvPr>
          <p:cNvGrpSpPr/>
          <p:nvPr/>
        </p:nvGrpSpPr>
        <p:grpSpPr bwMode="auto">
          <a:xfrm>
            <a:off x="9017665" y="2372686"/>
            <a:ext cx="2836877" cy="3822512"/>
            <a:chOff x="284450" y="7636"/>
            <a:chExt cx="2535800" cy="3390209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5A40A112-8436-B429-A226-701DD68AE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00" r="62027" b="2034"/>
            <a:stretch/>
          </p:blipFill>
          <p:spPr bwMode="auto">
            <a:xfrm>
              <a:off x="284450" y="7636"/>
              <a:ext cx="2535800" cy="3390209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Zone de texte 432070730">
              <a:extLst>
                <a:ext uri="{FF2B5EF4-FFF2-40B4-BE49-F238E27FC236}">
                  <a16:creationId xmlns:a16="http://schemas.microsoft.com/office/drawing/2014/main" id="{9E88160A-E159-A5DF-9904-24740C72A2EB}"/>
                </a:ext>
              </a:extLst>
            </p:cNvPr>
            <p:cNvSpPr txBox="1"/>
            <p:nvPr/>
          </p:nvSpPr>
          <p:spPr bwMode="auto">
            <a:xfrm>
              <a:off x="948189" y="62090"/>
              <a:ext cx="1084035" cy="2612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C1_15_TTL4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7" name="Image 46" descr="Une image contenant capture d’écran, Caractère coloré, Rectangle, ligne&#10;&#10;Description générée automatiquement">
            <a:extLst>
              <a:ext uri="{FF2B5EF4-FFF2-40B4-BE49-F238E27FC236}">
                <a16:creationId xmlns:a16="http://schemas.microsoft.com/office/drawing/2014/main" id="{5C3249EA-8E52-FD08-E03A-F748BAE9C5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480"/>
          <a:stretch/>
        </p:blipFill>
        <p:spPr bwMode="auto">
          <a:xfrm>
            <a:off x="385576" y="1886424"/>
            <a:ext cx="2989676" cy="483472"/>
          </a:xfrm>
          <a:prstGeom prst="rect">
            <a:avLst/>
          </a:prstGeom>
          <a:ln>
            <a:noFill/>
          </a:ln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A8F19AC7-E42B-1FC4-01E8-F81A562287F8}"/>
              </a:ext>
            </a:extLst>
          </p:cNvPr>
          <p:cNvGrpSpPr/>
          <p:nvPr/>
        </p:nvGrpSpPr>
        <p:grpSpPr bwMode="auto">
          <a:xfrm>
            <a:off x="6154465" y="2330548"/>
            <a:ext cx="2729541" cy="3871340"/>
            <a:chOff x="227730" y="2"/>
            <a:chExt cx="1972700" cy="2790767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95407802-C64B-9BA0-29C3-D78746E81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28" r="62928" b="1867"/>
            <a:stretch/>
          </p:blipFill>
          <p:spPr bwMode="auto">
            <a:xfrm>
              <a:off x="227730" y="2"/>
              <a:ext cx="1972700" cy="2790767"/>
            </a:xfrm>
            <a:prstGeom prst="rect">
              <a:avLst/>
            </a:prstGeom>
            <a:ln>
              <a:noFill/>
            </a:ln>
          </p:spPr>
        </p:pic>
        <p:sp>
          <p:nvSpPr>
            <p:cNvPr id="58" name="Zone de texte 1596214452">
              <a:extLst>
                <a:ext uri="{FF2B5EF4-FFF2-40B4-BE49-F238E27FC236}">
                  <a16:creationId xmlns:a16="http://schemas.microsoft.com/office/drawing/2014/main" id="{D28D01F3-BE04-C374-D601-5983B6A35C3B}"/>
                </a:ext>
              </a:extLst>
            </p:cNvPr>
            <p:cNvSpPr txBox="1"/>
            <p:nvPr/>
          </p:nvSpPr>
          <p:spPr bwMode="auto">
            <a:xfrm>
              <a:off x="617935" y="74639"/>
              <a:ext cx="894303" cy="2612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C1_12_STR4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E7C1B50D-2E86-EA69-6730-C5404EB83853}"/>
              </a:ext>
            </a:extLst>
          </p:cNvPr>
          <p:cNvGrpSpPr/>
          <p:nvPr/>
        </p:nvGrpSpPr>
        <p:grpSpPr bwMode="auto">
          <a:xfrm>
            <a:off x="3171931" y="2379374"/>
            <a:ext cx="5604235" cy="3852383"/>
            <a:chOff x="39945" y="-1154"/>
            <a:chExt cx="5604235" cy="3852383"/>
          </a:xfrm>
        </p:grpSpPr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BB643000-3A6E-94F2-D705-434946E2D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07" r="61166" b="1805"/>
            <a:stretch/>
          </p:blipFill>
          <p:spPr bwMode="auto">
            <a:xfrm>
              <a:off x="39945" y="28716"/>
              <a:ext cx="2989676" cy="3822513"/>
            </a:xfrm>
            <a:prstGeom prst="rect">
              <a:avLst/>
            </a:prstGeom>
            <a:ln>
              <a:noFill/>
            </a:ln>
          </p:spPr>
        </p:pic>
        <p:sp>
          <p:nvSpPr>
            <p:cNvPr id="61" name="Zone de texte 389158717">
              <a:extLst>
                <a:ext uri="{FF2B5EF4-FFF2-40B4-BE49-F238E27FC236}">
                  <a16:creationId xmlns:a16="http://schemas.microsoft.com/office/drawing/2014/main" id="{7DFF4599-DAE3-5AEE-FCA4-4235D7778C96}"/>
                </a:ext>
              </a:extLst>
            </p:cNvPr>
            <p:cNvSpPr txBox="1"/>
            <p:nvPr/>
          </p:nvSpPr>
          <p:spPr bwMode="auto">
            <a:xfrm>
              <a:off x="1943913" y="10048"/>
              <a:ext cx="251208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2" name="Zone de texte 141325021">
              <a:extLst>
                <a:ext uri="{FF2B5EF4-FFF2-40B4-BE49-F238E27FC236}">
                  <a16:creationId xmlns:a16="http://schemas.microsoft.com/office/drawing/2014/main" id="{6E7D929E-3A2E-C156-4349-C79313D51234}"/>
                </a:ext>
              </a:extLst>
            </p:cNvPr>
            <p:cNvSpPr txBox="1"/>
            <p:nvPr/>
          </p:nvSpPr>
          <p:spPr bwMode="auto">
            <a:xfrm>
              <a:off x="3659188" y="-1154"/>
              <a:ext cx="251208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3" name="Zone de texte 546604900">
              <a:extLst>
                <a:ext uri="{FF2B5EF4-FFF2-40B4-BE49-F238E27FC236}">
                  <a16:creationId xmlns:a16="http://schemas.microsoft.com/office/drawing/2014/main" id="{68DD4657-DF17-7BB9-4F5B-03D7C55603B0}"/>
                </a:ext>
              </a:extLst>
            </p:cNvPr>
            <p:cNvSpPr txBox="1"/>
            <p:nvPr/>
          </p:nvSpPr>
          <p:spPr bwMode="auto">
            <a:xfrm>
              <a:off x="5392972" y="-617"/>
              <a:ext cx="251208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4" name="Zone de texte 190566564">
              <a:extLst>
                <a:ext uri="{FF2B5EF4-FFF2-40B4-BE49-F238E27FC236}">
                  <a16:creationId xmlns:a16="http://schemas.microsoft.com/office/drawing/2014/main" id="{9D8FC192-2B2F-BEF0-85D4-D9BB8599AA7C}"/>
                </a:ext>
              </a:extLst>
            </p:cNvPr>
            <p:cNvSpPr txBox="1"/>
            <p:nvPr/>
          </p:nvSpPr>
          <p:spPr bwMode="auto">
            <a:xfrm>
              <a:off x="1397837" y="2335642"/>
              <a:ext cx="894303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65" name="Zone de texte 432070730">
            <a:extLst>
              <a:ext uri="{FF2B5EF4-FFF2-40B4-BE49-F238E27FC236}">
                <a16:creationId xmlns:a16="http://schemas.microsoft.com/office/drawing/2014/main" id="{3B962EAD-4F06-7AAB-0086-BA3AEA0DF6CC}"/>
              </a:ext>
            </a:extLst>
          </p:cNvPr>
          <p:cNvSpPr txBox="1"/>
          <p:nvPr/>
        </p:nvSpPr>
        <p:spPr bwMode="auto">
          <a:xfrm>
            <a:off x="4808063" y="2426327"/>
            <a:ext cx="1212743" cy="294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C1_07_TTL4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4D7B1DED-45D8-3DBE-8FBE-37EB9992C856}"/>
              </a:ext>
            </a:extLst>
          </p:cNvPr>
          <p:cNvGrpSpPr/>
          <p:nvPr/>
        </p:nvGrpSpPr>
        <p:grpSpPr bwMode="auto">
          <a:xfrm>
            <a:off x="116059" y="2426327"/>
            <a:ext cx="5995024" cy="3805430"/>
            <a:chOff x="-350844" y="-226659"/>
            <a:chExt cx="5995024" cy="3805430"/>
          </a:xfrm>
        </p:grpSpPr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6D03168E-3DE7-2B4C-C2DA-7E53C28B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04" t="-1" r="61248" b="1763"/>
            <a:stretch/>
          </p:blipFill>
          <p:spPr bwMode="auto">
            <a:xfrm>
              <a:off x="-350844" y="-226659"/>
              <a:ext cx="2956923" cy="3805430"/>
            </a:xfrm>
            <a:prstGeom prst="rect">
              <a:avLst/>
            </a:prstGeom>
            <a:ln>
              <a:noFill/>
            </a:ln>
          </p:spPr>
        </p:pic>
        <p:sp>
          <p:nvSpPr>
            <p:cNvPr id="68" name="Zone de texte 1250638451">
              <a:extLst>
                <a:ext uri="{FF2B5EF4-FFF2-40B4-BE49-F238E27FC236}">
                  <a16:creationId xmlns:a16="http://schemas.microsoft.com/office/drawing/2014/main" id="{6CDF47AA-99C8-5077-04AF-D8B5D979F1D1}"/>
                </a:ext>
              </a:extLst>
            </p:cNvPr>
            <p:cNvSpPr txBox="1"/>
            <p:nvPr/>
          </p:nvSpPr>
          <p:spPr bwMode="auto">
            <a:xfrm>
              <a:off x="1943913" y="10048"/>
              <a:ext cx="251208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9" name="Zone de texte 859983402">
              <a:extLst>
                <a:ext uri="{FF2B5EF4-FFF2-40B4-BE49-F238E27FC236}">
                  <a16:creationId xmlns:a16="http://schemas.microsoft.com/office/drawing/2014/main" id="{F8660393-57ED-01F7-A44F-80073CB6AF13}"/>
                </a:ext>
              </a:extLst>
            </p:cNvPr>
            <p:cNvSpPr txBox="1"/>
            <p:nvPr/>
          </p:nvSpPr>
          <p:spPr bwMode="auto">
            <a:xfrm>
              <a:off x="3659188" y="-1154"/>
              <a:ext cx="251208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0" name="Zone de texte 1821214757">
              <a:extLst>
                <a:ext uri="{FF2B5EF4-FFF2-40B4-BE49-F238E27FC236}">
                  <a16:creationId xmlns:a16="http://schemas.microsoft.com/office/drawing/2014/main" id="{BBACEE0F-509E-234C-B2A3-2D705755A1FC}"/>
                </a:ext>
              </a:extLst>
            </p:cNvPr>
            <p:cNvSpPr txBox="1"/>
            <p:nvPr/>
          </p:nvSpPr>
          <p:spPr bwMode="auto">
            <a:xfrm>
              <a:off x="5392972" y="-617"/>
              <a:ext cx="251208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1" name="Zone de texte 1609734860">
              <a:extLst>
                <a:ext uri="{FF2B5EF4-FFF2-40B4-BE49-F238E27FC236}">
                  <a16:creationId xmlns:a16="http://schemas.microsoft.com/office/drawing/2014/main" id="{381C43C7-2666-4BEE-A531-3AC1381D2321}"/>
                </a:ext>
              </a:extLst>
            </p:cNvPr>
            <p:cNvSpPr txBox="1"/>
            <p:nvPr/>
          </p:nvSpPr>
          <p:spPr bwMode="auto">
            <a:xfrm>
              <a:off x="519208" y="-617"/>
              <a:ext cx="894303" cy="2612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72" name="Zone de texte 432070730">
            <a:extLst>
              <a:ext uri="{FF2B5EF4-FFF2-40B4-BE49-F238E27FC236}">
                <a16:creationId xmlns:a16="http://schemas.microsoft.com/office/drawing/2014/main" id="{E7AB51B9-6066-C535-CC81-4CE9A0592E8A}"/>
              </a:ext>
            </a:extLst>
          </p:cNvPr>
          <p:cNvSpPr txBox="1"/>
          <p:nvPr/>
        </p:nvSpPr>
        <p:spPr bwMode="auto">
          <a:xfrm>
            <a:off x="720993" y="2428836"/>
            <a:ext cx="1212743" cy="294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C1_03_TTL4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0C03AF8F-3D65-8AF2-AE0F-52B8F7F67AEB}"/>
              </a:ext>
            </a:extLst>
          </p:cNvPr>
          <p:cNvSpPr txBox="1"/>
          <p:nvPr/>
        </p:nvSpPr>
        <p:spPr>
          <a:xfrm>
            <a:off x="4556855" y="5450779"/>
            <a:ext cx="2234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Onde de </a:t>
            </a:r>
            <a:r>
              <a:rPr lang="fr-FR" dirty="0" err="1"/>
              <a:t>Rossby</a:t>
            </a:r>
            <a:r>
              <a:rPr lang="fr-FR" dirty="0"/>
              <a:t> Stationnaire</a:t>
            </a:r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F4E2A8FB-76FB-21C0-866B-9117AB38FBE9}"/>
              </a:ext>
            </a:extLst>
          </p:cNvPr>
          <p:cNvCxnSpPr/>
          <p:nvPr/>
        </p:nvCxnSpPr>
        <p:spPr>
          <a:xfrm flipH="1" flipV="1">
            <a:off x="5327107" y="5076825"/>
            <a:ext cx="87327" cy="37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>
            <a:extLst>
              <a:ext uri="{FF2B5EF4-FFF2-40B4-BE49-F238E27FC236}">
                <a16:creationId xmlns:a16="http://schemas.microsoft.com/office/drawing/2014/main" id="{FFE6D235-AC01-B40A-22AD-C68C113EC1C8}"/>
              </a:ext>
            </a:extLst>
          </p:cNvPr>
          <p:cNvSpPr txBox="1"/>
          <p:nvPr/>
        </p:nvSpPr>
        <p:spPr>
          <a:xfrm>
            <a:off x="2139921" y="4531504"/>
            <a:ext cx="123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r=-0,37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7F0AB177-23C6-9185-B707-593D8C8ADC37}"/>
              </a:ext>
            </a:extLst>
          </p:cNvPr>
          <p:cNvSpPr txBox="1"/>
          <p:nvPr/>
        </p:nvSpPr>
        <p:spPr>
          <a:xfrm>
            <a:off x="5166784" y="4531962"/>
            <a:ext cx="123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r=0,03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EE6EABB6-2043-2C30-7189-88CA5F08E7F3}"/>
              </a:ext>
            </a:extLst>
          </p:cNvPr>
          <p:cNvSpPr txBox="1"/>
          <p:nvPr/>
        </p:nvSpPr>
        <p:spPr>
          <a:xfrm>
            <a:off x="7903834" y="4531052"/>
            <a:ext cx="123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r=-0,26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D1E7D5C5-CA8C-2462-3579-30EEFB4D9BF8}"/>
              </a:ext>
            </a:extLst>
          </p:cNvPr>
          <p:cNvSpPr txBox="1"/>
          <p:nvPr/>
        </p:nvSpPr>
        <p:spPr>
          <a:xfrm>
            <a:off x="10881392" y="4531052"/>
            <a:ext cx="123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r=0,38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924E10E-B998-91FC-3020-A4D72ACC57A6}"/>
              </a:ext>
            </a:extLst>
          </p:cNvPr>
          <p:cNvSpPr txBox="1"/>
          <p:nvPr/>
        </p:nvSpPr>
        <p:spPr>
          <a:xfrm>
            <a:off x="720993" y="1160857"/>
            <a:ext cx="218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Et pourtant…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CE845A-9E89-23CF-3D88-EEDA12F4435C}"/>
              </a:ext>
            </a:extLst>
          </p:cNvPr>
          <p:cNvSpPr txBox="1"/>
          <p:nvPr/>
        </p:nvSpPr>
        <p:spPr>
          <a:xfrm>
            <a:off x="6914723" y="2967335"/>
            <a:ext cx="7676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55%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D0F3D7-DB72-E7F9-C4B7-5A0CC7ADB821}"/>
              </a:ext>
            </a:extLst>
          </p:cNvPr>
          <p:cNvSpPr txBox="1"/>
          <p:nvPr/>
        </p:nvSpPr>
        <p:spPr>
          <a:xfrm>
            <a:off x="3867922" y="1779270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Nuits sous influence des ondes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250063-7B88-2FBA-6200-E3BB12EA336C}"/>
              </a:ext>
            </a:extLst>
          </p:cNvPr>
          <p:cNvSpPr txBox="1"/>
          <p:nvPr/>
        </p:nvSpPr>
        <p:spPr>
          <a:xfrm>
            <a:off x="5137178" y="2965276"/>
            <a:ext cx="7676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54%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9524CD-B33F-F315-09C7-465C17DE52C6}"/>
              </a:ext>
            </a:extLst>
          </p:cNvPr>
          <p:cNvSpPr txBox="1"/>
          <p:nvPr/>
        </p:nvSpPr>
        <p:spPr>
          <a:xfrm>
            <a:off x="9871687" y="2965276"/>
            <a:ext cx="7676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61%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584493-FB32-740D-DF00-8C17C014B551}"/>
              </a:ext>
            </a:extLst>
          </p:cNvPr>
          <p:cNvSpPr txBox="1"/>
          <p:nvPr/>
        </p:nvSpPr>
        <p:spPr>
          <a:xfrm>
            <a:off x="875165" y="2965276"/>
            <a:ext cx="7676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44%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FA94C8-C20D-25CD-0276-8E63F680C81B}"/>
              </a:ext>
            </a:extLst>
          </p:cNvPr>
          <p:cNvSpPr txBox="1"/>
          <p:nvPr/>
        </p:nvSpPr>
        <p:spPr>
          <a:xfrm>
            <a:off x="3496578" y="1163251"/>
            <a:ext cx="808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FR" dirty="0">
                <a:latin typeface="Calibri"/>
              </a:rPr>
              <a:t>S’explique par le contexte dynamique de la stratosphère : variabilité dans le temps et l’espace du gradient vertical H</a:t>
            </a:r>
            <a:r>
              <a:rPr lang="fr-FR" baseline="-25000" dirty="0">
                <a:latin typeface="Calibri"/>
              </a:rPr>
              <a:t>2</a:t>
            </a:r>
            <a:r>
              <a:rPr lang="fr-FR" dirty="0">
                <a:latin typeface="Calibri"/>
              </a:rPr>
              <a:t>O + influence d’autres processus</a:t>
            </a:r>
          </a:p>
        </p:txBody>
      </p:sp>
    </p:spTree>
    <p:extLst>
      <p:ext uri="{BB962C8B-B14F-4D97-AF65-F5344CB8AC3E}">
        <p14:creationId xmlns:p14="http://schemas.microsoft.com/office/powerpoint/2010/main" val="47747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FBB15A-DFFB-E6F1-54BF-6B26C1A1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82" y="317012"/>
            <a:ext cx="10515600" cy="720725"/>
          </a:xfrm>
        </p:spPr>
        <p:txBody>
          <a:bodyPr/>
          <a:lstStyle/>
          <a:p>
            <a:r>
              <a:rPr lang="fr-FR" b="1" dirty="0">
                <a:solidFill>
                  <a:schemeClr val="accent5"/>
                </a:solidFill>
              </a:rPr>
              <a:t>La stratosphère, peu sondée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83343A-1E62-30BB-9E38-4A0C654A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7A36-24CF-48A0-B61B-3F8C5DEF440B}" type="slidenum">
              <a:rPr lang="fr-FR" smtClean="0"/>
              <a:t>2</a:t>
            </a:fld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C4EA730-76CB-512A-E548-EFF550891B22}"/>
              </a:ext>
            </a:extLst>
          </p:cNvPr>
          <p:cNvGrpSpPr/>
          <p:nvPr/>
        </p:nvGrpSpPr>
        <p:grpSpPr>
          <a:xfrm>
            <a:off x="7658023" y="1489634"/>
            <a:ext cx="3974436" cy="4596626"/>
            <a:chOff x="7658023" y="1489634"/>
            <a:chExt cx="3974436" cy="4596626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F18DEACB-7252-0E36-479F-91C7D221ED80}"/>
                </a:ext>
              </a:extLst>
            </p:cNvPr>
            <p:cNvGrpSpPr/>
            <p:nvPr/>
          </p:nvGrpSpPr>
          <p:grpSpPr>
            <a:xfrm>
              <a:off x="7658023" y="1489634"/>
              <a:ext cx="3974436" cy="4596626"/>
              <a:chOff x="7581823" y="1422787"/>
              <a:chExt cx="3974436" cy="4596626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44245B2A-B994-D453-0102-9570B38394DB}"/>
                  </a:ext>
                </a:extLst>
              </p:cNvPr>
              <p:cNvGrpSpPr/>
              <p:nvPr/>
            </p:nvGrpSpPr>
            <p:grpSpPr>
              <a:xfrm>
                <a:off x="7581823" y="1422787"/>
                <a:ext cx="3893490" cy="4596626"/>
                <a:chOff x="7581823" y="1422787"/>
                <a:chExt cx="3893490" cy="4596626"/>
              </a:xfrm>
            </p:grpSpPr>
            <p:pic>
              <p:nvPicPr>
                <p:cNvPr id="2052" name="Picture 4" descr="226,800+ Stratosphere Stock Photos, Pictures &amp; Royalty-Free Images - iStock  | Earth stratosphere, Stratosphere vegas, The stratosphere">
                  <a:extLst>
                    <a:ext uri="{FF2B5EF4-FFF2-40B4-BE49-F238E27FC236}">
                      <a16:creationId xmlns:a16="http://schemas.microsoft.com/office/drawing/2014/main" id="{FBFB1ACF-C4E6-0A73-26BD-EE98107FF8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000" r="14378"/>
                <a:stretch/>
              </p:blipFill>
              <p:spPr bwMode="auto">
                <a:xfrm>
                  <a:off x="7581823" y="1422787"/>
                  <a:ext cx="3893490" cy="45966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7" name="Connecteur droit 6">
                  <a:extLst>
                    <a:ext uri="{FF2B5EF4-FFF2-40B4-BE49-F238E27FC236}">
                      <a16:creationId xmlns:a16="http://schemas.microsoft.com/office/drawing/2014/main" id="{2F0275FC-05D8-3680-EE54-FBB26CEE75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03536" y="1422787"/>
                  <a:ext cx="0" cy="4596626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Rectangle : coins arrondis 7">
                  <a:extLst>
                    <a:ext uri="{FF2B5EF4-FFF2-40B4-BE49-F238E27FC236}">
                      <a16:creationId xmlns:a16="http://schemas.microsoft.com/office/drawing/2014/main" id="{63DD68AF-B510-9102-D426-A874649D1998}"/>
                    </a:ext>
                  </a:extLst>
                </p:cNvPr>
                <p:cNvSpPr/>
                <p:nvPr/>
              </p:nvSpPr>
              <p:spPr>
                <a:xfrm>
                  <a:off x="8772522" y="3863717"/>
                  <a:ext cx="1062025" cy="295275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9-18 km</a:t>
                  </a:r>
                </a:p>
              </p:txBody>
            </p:sp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8D3714B7-EB1E-1B3F-CE61-427C628D7634}"/>
                    </a:ext>
                  </a:extLst>
                </p:cNvPr>
                <p:cNvSpPr txBox="1"/>
                <p:nvPr/>
              </p:nvSpPr>
              <p:spPr>
                <a:xfrm>
                  <a:off x="9354810" y="4141468"/>
                  <a:ext cx="159067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solidFill>
                        <a:schemeClr val="bg1"/>
                      </a:solidFill>
                    </a:rPr>
                    <a:t>TROPOSPHERE</a:t>
                  </a:r>
                </a:p>
                <a:p>
                  <a:r>
                    <a:rPr lang="fr-FR" sz="1400" dirty="0"/>
                    <a:t>Avions, drones</a:t>
                  </a:r>
                </a:p>
              </p:txBody>
            </p:sp>
            <p:sp>
              <p:nvSpPr>
                <p:cNvPr id="10" name="Rectangle : coins arrondis 9">
                  <a:extLst>
                    <a:ext uri="{FF2B5EF4-FFF2-40B4-BE49-F238E27FC236}">
                      <a16:creationId xmlns:a16="http://schemas.microsoft.com/office/drawing/2014/main" id="{A7A136EE-EAF2-3C72-2358-D8CB4E2496C2}"/>
                    </a:ext>
                  </a:extLst>
                </p:cNvPr>
                <p:cNvSpPr/>
                <p:nvPr/>
              </p:nvSpPr>
              <p:spPr>
                <a:xfrm>
                  <a:off x="8772521" y="2907259"/>
                  <a:ext cx="1062025" cy="295275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50 km</a:t>
                  </a:r>
                </a:p>
              </p:txBody>
            </p:sp>
            <p:sp>
              <p:nvSpPr>
                <p:cNvPr id="16" name="Rectangle : coins arrondis 15">
                  <a:extLst>
                    <a:ext uri="{FF2B5EF4-FFF2-40B4-BE49-F238E27FC236}">
                      <a16:creationId xmlns:a16="http://schemas.microsoft.com/office/drawing/2014/main" id="{C7C2ED84-3A5D-5E3B-C316-FEFE0FAEA05A}"/>
                    </a:ext>
                  </a:extLst>
                </p:cNvPr>
                <p:cNvSpPr/>
                <p:nvPr/>
              </p:nvSpPr>
              <p:spPr>
                <a:xfrm>
                  <a:off x="8772520" y="2221346"/>
                  <a:ext cx="1062025" cy="295275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100 km</a:t>
                  </a:r>
                </a:p>
              </p:txBody>
            </p:sp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73383151-7D4E-96A3-4046-E8D7EBAC8945}"/>
                    </a:ext>
                  </a:extLst>
                </p:cNvPr>
                <p:cNvSpPr txBox="1"/>
                <p:nvPr/>
              </p:nvSpPr>
              <p:spPr>
                <a:xfrm>
                  <a:off x="9358197" y="2527274"/>
                  <a:ext cx="17734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solidFill>
                        <a:schemeClr val="bg1"/>
                      </a:solidFill>
                    </a:rPr>
                    <a:t>MESOSPHERE</a:t>
                  </a:r>
                </a:p>
              </p:txBody>
            </p:sp>
          </p:grp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643DA36-A35C-A0E3-FD4E-C52C3CF8A28E}"/>
                  </a:ext>
                </a:extLst>
              </p:cNvPr>
              <p:cNvSpPr txBox="1"/>
              <p:nvPr/>
            </p:nvSpPr>
            <p:spPr>
              <a:xfrm>
                <a:off x="9354810" y="3250765"/>
                <a:ext cx="22014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STRATOSPHERE</a:t>
                </a:r>
              </a:p>
              <a:p>
                <a:r>
                  <a:rPr lang="fr-FR" sz="1400" dirty="0"/>
                  <a:t>Ballons stratosphériques</a:t>
                </a:r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5CD4DF7-561C-79B6-DB8D-983C9B3B98E8}"/>
                </a:ext>
              </a:extLst>
            </p:cNvPr>
            <p:cNvSpPr txBox="1"/>
            <p:nvPr/>
          </p:nvSpPr>
          <p:spPr>
            <a:xfrm>
              <a:off x="9449014" y="1610182"/>
              <a:ext cx="2102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THERMOSPHERE</a:t>
              </a:r>
            </a:p>
            <a:p>
              <a:r>
                <a:rPr lang="fr-FR" sz="1400" dirty="0">
                  <a:solidFill>
                    <a:schemeClr val="bg1"/>
                  </a:solidFill>
                </a:rPr>
                <a:t>Fusées, station spatiale</a:t>
              </a:r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3A19D91B-C7F6-9CE9-9CCC-6E067A9AC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195" y="859181"/>
            <a:ext cx="4724598" cy="556517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EF983E8-CDCD-C59F-A2EF-44AFB87A08D2}"/>
              </a:ext>
            </a:extLst>
          </p:cNvPr>
          <p:cNvSpPr txBox="1"/>
          <p:nvPr/>
        </p:nvSpPr>
        <p:spPr>
          <a:xfrm>
            <a:off x="440515" y="1901839"/>
            <a:ext cx="6738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compréhension du climat à l’échelle globale et de ses changements repose sur l’assimilation de données dans les modèles de prévision (CMIP).</a:t>
            </a:r>
          </a:p>
          <a:p>
            <a:endParaRPr lang="fr-FR" dirty="0"/>
          </a:p>
          <a:p>
            <a:r>
              <a:rPr lang="fr-FR" dirty="0"/>
              <a:t>La stratosphère: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Impose des contraintes sur la variabilité à long terme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Dynamique stratosphérique : Peut influencer l’intensité et la localisation des phénomènes météorologiques extrêmes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MAIS:</a:t>
            </a:r>
            <a:r>
              <a:rPr lang="fr-FR" dirty="0"/>
              <a:t> Pas de stratosphère résolue avant CMIP 6 (dernière génération)</a:t>
            </a:r>
          </a:p>
          <a:p>
            <a:endParaRPr lang="fr-FR" dirty="0"/>
          </a:p>
          <a:p>
            <a:r>
              <a:rPr lang="fr-FR" dirty="0"/>
              <a:t>Milieu difficile à sonder aussi bien par satellite que via des réseaux sol</a:t>
            </a:r>
          </a:p>
        </p:txBody>
      </p:sp>
    </p:spTree>
    <p:extLst>
      <p:ext uri="{BB962C8B-B14F-4D97-AF65-F5344CB8AC3E}">
        <p14:creationId xmlns:p14="http://schemas.microsoft.com/office/powerpoint/2010/main" val="1097905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428EA6-1FBF-41A8-8BA2-DC55651E4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92" y="1026955"/>
            <a:ext cx="11617291" cy="5947812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09600" y="269776"/>
            <a:ext cx="109728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fr-FR" sz="4400" dirty="0">
                <a:solidFill>
                  <a:srgbClr val="4472C4"/>
                </a:solidFill>
                <a:latin typeface="Calibri" panose="020F0502020204030204"/>
              </a:rPr>
              <a:t>Influence de la convection profonde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17011" y="4982400"/>
            <a:ext cx="42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Sommets de nuages HIMAWARI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117838" y="1124875"/>
            <a:ext cx="86739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fr-FR" sz="24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Hydratation liée à des évènements extrêmes </a:t>
            </a:r>
            <a:r>
              <a:rPr lang="fr-FR" sz="2400" dirty="0" err="1">
                <a:solidFill>
                  <a:prstClr val="black"/>
                </a:solidFill>
                <a:latin typeface="Calibri" panose="020F0502020204030204"/>
              </a:rPr>
              <a:t>Typhoon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 Raï</a:t>
            </a:r>
            <a:r>
              <a:rPr lang="fr-FR" sz="24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, </a:t>
            </a:r>
            <a:r>
              <a:rPr lang="fr-FR" sz="2400" dirty="0" err="1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Dec</a:t>
            </a:r>
            <a:r>
              <a:rPr lang="fr-FR" sz="24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. 2021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507773" y="2687161"/>
            <a:ext cx="144016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Trajectoire du ballon</a:t>
            </a:r>
          </a:p>
        </p:txBody>
      </p:sp>
      <p:cxnSp>
        <p:nvCxnSpPr>
          <p:cNvPr id="12" name="Connecteur droit avec flèche 11"/>
          <p:cNvCxnSpPr>
            <a:stCxn id="11" idx="1"/>
          </p:cNvCxnSpPr>
          <p:nvPr/>
        </p:nvCxnSpPr>
        <p:spPr>
          <a:xfrm flipH="1">
            <a:off x="8361235" y="3020650"/>
            <a:ext cx="1146538" cy="151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10227853" y="5430985"/>
            <a:ext cx="720080" cy="672075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915818" y="5023404"/>
            <a:ext cx="134414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867" dirty="0">
                <a:solidFill>
                  <a:prstClr val="black"/>
                </a:solidFill>
                <a:latin typeface="Calibri" panose="020F0502020204030204"/>
              </a:rPr>
              <a:t>+1.2 </a:t>
            </a:r>
            <a:r>
              <a:rPr lang="fr-FR" sz="1867" dirty="0" err="1">
                <a:solidFill>
                  <a:prstClr val="black"/>
                </a:solidFill>
                <a:latin typeface="Calibri" panose="020F0502020204030204"/>
              </a:rPr>
              <a:t>ppmv</a:t>
            </a:r>
            <a:endParaRPr lang="fr-FR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086513" y="1639019"/>
            <a:ext cx="2112235" cy="1867547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2" descr="Strateole 2 — Wikipédia"/>
          <p:cNvPicPr>
            <a:picLocks noChangeAspect="1" noChangeArrowheads="1"/>
          </p:cNvPicPr>
          <p:nvPr/>
        </p:nvPicPr>
        <p:blipFill>
          <a:blip r:embed="rId3"/>
          <a:srcRect l="3735" t="525" r="6870"/>
          <a:stretch/>
        </p:blipFill>
        <p:spPr bwMode="auto">
          <a:xfrm>
            <a:off x="11175044" y="24460"/>
            <a:ext cx="871819" cy="97014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005438" y="6455774"/>
            <a:ext cx="97390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867" dirty="0">
                <a:latin typeface="Calibri" panose="020F0502020204030204"/>
              </a:rPr>
              <a:t>Thèse de S. Carbone, Encadrants: E. </a:t>
            </a:r>
            <a:r>
              <a:rPr lang="fr-FR" sz="1867" dirty="0" err="1">
                <a:latin typeface="Calibri" panose="020F0502020204030204"/>
              </a:rPr>
              <a:t>Riviere</a:t>
            </a:r>
            <a:r>
              <a:rPr lang="fr-FR" sz="1867" dirty="0">
                <a:latin typeface="Calibri" panose="020F0502020204030204"/>
              </a:rPr>
              <a:t>/M. </a:t>
            </a:r>
            <a:r>
              <a:rPr lang="fr-FR" sz="1867" dirty="0" err="1">
                <a:latin typeface="Calibri" panose="020F0502020204030204"/>
              </a:rPr>
              <a:t>Ghysels</a:t>
            </a:r>
            <a:r>
              <a:rPr lang="fr-FR" sz="1867" dirty="0">
                <a:latin typeface="Calibri" panose="020F0502020204030204"/>
              </a:rPr>
              <a:t> - </a:t>
            </a:r>
            <a:r>
              <a:rPr lang="fr-FR" sz="1600" i="1" dirty="0">
                <a:latin typeface="Calibri"/>
              </a:rPr>
              <a:t>Carbone et al., 2025 in </a:t>
            </a:r>
            <a:r>
              <a:rPr lang="fr-FR" sz="1600" i="1" dirty="0" err="1">
                <a:latin typeface="Calibri"/>
              </a:rPr>
              <a:t>review</a:t>
            </a:r>
            <a:endParaRPr lang="fr-FR" sz="1600" i="1" dirty="0"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5F3-18FC-4620-9A1B-0C098EBBEF8E}" type="slidenum">
              <a:rPr lang="fr-FR" smtClean="0"/>
              <a:t>20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23254" t="18120" r="26328" b="17244"/>
          <a:stretch/>
        </p:blipFill>
        <p:spPr>
          <a:xfrm>
            <a:off x="63064" y="1905981"/>
            <a:ext cx="3869776" cy="279063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85296" y="3526794"/>
            <a:ext cx="1559660" cy="9543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fr-FR" sz="1867" dirty="0">
                <a:solidFill>
                  <a:prstClr val="black"/>
                </a:solidFill>
                <a:latin typeface="Calibri" panose="020F0502020204030204"/>
              </a:rPr>
              <a:t>Trajectoire de la masse d’air sondée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599296" y="3678713"/>
            <a:ext cx="1610435" cy="2649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2702257" y="2195832"/>
            <a:ext cx="0" cy="1440480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152633" y="2272017"/>
            <a:ext cx="15923" cy="1082121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rme libre 27"/>
          <p:cNvSpPr/>
          <p:nvPr/>
        </p:nvSpPr>
        <p:spPr>
          <a:xfrm>
            <a:off x="588397" y="3093057"/>
            <a:ext cx="3069203" cy="922352"/>
          </a:xfrm>
          <a:custGeom>
            <a:avLst/>
            <a:gdLst>
              <a:gd name="connsiteX0" fmla="*/ 0 w 3069203"/>
              <a:gd name="connsiteY0" fmla="*/ 922352 h 922352"/>
              <a:gd name="connsiteX1" fmla="*/ 349857 w 3069203"/>
              <a:gd name="connsiteY1" fmla="*/ 826936 h 922352"/>
              <a:gd name="connsiteX2" fmla="*/ 938253 w 3069203"/>
              <a:gd name="connsiteY2" fmla="*/ 644056 h 922352"/>
              <a:gd name="connsiteX3" fmla="*/ 1606163 w 3069203"/>
              <a:gd name="connsiteY3" fmla="*/ 500933 h 922352"/>
              <a:gd name="connsiteX4" fmla="*/ 2226365 w 3069203"/>
              <a:gd name="connsiteY4" fmla="*/ 318053 h 922352"/>
              <a:gd name="connsiteX5" fmla="*/ 2743200 w 3069203"/>
              <a:gd name="connsiteY5" fmla="*/ 127221 h 922352"/>
              <a:gd name="connsiteX6" fmla="*/ 3069203 w 3069203"/>
              <a:gd name="connsiteY6" fmla="*/ 0 h 92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9203" h="922352">
                <a:moveTo>
                  <a:pt x="0" y="922352"/>
                </a:moveTo>
                <a:cubicBezTo>
                  <a:pt x="96740" y="897835"/>
                  <a:pt x="193481" y="873319"/>
                  <a:pt x="349857" y="826936"/>
                </a:cubicBezTo>
                <a:cubicBezTo>
                  <a:pt x="506233" y="780553"/>
                  <a:pt x="728869" y="698390"/>
                  <a:pt x="938253" y="644056"/>
                </a:cubicBezTo>
                <a:cubicBezTo>
                  <a:pt x="1147637" y="589722"/>
                  <a:pt x="1391478" y="555267"/>
                  <a:pt x="1606163" y="500933"/>
                </a:cubicBezTo>
                <a:cubicBezTo>
                  <a:pt x="1820848" y="446599"/>
                  <a:pt x="2036859" y="380338"/>
                  <a:pt x="2226365" y="318053"/>
                </a:cubicBezTo>
                <a:cubicBezTo>
                  <a:pt x="2415871" y="255768"/>
                  <a:pt x="2602727" y="180230"/>
                  <a:pt x="2743200" y="127221"/>
                </a:cubicBezTo>
                <a:cubicBezTo>
                  <a:pt x="2883673" y="74212"/>
                  <a:pt x="2976438" y="37106"/>
                  <a:pt x="3069203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383574" y="3952615"/>
            <a:ext cx="146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Dec</a:t>
            </a:r>
            <a:r>
              <a:rPr lang="fr-FR" dirty="0"/>
              <a:t>. 15, 2021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7799B4-607F-95C7-F767-A822E9A875CE}"/>
              </a:ext>
            </a:extLst>
          </p:cNvPr>
          <p:cNvSpPr txBox="1"/>
          <p:nvPr/>
        </p:nvSpPr>
        <p:spPr>
          <a:xfrm>
            <a:off x="1328148" y="2411847"/>
            <a:ext cx="166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+ 1.2 ppmv</a:t>
            </a:r>
          </a:p>
          <a:p>
            <a:r>
              <a:rPr lang="fr-FR" dirty="0"/>
              <a:t>(+ 27%)</a:t>
            </a:r>
          </a:p>
        </p:txBody>
      </p:sp>
    </p:spTree>
    <p:extLst>
      <p:ext uri="{BB962C8B-B14F-4D97-AF65-F5344CB8AC3E}">
        <p14:creationId xmlns:p14="http://schemas.microsoft.com/office/powerpoint/2010/main" val="270172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5731855-DF5E-4920-8ADF-E2CD30EDC3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1028734"/>
            <a:ext cx="11816943" cy="605002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9600" y="939868"/>
            <a:ext cx="42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Sommets de nuages HIMAWARI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45092" y="1025001"/>
            <a:ext cx="69127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fr-FR" sz="24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Rare: déshydratation due à la convection profonde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31637" y="5541235"/>
            <a:ext cx="720080" cy="672075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9603" y="5130866"/>
            <a:ext cx="134414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867" dirty="0">
                <a:solidFill>
                  <a:prstClr val="black"/>
                </a:solidFill>
                <a:latin typeface="Calibri" panose="020F0502020204030204"/>
              </a:rPr>
              <a:t>-0.7 </a:t>
            </a:r>
            <a:r>
              <a:rPr lang="fr-FR" sz="1867" dirty="0" err="1">
                <a:solidFill>
                  <a:prstClr val="black"/>
                </a:solidFill>
                <a:latin typeface="Calibri" panose="020F0502020204030204"/>
              </a:rPr>
              <a:t>ppmv</a:t>
            </a:r>
            <a:endParaRPr lang="fr-FR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2" descr="Strateole 2 — Wikipédia"/>
          <p:cNvPicPr>
            <a:picLocks noChangeAspect="1" noChangeArrowheads="1"/>
          </p:cNvPicPr>
          <p:nvPr/>
        </p:nvPicPr>
        <p:blipFill>
          <a:blip r:embed="rId3"/>
          <a:srcRect l="3735" t="525" r="6870"/>
          <a:stretch/>
        </p:blipFill>
        <p:spPr bwMode="auto">
          <a:xfrm>
            <a:off x="11175044" y="24460"/>
            <a:ext cx="871819" cy="970145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5F3-18FC-4620-9A1B-0C098EBBEF8E}" type="slidenum">
              <a:rPr lang="fr-FR" smtClean="0"/>
              <a:t>21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6CF0226-3AB6-E646-C38C-73514712F2EC}"/>
              </a:ext>
            </a:extLst>
          </p:cNvPr>
          <p:cNvSpPr txBox="1">
            <a:spLocks/>
          </p:cNvSpPr>
          <p:nvPr/>
        </p:nvSpPr>
        <p:spPr>
          <a:xfrm>
            <a:off x="609600" y="269776"/>
            <a:ext cx="109728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fr-FR" sz="4400" dirty="0">
                <a:solidFill>
                  <a:srgbClr val="4472C4"/>
                </a:solidFill>
                <a:latin typeface="Calibri" panose="020F0502020204030204"/>
              </a:rPr>
              <a:t>Influence de la convection profonde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CF61BC-BE17-7022-D4A5-58A6B37D4B87}"/>
              </a:ext>
            </a:extLst>
          </p:cNvPr>
          <p:cNvSpPr txBox="1"/>
          <p:nvPr/>
        </p:nvSpPr>
        <p:spPr>
          <a:xfrm>
            <a:off x="3005438" y="6455774"/>
            <a:ext cx="97390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867" dirty="0">
                <a:latin typeface="Calibri" panose="020F0502020204030204"/>
              </a:rPr>
              <a:t>Thèse de S. Carbone, Encadrants: E. </a:t>
            </a:r>
            <a:r>
              <a:rPr lang="fr-FR" sz="1867" dirty="0" err="1">
                <a:latin typeface="Calibri" panose="020F0502020204030204"/>
              </a:rPr>
              <a:t>Riviere</a:t>
            </a:r>
            <a:r>
              <a:rPr lang="fr-FR" sz="1867" dirty="0">
                <a:latin typeface="Calibri" panose="020F0502020204030204"/>
              </a:rPr>
              <a:t>/M. </a:t>
            </a:r>
            <a:r>
              <a:rPr lang="fr-FR" sz="1867" dirty="0" err="1">
                <a:latin typeface="Calibri" panose="020F0502020204030204"/>
              </a:rPr>
              <a:t>Ghysels</a:t>
            </a:r>
            <a:r>
              <a:rPr lang="fr-FR" sz="1867" dirty="0">
                <a:latin typeface="Calibri" panose="020F0502020204030204"/>
              </a:rPr>
              <a:t> - </a:t>
            </a:r>
            <a:r>
              <a:rPr lang="fr-FR" sz="1600" i="1" dirty="0">
                <a:latin typeface="Calibri"/>
              </a:rPr>
              <a:t>Carbone et al., 2025 in </a:t>
            </a:r>
            <a:r>
              <a:rPr lang="fr-FR" sz="1600" i="1" dirty="0" err="1">
                <a:latin typeface="Calibri"/>
              </a:rPr>
              <a:t>review</a:t>
            </a:r>
            <a:endParaRPr lang="fr-FR" sz="1600" i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648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iagramme, carte, ligne&#10;&#10;Description générée automatiquement">
            <a:extLst>
              <a:ext uri="{FF2B5EF4-FFF2-40B4-BE49-F238E27FC236}">
                <a16:creationId xmlns:a16="http://schemas.microsoft.com/office/drawing/2014/main" id="{E60BF0B6-8CC4-F5EC-286D-DD406B6205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00" y="1794392"/>
            <a:ext cx="7689230" cy="4013517"/>
          </a:xfrm>
          <a:prstGeom prst="rect">
            <a:avLst/>
          </a:prstGeom>
          <a:noFill/>
          <a:ln>
            <a:noFill/>
          </a:ln>
        </p:spPr>
      </p:pic>
      <p:sp>
        <p:nvSpPr>
          <p:cNvPr id="1645051003" name="Forme 1645051002"/>
          <p:cNvSpPr/>
          <p:nvPr/>
        </p:nvSpPr>
        <p:spPr bwMode="auto">
          <a:xfrm>
            <a:off x="-19315410" y="-620257"/>
            <a:ext cx="7146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23820589" name="ZoneTexte 11"/>
          <p:cNvSpPr txBox="1"/>
          <p:nvPr/>
        </p:nvSpPr>
        <p:spPr bwMode="auto">
          <a:xfrm>
            <a:off x="599409" y="322486"/>
            <a:ext cx="9583317" cy="118875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Nov. 10, 2021</a:t>
            </a:r>
            <a:r>
              <a:rPr lang="fr-FR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C1_03 TTL4 - CH</a:t>
            </a:r>
            <a:r>
              <a:rPr kumimoji="0" lang="fr-FR" sz="24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4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/H</a:t>
            </a:r>
            <a:r>
              <a:rPr kumimoji="0" lang="fr-FR" sz="24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2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O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78945702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2980D-FEF4-F8D5-4EDE-E1B96B00E4F0}" type="slidenum"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55790" t="26268" r="7815" b="28816"/>
          <a:stretch/>
        </p:blipFill>
        <p:spPr>
          <a:xfrm>
            <a:off x="175340" y="2117558"/>
            <a:ext cx="4315561" cy="29958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88623" y="1471227"/>
            <a:ext cx="36022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HIMAWARI, sommets de nuages</a:t>
            </a:r>
          </a:p>
          <a:p>
            <a:r>
              <a:rPr lang="fr-FR" dirty="0"/>
              <a:t>10/11/2021, 13:00:00</a:t>
            </a:r>
          </a:p>
        </p:txBody>
      </p:sp>
      <p:cxnSp>
        <p:nvCxnSpPr>
          <p:cNvPr id="7" name="Connecteur droit avec flèche 6"/>
          <p:cNvCxnSpPr>
            <a:cxnSpLocks/>
          </p:cNvCxnSpPr>
          <p:nvPr/>
        </p:nvCxnSpPr>
        <p:spPr>
          <a:xfrm flipH="1">
            <a:off x="2419350" y="2447878"/>
            <a:ext cx="2431981" cy="981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8349768-D3C9-B549-C320-E936ACA97FBC}"/>
              </a:ext>
            </a:extLst>
          </p:cNvPr>
          <p:cNvSpPr txBox="1"/>
          <p:nvPr/>
        </p:nvSpPr>
        <p:spPr>
          <a:xfrm>
            <a:off x="5391067" y="1564702"/>
            <a:ext cx="737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Mini-profils de dépressurisation – 10/11/2021, Sud-Ouest de Sumatra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0BA8BC0-DC6D-6F55-AD2E-0BC4B941BFE3}"/>
              </a:ext>
            </a:extLst>
          </p:cNvPr>
          <p:cNvSpPr txBox="1"/>
          <p:nvPr/>
        </p:nvSpPr>
        <p:spPr>
          <a:xfrm>
            <a:off x="6021323" y="1953037"/>
            <a:ext cx="85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TSEN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BBEAEF4-85D9-44AF-EF77-773198DB939B}"/>
              </a:ext>
            </a:extLst>
          </p:cNvPr>
          <p:cNvSpPr txBox="1"/>
          <p:nvPr/>
        </p:nvSpPr>
        <p:spPr bwMode="auto">
          <a:xfrm>
            <a:off x="7664510" y="1953037"/>
            <a:ext cx="1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Pico-STRAT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34D726B-7415-760A-698D-4D289013459B}"/>
              </a:ext>
            </a:extLst>
          </p:cNvPr>
          <p:cNvSpPr txBox="1"/>
          <p:nvPr/>
        </p:nvSpPr>
        <p:spPr bwMode="auto">
          <a:xfrm>
            <a:off x="9982200" y="1953037"/>
            <a:ext cx="1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Pico-STRAT</a:t>
            </a:r>
          </a:p>
        </p:txBody>
      </p:sp>
    </p:spTree>
    <p:extLst>
      <p:ext uri="{BB962C8B-B14F-4D97-AF65-F5344CB8AC3E}">
        <p14:creationId xmlns:p14="http://schemas.microsoft.com/office/powerpoint/2010/main" val="1410827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685800" y="262373"/>
            <a:ext cx="8704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5"/>
                </a:solidFill>
              </a:rPr>
              <a:t>Conclusion &amp; Perspectives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52796" y="1638326"/>
            <a:ext cx="11315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Spectroscopie aéroportée : données in situ de haute qualité=&gt; Se compare aux autres techniques de référence</a:t>
            </a:r>
          </a:p>
          <a:p>
            <a:endParaRPr lang="fr-FR" sz="2000" dirty="0"/>
          </a:p>
          <a:p>
            <a:r>
              <a:rPr lang="fr-FR" sz="2000" dirty="0"/>
              <a:t>Convient aux missions d’observation longue durée  &amp; conditions extrêmes</a:t>
            </a:r>
          </a:p>
          <a:p>
            <a:endParaRPr lang="fr-FR" sz="2000" dirty="0"/>
          </a:p>
          <a:p>
            <a:r>
              <a:rPr lang="fr-FR" sz="2000" dirty="0"/>
              <a:t>Nouveaux challenges scientifiques: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Etude de la circulation globale : SF</a:t>
            </a:r>
            <a:r>
              <a:rPr lang="fr-FR" sz="2000" baseline="-25000" dirty="0"/>
              <a:t>6</a:t>
            </a:r>
            <a:r>
              <a:rPr lang="fr-FR" sz="2000" dirty="0"/>
              <a:t>, CO</a:t>
            </a:r>
            <a:r>
              <a:rPr lang="fr-FR" sz="2000" baseline="-25000" dirty="0"/>
              <a:t>2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Suivi des panaches convectifs dans la stratosphère : HDO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Suivi des émissions : isotopes du carbone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Bilan radiatif de H</a:t>
            </a:r>
            <a:r>
              <a:rPr lang="fr-FR" sz="2000" baseline="-25000" dirty="0"/>
              <a:t>2</a:t>
            </a:r>
            <a:r>
              <a:rPr lang="fr-FR" sz="2000" dirty="0"/>
              <a:t>O et aérosols haute troposphère/basse stratosphère : spectroscopie FIR =&gt; Mission ESA FORUM</a:t>
            </a:r>
          </a:p>
          <a:p>
            <a:endParaRPr lang="fr-FR" sz="2000" dirty="0"/>
          </a:p>
          <a:p>
            <a:endParaRPr lang="fr-FR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3166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7A36-24CF-48A0-B61B-3F8C5DEF440B}" type="slidenum">
              <a:rPr lang="fr-FR" smtClean="0"/>
              <a:t>24</a:t>
            </a:fld>
            <a:endParaRPr lang="fr-FR"/>
          </a:p>
        </p:txBody>
      </p:sp>
      <p:pic>
        <p:nvPicPr>
          <p:cNvPr id="4" name="Image 3" descr="Une image contenant habits, personne, rue, plein air&#10;&#10;Le contenu généré par l’IA peut être incorrect.">
            <a:extLst>
              <a:ext uri="{FF2B5EF4-FFF2-40B4-BE49-F238E27FC236}">
                <a16:creationId xmlns:a16="http://schemas.microsoft.com/office/drawing/2014/main" id="{0184975B-D21D-6C66-C185-4DE27BB668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1158" y="477585"/>
            <a:ext cx="3820682" cy="2865512"/>
          </a:xfrm>
          <a:prstGeom prst="rect">
            <a:avLst/>
          </a:prstGeom>
        </p:spPr>
      </p:pic>
      <p:pic>
        <p:nvPicPr>
          <p:cNvPr id="1026" name="Picture 2" descr="TWIN Hemera 2021 | 13 - 14-Aug-2021: Everything worked!">
            <a:extLst>
              <a:ext uri="{FF2B5EF4-FFF2-40B4-BE49-F238E27FC236}">
                <a16:creationId xmlns:a16="http://schemas.microsoft.com/office/drawing/2014/main" id="{229CBD9B-7CC8-8220-14D2-99DF752C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00942" cy="444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ciel, Montgolfière, plein air, ballon&#10;&#10;Le contenu généré par l’IA peut être incorrect.">
            <a:extLst>
              <a:ext uri="{FF2B5EF4-FFF2-40B4-BE49-F238E27FC236}">
                <a16:creationId xmlns:a16="http://schemas.microsoft.com/office/drawing/2014/main" id="{C841FB87-FA86-B6BD-BA99-9894078633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72" y="-4270"/>
            <a:ext cx="2565627" cy="4561114"/>
          </a:xfrm>
          <a:prstGeom prst="rect">
            <a:avLst/>
          </a:prstGeom>
        </p:spPr>
      </p:pic>
      <p:pic>
        <p:nvPicPr>
          <p:cNvPr id="1028" name="Picture 4" descr="Le super-Typhon Rai est-il indicateur d'événements futurs encore plus  intenses ?">
            <a:extLst>
              <a:ext uri="{FF2B5EF4-FFF2-40B4-BE49-F238E27FC236}">
                <a16:creationId xmlns:a16="http://schemas.microsoft.com/office/drawing/2014/main" id="{AACA24FB-7366-5D43-82FA-36A258449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75" y="4585597"/>
            <a:ext cx="3341126" cy="22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29EF134-EE8D-CFFB-7F06-B63EF6A5B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6167" y="0"/>
            <a:ext cx="5412576" cy="360424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DD1C6B3-D81F-8F4E-2045-B60496F8A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0587" y="4442521"/>
            <a:ext cx="8997664" cy="24154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46167" y="3599024"/>
            <a:ext cx="76802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800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650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37623" y="203101"/>
            <a:ext cx="10972800" cy="835711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tropopause tropicale (TTL)</a:t>
            </a:r>
          </a:p>
        </p:txBody>
      </p:sp>
      <p:sp>
        <p:nvSpPr>
          <p:cNvPr id="2" name="Rectangle 1"/>
          <p:cNvSpPr/>
          <p:nvPr/>
        </p:nvSpPr>
        <p:spPr>
          <a:xfrm>
            <a:off x="440896" y="1184178"/>
            <a:ext cx="110642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fr-FR" dirty="0"/>
              <a:t>La porte d’entrée vers la stratosphère: régie sa composition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Processus liés à la température: ascension lente radiative, ondes atmosphériques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Convection profonde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Microphysique…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</a:endParaRPr>
          </a:p>
          <a:p>
            <a:pPr defTabSz="1219170"/>
            <a:r>
              <a:rPr lang="fr-FR" b="1" dirty="0">
                <a:solidFill>
                  <a:prstClr val="black"/>
                </a:solidFill>
              </a:rPr>
              <a:t>Défis scientifiques: </a:t>
            </a:r>
          </a:p>
          <a:p>
            <a:pPr marL="285750" indent="-285750" defTabSz="121917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Quelle est l’importance relative des processus atmosphériques dans la TTL sur la composition stratosphérique?</a:t>
            </a:r>
          </a:p>
          <a:p>
            <a:pPr marL="285750" indent="-285750" defTabSz="121917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Quelle est l’impact radiatif global de la vapeur d’eau dans la TTL?</a:t>
            </a:r>
          </a:p>
          <a:p>
            <a:pPr marL="285750" indent="-285750" defTabSz="121917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Comment va évoluer la stratosphère avec le réchauffement global?</a:t>
            </a:r>
          </a:p>
          <a:p>
            <a:pPr defTabSz="1219170"/>
            <a:endParaRPr lang="fr-FR" dirty="0">
              <a:solidFill>
                <a:srgbClr val="4F81BD"/>
              </a:solidFill>
            </a:endParaRPr>
          </a:p>
          <a:p>
            <a:pPr algn="ctr" defTabSz="1219170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3</a:t>
            </a:fld>
            <a:endParaRPr lang="en-US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8A67FE4B-ACAB-13A3-6543-F0AC21EA5F0C}"/>
              </a:ext>
            </a:extLst>
          </p:cNvPr>
          <p:cNvGrpSpPr/>
          <p:nvPr/>
        </p:nvGrpSpPr>
        <p:grpSpPr>
          <a:xfrm>
            <a:off x="79746" y="4391613"/>
            <a:ext cx="12008795" cy="2012776"/>
            <a:chOff x="60696" y="4286838"/>
            <a:chExt cx="12008795" cy="201277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C5D228A-FF30-6933-B31A-0B031FC3B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116" t="20254" r="13473" b="2987"/>
            <a:stretch/>
          </p:blipFill>
          <p:spPr>
            <a:xfrm>
              <a:off x="60696" y="4286838"/>
              <a:ext cx="2301122" cy="1994772"/>
            </a:xfrm>
            <a:prstGeom prst="rect">
              <a:avLst/>
            </a:prstGeom>
          </p:spPr>
        </p:pic>
        <p:pic>
          <p:nvPicPr>
            <p:cNvPr id="3074" name="Picture 2" descr="Clouds and climate | Nature Geoscience">
              <a:extLst>
                <a:ext uri="{FF2B5EF4-FFF2-40B4-BE49-F238E27FC236}">
                  <a16:creationId xmlns:a16="http://schemas.microsoft.com/office/drawing/2014/main" id="{820F2E7E-FEA0-A77B-06A1-076A0B3F1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359" y="4295001"/>
              <a:ext cx="3163997" cy="199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A thunderstorm blowing its top, as seen from space | Discover Magazine">
              <a:extLst>
                <a:ext uri="{FF2B5EF4-FFF2-40B4-BE49-F238E27FC236}">
                  <a16:creationId xmlns:a16="http://schemas.microsoft.com/office/drawing/2014/main" id="{B831C871-2545-E637-B2FA-5976BC459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15356" y="4295001"/>
              <a:ext cx="2990381" cy="1990393"/>
            </a:xfrm>
            <a:prstGeom prst="rect">
              <a:avLst/>
            </a:prstGeom>
            <a:noFill/>
          </p:spPr>
        </p:pic>
        <p:pic>
          <p:nvPicPr>
            <p:cNvPr id="3" name="Picture 5" descr="NEW VIDEOS of Hunga Tonga Volcano Eruption: Shockwaves, Ash &amp; Lapilli -  YouTube">
              <a:extLst>
                <a:ext uri="{FF2B5EF4-FFF2-40B4-BE49-F238E27FC236}">
                  <a16:creationId xmlns:a16="http://schemas.microsoft.com/office/drawing/2014/main" id="{31CDE9B4-B184-B385-3877-539B17ABE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05737" y="4295002"/>
              <a:ext cx="3563754" cy="2004612"/>
            </a:xfrm>
            <a:prstGeom prst="rect">
              <a:avLst/>
            </a:prstGeom>
            <a:noFill/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8F742C1-BAEA-883C-DD57-31AF20DA7D4A}"/>
                </a:ext>
              </a:extLst>
            </p:cNvPr>
            <p:cNvSpPr txBox="1"/>
            <p:nvPr/>
          </p:nvSpPr>
          <p:spPr>
            <a:xfrm>
              <a:off x="6227071" y="4494030"/>
              <a:ext cx="216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solidFill>
                    <a:schemeClr val="bg1"/>
                  </a:solidFill>
                </a:rPr>
                <a:t>Overshoot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2880236C-3AEC-5617-3B59-E779D89E47A8}"/>
                </a:ext>
              </a:extLst>
            </p:cNvPr>
            <p:cNvCxnSpPr>
              <a:cxnSpLocks/>
            </p:cNvCxnSpPr>
            <p:nvPr/>
          </p:nvCxnSpPr>
          <p:spPr>
            <a:xfrm>
              <a:off x="6505575" y="4771029"/>
              <a:ext cx="85725" cy="27699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A750BEE-098C-6B9D-8DCF-F5EB8A2BC964}"/>
                </a:ext>
              </a:extLst>
            </p:cNvPr>
            <p:cNvSpPr txBox="1"/>
            <p:nvPr/>
          </p:nvSpPr>
          <p:spPr>
            <a:xfrm>
              <a:off x="2399112" y="4381418"/>
              <a:ext cx="6203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Cirrus</a:t>
              </a: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1F943525-7C45-C73D-F365-AE563E428D27}"/>
                </a:ext>
              </a:extLst>
            </p:cNvPr>
            <p:cNvCxnSpPr>
              <a:cxnSpLocks/>
            </p:cNvCxnSpPr>
            <p:nvPr/>
          </p:nvCxnSpPr>
          <p:spPr>
            <a:xfrm>
              <a:off x="2968887" y="4645987"/>
              <a:ext cx="209282" cy="20301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7F62087-7C75-D07A-EA29-ECAD0BB6C2F2}"/>
                </a:ext>
              </a:extLst>
            </p:cNvPr>
            <p:cNvSpPr txBox="1"/>
            <p:nvPr/>
          </p:nvSpPr>
          <p:spPr>
            <a:xfrm>
              <a:off x="3451087" y="4295001"/>
              <a:ext cx="216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Convection profonde</a:t>
              </a: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8BC95468-E00A-F443-40F7-9DF1BFD57A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4876" y="4519917"/>
              <a:ext cx="255987" cy="49137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0733DC49-C26B-93BA-7709-75405AEFC6FB}"/>
                </a:ext>
              </a:extLst>
            </p:cNvPr>
            <p:cNvSpPr txBox="1"/>
            <p:nvPr/>
          </p:nvSpPr>
          <p:spPr>
            <a:xfrm>
              <a:off x="530143" y="4338210"/>
              <a:ext cx="216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Ondes de gravité</a:t>
              </a:r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328CFC6E-43B7-533A-91CB-6B3F614EC1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499" y="4572000"/>
              <a:ext cx="165093" cy="4392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04B2A33-6992-A840-A0B7-B6DF12D2C8D5}"/>
                </a:ext>
              </a:extLst>
            </p:cNvPr>
            <p:cNvSpPr txBox="1"/>
            <p:nvPr/>
          </p:nvSpPr>
          <p:spPr>
            <a:xfrm>
              <a:off x="8832544" y="5432420"/>
              <a:ext cx="31752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Panache volcanique </a:t>
              </a:r>
              <a:r>
                <a:rPr lang="fr-FR" sz="1400" dirty="0" err="1">
                  <a:solidFill>
                    <a:schemeClr val="bg1"/>
                  </a:solidFill>
                </a:rPr>
                <a:t>Honga</a:t>
              </a:r>
              <a:r>
                <a:rPr lang="fr-FR" sz="1400" dirty="0">
                  <a:solidFill>
                    <a:schemeClr val="bg1"/>
                  </a:solidFill>
                </a:rPr>
                <a:t> Tonga,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629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B4EE80-9333-827D-FC4E-33499D5F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4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DA27D74-F9CF-5C8B-77D2-D99C2712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23" y="203101"/>
            <a:ext cx="10972800" cy="835711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Besoins scientifiques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AE8D7CD-94D4-71AE-6BCC-CE5644AC8A35}"/>
              </a:ext>
            </a:extLst>
          </p:cNvPr>
          <p:cNvSpPr txBox="1"/>
          <p:nvPr/>
        </p:nvSpPr>
        <p:spPr>
          <a:xfrm>
            <a:off x="637623" y="1171514"/>
            <a:ext cx="11173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modèles globaux ont été construit à partir de données satellite majoritairement. </a:t>
            </a:r>
          </a:p>
          <a:p>
            <a:endParaRPr lang="fr-FR" dirty="0"/>
          </a:p>
          <a:p>
            <a:r>
              <a:rPr lang="fr-FR" dirty="0"/>
              <a:t>La résolution spatiale et temporelle des observations satellites permet de résoudre des processus de grande échelle, plus difficiles à appréhender in situ (~200 km ou plus).</a:t>
            </a:r>
          </a:p>
          <a:p>
            <a:endParaRPr lang="fr-FR" dirty="0"/>
          </a:p>
          <a:p>
            <a:r>
              <a:rPr lang="fr-FR" dirty="0"/>
              <a:t>Aujourd’hui: incertitude des modèles globaux =&gt; processus de plus fine échelle</a:t>
            </a:r>
          </a:p>
          <a:p>
            <a:r>
              <a:rPr lang="fr-FR" dirty="0"/>
              <a:t>Accessibles uniquement via des mesures in situ à haute résolution</a:t>
            </a:r>
          </a:p>
          <a:p>
            <a:endParaRPr lang="fr-FR" dirty="0"/>
          </a:p>
        </p:txBody>
      </p:sp>
      <p:pic>
        <p:nvPicPr>
          <p:cNvPr id="10" name="Picture 12" descr="radarplot_colortraj2">
            <a:extLst>
              <a:ext uri="{FF2B5EF4-FFF2-40B4-BE49-F238E27FC236}">
                <a16:creationId xmlns:a16="http://schemas.microsoft.com/office/drawing/2014/main" id="{7E872381-37EA-2881-202D-67CD43548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14" y="4291427"/>
            <a:ext cx="2156473" cy="201371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5BD8252-6763-54EB-8B36-B0AF97B7A79D}"/>
              </a:ext>
            </a:extLst>
          </p:cNvPr>
          <p:cNvCxnSpPr>
            <a:cxnSpLocks/>
            <a:stCxn id="55" idx="6"/>
          </p:cNvCxnSpPr>
          <p:nvPr/>
        </p:nvCxnSpPr>
        <p:spPr>
          <a:xfrm flipV="1">
            <a:off x="5984292" y="4787807"/>
            <a:ext cx="2211721" cy="4525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CF004F7A-1A65-A293-61AF-178AE131CC9A}"/>
              </a:ext>
            </a:extLst>
          </p:cNvPr>
          <p:cNvSpPr/>
          <p:nvPr/>
        </p:nvSpPr>
        <p:spPr>
          <a:xfrm>
            <a:off x="10335417" y="382829"/>
            <a:ext cx="500066" cy="476253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3AAB19F-561D-16EF-ED9B-758E5CAFE3B1}"/>
              </a:ext>
            </a:extLst>
          </p:cNvPr>
          <p:cNvSpPr txBox="1"/>
          <p:nvPr/>
        </p:nvSpPr>
        <p:spPr>
          <a:xfrm>
            <a:off x="604410" y="3360839"/>
            <a:ext cx="629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Défis instrumentaux : </a:t>
            </a:r>
            <a:r>
              <a:rPr lang="fr-FR" dirty="0"/>
              <a:t>augmenter la sensibilité et la précision des mesures, améliorer les comparaisons instrumentales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663CD60-B77F-C03B-AF1C-CAE80A1C5391}"/>
              </a:ext>
            </a:extLst>
          </p:cNvPr>
          <p:cNvSpPr txBox="1"/>
          <p:nvPr/>
        </p:nvSpPr>
        <p:spPr>
          <a:xfrm>
            <a:off x="4591525" y="3999703"/>
            <a:ext cx="2785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Echo-top radar, S-band, </a:t>
            </a:r>
            <a:r>
              <a:rPr lang="fr-FR" sz="1400" i="1" dirty="0" err="1"/>
              <a:t>IPMet</a:t>
            </a:r>
            <a:endParaRPr lang="fr-FR" sz="1400" i="1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0EF6159-B8B1-2515-DCDB-552EA3D1B2C4}"/>
              </a:ext>
            </a:extLst>
          </p:cNvPr>
          <p:cNvGrpSpPr/>
          <p:nvPr/>
        </p:nvGrpSpPr>
        <p:grpSpPr>
          <a:xfrm>
            <a:off x="7082951" y="3273094"/>
            <a:ext cx="4886722" cy="3083257"/>
            <a:chOff x="6930551" y="3273094"/>
            <a:chExt cx="4886722" cy="3083257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E132DC3A-502B-A735-BC48-DFBC6F339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157"/>
            <a:stretch/>
          </p:blipFill>
          <p:spPr bwMode="auto">
            <a:xfrm>
              <a:off x="6930551" y="3273094"/>
              <a:ext cx="4886722" cy="308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1F5C639-7825-4075-EC03-248F9866E8ED}"/>
                </a:ext>
              </a:extLst>
            </p:cNvPr>
            <p:cNvCxnSpPr>
              <a:cxnSpLocks/>
              <a:stCxn id="30" idx="7"/>
              <a:endCxn id="28" idx="7"/>
            </p:cNvCxnSpPr>
            <p:nvPr/>
          </p:nvCxnSpPr>
          <p:spPr>
            <a:xfrm flipV="1">
              <a:off x="8283818" y="3786049"/>
              <a:ext cx="421456" cy="7315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746786D-5CA0-5ACE-6E42-27ACF138D616}"/>
                </a:ext>
              </a:extLst>
            </p:cNvPr>
            <p:cNvSpPr/>
            <p:nvPr/>
          </p:nvSpPr>
          <p:spPr>
            <a:xfrm>
              <a:off x="8640233" y="3774821"/>
              <a:ext cx="76200" cy="76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8B9B1A0-C22C-31BE-6C3A-6B0AE0E11942}"/>
                </a:ext>
              </a:extLst>
            </p:cNvPr>
            <p:cNvSpPr/>
            <p:nvPr/>
          </p:nvSpPr>
          <p:spPr>
            <a:xfrm>
              <a:off x="8218777" y="4506381"/>
              <a:ext cx="76200" cy="76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D5A55C2-8BD1-085E-E3C7-A3AE8E4AA6B1}"/>
                </a:ext>
              </a:extLst>
            </p:cNvPr>
            <p:cNvSpPr/>
            <p:nvPr/>
          </p:nvSpPr>
          <p:spPr>
            <a:xfrm>
              <a:off x="8180677" y="4907636"/>
              <a:ext cx="76200" cy="76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E93299FC-CC69-6301-C99D-D0A6BCD72AD3}"/>
                </a:ext>
              </a:extLst>
            </p:cNvPr>
            <p:cNvCxnSpPr>
              <a:cxnSpLocks/>
              <a:stCxn id="33" idx="0"/>
              <a:endCxn id="30" idx="4"/>
            </p:cNvCxnSpPr>
            <p:nvPr/>
          </p:nvCxnSpPr>
          <p:spPr>
            <a:xfrm flipV="1">
              <a:off x="8218777" y="4583050"/>
              <a:ext cx="38100" cy="32458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CC2390F4-1CE4-6C11-B00C-BFE52742A69A}"/>
                </a:ext>
              </a:extLst>
            </p:cNvPr>
            <p:cNvCxnSpPr>
              <a:cxnSpLocks/>
              <a:stCxn id="42" idx="1"/>
              <a:endCxn id="33" idx="4"/>
            </p:cNvCxnSpPr>
            <p:nvPr/>
          </p:nvCxnSpPr>
          <p:spPr>
            <a:xfrm flipH="1" flipV="1">
              <a:off x="8218777" y="4984305"/>
              <a:ext cx="171471" cy="34174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D42290B-6BF9-6EB5-F05C-8A524FF52EE6}"/>
                </a:ext>
              </a:extLst>
            </p:cNvPr>
            <p:cNvSpPr/>
            <p:nvPr/>
          </p:nvSpPr>
          <p:spPr>
            <a:xfrm>
              <a:off x="8379089" y="5314821"/>
              <a:ext cx="76200" cy="76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6250D79F-246E-B4AF-46D5-91F232C45098}"/>
                </a:ext>
              </a:extLst>
            </p:cNvPr>
            <p:cNvSpPr/>
            <p:nvPr/>
          </p:nvSpPr>
          <p:spPr>
            <a:xfrm>
              <a:off x="9623135" y="5780852"/>
              <a:ext cx="76200" cy="76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65FB1E43-AD91-8C94-6C6A-7E8D41D9DDAC}"/>
                </a:ext>
              </a:extLst>
            </p:cNvPr>
            <p:cNvCxnSpPr>
              <a:cxnSpLocks/>
              <a:stCxn id="45" idx="2"/>
              <a:endCxn id="42" idx="4"/>
            </p:cNvCxnSpPr>
            <p:nvPr/>
          </p:nvCxnSpPr>
          <p:spPr>
            <a:xfrm flipH="1" flipV="1">
              <a:off x="8417189" y="5391490"/>
              <a:ext cx="1205946" cy="42769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A3D928B-C71D-6C42-E6FE-46ECD3B17AB3}"/>
                </a:ext>
              </a:extLst>
            </p:cNvPr>
            <p:cNvSpPr txBox="1"/>
            <p:nvPr/>
          </p:nvSpPr>
          <p:spPr>
            <a:xfrm>
              <a:off x="7739856" y="3888171"/>
              <a:ext cx="1278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MLS</a:t>
              </a:r>
            </a:p>
          </p:txBody>
        </p: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EC264519-DE34-28E5-F300-F1D763E6F2DA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7992533" y="4191054"/>
              <a:ext cx="237403" cy="3265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Ellipse 54">
            <a:extLst>
              <a:ext uri="{FF2B5EF4-FFF2-40B4-BE49-F238E27FC236}">
                <a16:creationId xmlns:a16="http://schemas.microsoft.com/office/drawing/2014/main" id="{6D76DAB2-B507-7138-D75B-AFAF192C378D}"/>
              </a:ext>
            </a:extLst>
          </p:cNvPr>
          <p:cNvSpPr/>
          <p:nvPr/>
        </p:nvSpPr>
        <p:spPr>
          <a:xfrm>
            <a:off x="5580987" y="5054543"/>
            <a:ext cx="403305" cy="371665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1DBD20-9774-B6E0-221E-CA6E40B32E62}"/>
              </a:ext>
            </a:extLst>
          </p:cNvPr>
          <p:cNvSpPr txBox="1"/>
          <p:nvPr/>
        </p:nvSpPr>
        <p:spPr>
          <a:xfrm>
            <a:off x="7457523" y="2988837"/>
            <a:ext cx="415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Injection directe via convection, Bauru, Brésil, 2012</a:t>
            </a:r>
          </a:p>
        </p:txBody>
      </p:sp>
      <p:pic>
        <p:nvPicPr>
          <p:cNvPr id="6" name="Picture 2" descr="TRO-PICO (Campaign) - The balloon encyclopedia">
            <a:extLst>
              <a:ext uri="{FF2B5EF4-FFF2-40B4-BE49-F238E27FC236}">
                <a16:creationId xmlns:a16="http://schemas.microsoft.com/office/drawing/2014/main" id="{E45CFBEA-D321-A2F1-F74C-26A0860AD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553" y="4795239"/>
            <a:ext cx="577850" cy="881222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AFE70BC-CD94-947B-61A0-DF0674AE3E65}"/>
              </a:ext>
            </a:extLst>
          </p:cNvPr>
          <p:cNvSpPr txBox="1"/>
          <p:nvPr/>
        </p:nvSpPr>
        <p:spPr>
          <a:xfrm>
            <a:off x="351475" y="5711274"/>
            <a:ext cx="3698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u="sng" dirty="0"/>
              <a:t>Chapitre de livre: </a:t>
            </a:r>
            <a:r>
              <a:rPr lang="en-US" sz="1200" dirty="0" err="1"/>
              <a:t>Ghysels-Dubois</a:t>
            </a:r>
            <a:r>
              <a:rPr lang="en-US" sz="1200" dirty="0"/>
              <a:t> M</a:t>
            </a:r>
            <a:r>
              <a:rPr lang="en-US" sz="1200" u="sng" dirty="0"/>
              <a:t>.</a:t>
            </a:r>
            <a:r>
              <a:rPr lang="en-US" sz="1200" dirty="0"/>
              <a:t>, </a:t>
            </a:r>
            <a:r>
              <a:rPr lang="en-US" sz="1200" dirty="0" err="1"/>
              <a:t>Durry</a:t>
            </a:r>
            <a:r>
              <a:rPr lang="en-US" sz="1200" dirty="0"/>
              <a:t> G., "Balloon-borne and airborne measurements", in "Encyclopedia of Atmospheric Sciences, Third Edition", editor: </a:t>
            </a:r>
            <a:r>
              <a:rPr lang="fr-FR" sz="1200" dirty="0"/>
              <a:t>Sandip </a:t>
            </a:r>
            <a:r>
              <a:rPr lang="fr-FR" sz="1200" dirty="0" err="1"/>
              <a:t>Dhomse</a:t>
            </a:r>
            <a:r>
              <a:rPr lang="fr-FR" sz="1200" dirty="0"/>
              <a:t>, </a:t>
            </a:r>
            <a:r>
              <a:rPr lang="en-US" sz="1200" dirty="0"/>
              <a:t>Elsevier Inc. Publications, Sept. 2025.</a:t>
            </a:r>
          </a:p>
        </p:txBody>
      </p:sp>
    </p:spTree>
    <p:extLst>
      <p:ext uri="{BB962C8B-B14F-4D97-AF65-F5344CB8AC3E}">
        <p14:creationId xmlns:p14="http://schemas.microsoft.com/office/powerpoint/2010/main" val="31377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75"/>
          <p:cNvSpPr>
            <a:spLocks noChangeArrowheads="1"/>
          </p:cNvSpPr>
          <p:nvPr/>
        </p:nvSpPr>
        <p:spPr bwMode="auto">
          <a:xfrm>
            <a:off x="470729" y="11538009"/>
            <a:ext cx="11254153" cy="72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0" tIns="51951" rIns="103900" bIns="51951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GB" altLang="fr-FR" sz="1333" b="1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en-GB" altLang="fr-FR" sz="1333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GB" altLang="fr-FR" sz="2667" dirty="0">
              <a:solidFill>
                <a:srgbClr val="000000"/>
              </a:solidFill>
            </a:endParaRPr>
          </a:p>
        </p:txBody>
      </p:sp>
      <p:pic>
        <p:nvPicPr>
          <p:cNvPr id="31748" name="Picture 8" descr="transparent_2"/>
          <p:cNvPicPr>
            <a:picLocks noChangeAspect="1" noChangeArrowheads="1"/>
          </p:cNvPicPr>
          <p:nvPr/>
        </p:nvPicPr>
        <p:blipFill>
          <a:blip r:embed="rId3" cstate="email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13" y="2516906"/>
            <a:ext cx="2750695" cy="378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29" y="2506896"/>
            <a:ext cx="2368692" cy="37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D:\ivan\attach\cavity\diode_final_final.jpg"/>
          <p:cNvPicPr>
            <a:picLocks noChangeAspect="1" noChangeArrowheads="1"/>
          </p:cNvPicPr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80" y="1576330"/>
            <a:ext cx="2004883" cy="113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9"/>
          <p:cNvSpPr txBox="1">
            <a:spLocks noChangeAspect="1" noChangeArrowheads="1"/>
          </p:cNvSpPr>
          <p:nvPr/>
        </p:nvSpPr>
        <p:spPr bwMode="auto">
          <a:xfrm>
            <a:off x="1088871" y="6221457"/>
            <a:ext cx="3506103" cy="351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0" tIns="51951" rIns="103900" bIns="51951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fr-FR" altLang="fr-FR" b="1" dirty="0">
                <a:solidFill>
                  <a:srgbClr val="FFFFFF"/>
                </a:solidFill>
                <a:latin typeface="Comic Sans MS" pitchFamily="66" charset="0"/>
              </a:rPr>
              <a:t>SDLA, Suède,THESEO-1999</a:t>
            </a:r>
            <a:endParaRPr lang="fr-FR" altLang="fr-FR" sz="1333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1754" name="Text Box 9"/>
          <p:cNvSpPr txBox="1">
            <a:spLocks noChangeAspect="1" noChangeArrowheads="1"/>
          </p:cNvSpPr>
          <p:nvPr/>
        </p:nvSpPr>
        <p:spPr bwMode="auto">
          <a:xfrm>
            <a:off x="4730716" y="6013213"/>
            <a:ext cx="3159820" cy="59735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0" tIns="51951" rIns="103900" bIns="51951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fr-FR" altLang="fr-FR" b="1" dirty="0" err="1">
                <a:solidFill>
                  <a:srgbClr val="FFFFFF"/>
                </a:solidFill>
                <a:latin typeface="Comic Sans MS" pitchFamily="66" charset="0"/>
              </a:rPr>
              <a:t>microSDLA</a:t>
            </a:r>
            <a:r>
              <a:rPr lang="fr-FR" altLang="fr-FR" b="1" dirty="0">
                <a:solidFill>
                  <a:srgbClr val="FFFFFF"/>
                </a:solidFill>
                <a:latin typeface="Comic Sans MS" pitchFamily="66" charset="0"/>
              </a:rPr>
              <a:t>, Bauru, Hibiscus-2004</a:t>
            </a:r>
            <a:endParaRPr lang="fr-FR" altLang="fr-FR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1755" name="Text Box 9"/>
          <p:cNvSpPr txBox="1">
            <a:spLocks noChangeAspect="1" noChangeArrowheads="1"/>
          </p:cNvSpPr>
          <p:nvPr/>
        </p:nvSpPr>
        <p:spPr bwMode="auto">
          <a:xfrm>
            <a:off x="8177244" y="6252295"/>
            <a:ext cx="3369076" cy="351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fr-FR" altLang="fr-FR" b="1" dirty="0">
                <a:solidFill>
                  <a:srgbClr val="FFFFFF"/>
                </a:solidFill>
                <a:latin typeface="Comic Sans MS" pitchFamily="66" charset="0"/>
              </a:rPr>
              <a:t>Pico-SDLA, Suède, 2011</a:t>
            </a:r>
            <a:endParaRPr lang="fr-FR" altLang="fr-FR" dirty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928853" y="3872540"/>
            <a:ext cx="961683" cy="2084633"/>
            <a:chOff x="3584" y="2000"/>
            <a:chExt cx="4080" cy="9216"/>
          </a:xfrm>
        </p:grpSpPr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3584" y="2000"/>
              <a:ext cx="4080" cy="9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endParaRPr lang="fr-FR" altLang="fr-FR" sz="2133">
                <a:solidFill>
                  <a:srgbClr val="000000"/>
                </a:solidFill>
              </a:endParaRP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99" y="4651"/>
              <a:ext cx="9056" cy="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04908" y="722790"/>
            <a:ext cx="38740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0" tIns="51951" rIns="103900" bIns="51951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fr-FR" altLang="fr-FR" sz="2133" b="1" dirty="0">
                <a:latin typeface="Arial" pitchFamily="34" charset="0"/>
              </a:rPr>
              <a:t>  </a:t>
            </a:r>
          </a:p>
          <a:p>
            <a:pPr algn="ctr">
              <a:lnSpc>
                <a:spcPct val="130000"/>
              </a:lnSpc>
            </a:pPr>
            <a:r>
              <a:rPr lang="fr-FR" altLang="fr-FR" sz="1800" b="1" dirty="0">
                <a:latin typeface="Arial" pitchFamily="34" charset="0"/>
              </a:rPr>
              <a:t> </a:t>
            </a:r>
            <a:r>
              <a:rPr lang="fr-FR" altLang="fr-FR" sz="1800" b="1" dirty="0">
                <a:solidFill>
                  <a:srgbClr val="FF0000"/>
                </a:solidFill>
                <a:latin typeface="Arial" pitchFamily="34" charset="0"/>
              </a:rPr>
              <a:t>1 </a:t>
            </a:r>
            <a:r>
              <a:rPr lang="fr-FR" altLang="fr-FR" sz="1800" b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fr-FR" altLang="fr-FR" sz="1800" b="1" dirty="0">
                <a:solidFill>
                  <a:srgbClr val="FF0000"/>
                </a:solidFill>
                <a:latin typeface="Arial" pitchFamily="34" charset="0"/>
              </a:rPr>
              <a:t>m &lt; </a:t>
            </a:r>
            <a:r>
              <a:rPr lang="fr-FR" altLang="fr-FR" sz="1800" b="1" dirty="0">
                <a:solidFill>
                  <a:srgbClr val="FF0000"/>
                </a:solidFill>
                <a:latin typeface="Symbol" pitchFamily="18" charset="2"/>
              </a:rPr>
              <a:t>l </a:t>
            </a:r>
            <a:r>
              <a:rPr lang="fr-FR" altLang="fr-FR" sz="1800" b="1" baseline="-25000" dirty="0">
                <a:solidFill>
                  <a:srgbClr val="FF0000"/>
                </a:solidFill>
                <a:latin typeface="Arial" pitchFamily="34" charset="0"/>
              </a:rPr>
              <a:t>laser</a:t>
            </a:r>
            <a:r>
              <a:rPr lang="fr-FR" altLang="fr-FR" sz="1800" b="1" dirty="0">
                <a:solidFill>
                  <a:srgbClr val="FF0000"/>
                </a:solidFill>
                <a:latin typeface="Arial" pitchFamily="34" charset="0"/>
              </a:rPr>
              <a:t> &lt; 1.8 </a:t>
            </a:r>
            <a:r>
              <a:rPr lang="fr-FR" altLang="fr-FR" sz="1800" b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fr-FR" altLang="fr-FR" sz="1800" b="1" dirty="0">
                <a:solidFill>
                  <a:srgbClr val="FF0000"/>
                </a:solidFill>
                <a:latin typeface="Arial" pitchFamily="34" charset="0"/>
              </a:rPr>
              <a:t>m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042" y="1826319"/>
            <a:ext cx="1412078" cy="96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698803" y="1199993"/>
            <a:ext cx="3167033" cy="77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0" tIns="51951" rIns="103900" bIns="51951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fr-FR" altLang="fr-FR" sz="1800" b="1" dirty="0" err="1">
                <a:solidFill>
                  <a:srgbClr val="000000"/>
                </a:solidFill>
                <a:latin typeface="Arial" pitchFamily="34" charset="0"/>
              </a:rPr>
              <a:t>GaInAsSb</a:t>
            </a:r>
            <a:r>
              <a:rPr lang="fr-FR" altLang="fr-FR" sz="1800" b="1" dirty="0">
                <a:solidFill>
                  <a:srgbClr val="000000"/>
                </a:solidFill>
                <a:latin typeface="Arial" pitchFamily="34" charset="0"/>
              </a:rPr>
              <a:t> / </a:t>
            </a:r>
            <a:r>
              <a:rPr lang="fr-FR" altLang="fr-FR" sz="1800" b="1" dirty="0" err="1">
                <a:solidFill>
                  <a:srgbClr val="000000"/>
                </a:solidFill>
                <a:latin typeface="Arial" pitchFamily="34" charset="0"/>
              </a:rPr>
              <a:t>GaAlAsSb</a:t>
            </a:r>
            <a:r>
              <a:rPr lang="fr-FR" altLang="fr-FR" sz="1800" b="1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  <a:p>
            <a:pPr algn="ctr">
              <a:lnSpc>
                <a:spcPct val="130000"/>
              </a:lnSpc>
            </a:pPr>
            <a:r>
              <a:rPr lang="fr-FR" altLang="fr-FR" sz="1800" b="1" dirty="0">
                <a:solidFill>
                  <a:srgbClr val="FF0000"/>
                </a:solidFill>
                <a:latin typeface="Arial" pitchFamily="34" charset="0"/>
              </a:rPr>
              <a:t>  2 </a:t>
            </a:r>
            <a:r>
              <a:rPr lang="fr-FR" altLang="fr-FR" sz="1800" b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fr-FR" altLang="fr-FR" sz="1800" b="1" dirty="0">
                <a:solidFill>
                  <a:srgbClr val="FF0000"/>
                </a:solidFill>
                <a:latin typeface="Arial" pitchFamily="34" charset="0"/>
              </a:rPr>
              <a:t>m &lt; </a:t>
            </a:r>
            <a:r>
              <a:rPr lang="fr-FR" altLang="fr-FR" sz="1800" b="1" dirty="0">
                <a:solidFill>
                  <a:srgbClr val="FF0000"/>
                </a:solidFill>
                <a:latin typeface="Symbol" pitchFamily="18" charset="2"/>
              </a:rPr>
              <a:t>l </a:t>
            </a:r>
            <a:r>
              <a:rPr lang="fr-FR" altLang="fr-FR" sz="1800" b="1" baseline="-25000" dirty="0">
                <a:solidFill>
                  <a:srgbClr val="FF0000"/>
                </a:solidFill>
                <a:latin typeface="Arial" pitchFamily="34" charset="0"/>
              </a:rPr>
              <a:t>laser</a:t>
            </a:r>
            <a:r>
              <a:rPr lang="fr-FR" altLang="fr-FR" sz="1800" b="1" dirty="0">
                <a:solidFill>
                  <a:srgbClr val="FF0000"/>
                </a:solidFill>
                <a:latin typeface="Arial" pitchFamily="34" charset="0"/>
              </a:rPr>
              <a:t> &lt; 3 </a:t>
            </a:r>
            <a:r>
              <a:rPr lang="fr-FR" altLang="fr-FR" sz="1800" b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fr-FR" altLang="fr-FR" sz="1800" b="1" dirty="0">
                <a:solidFill>
                  <a:srgbClr val="FF0000"/>
                </a:solidFill>
                <a:latin typeface="Arial" pitchFamily="34" charset="0"/>
              </a:rPr>
              <a:t>m</a:t>
            </a:r>
            <a:endParaRPr lang="fr-FR" altLang="fr-FR" sz="1800" b="1" dirty="0">
              <a:latin typeface="Arial" pitchFamily="34" charset="0"/>
            </a:endParaRPr>
          </a:p>
          <a:p>
            <a:pPr algn="ctr">
              <a:lnSpc>
                <a:spcPct val="130000"/>
              </a:lnSpc>
            </a:pPr>
            <a:endParaRPr lang="fr-FR" altLang="fr-FR" sz="1800" b="1" dirty="0">
              <a:solidFill>
                <a:schemeClr val="hlink"/>
              </a:solidFill>
              <a:latin typeface="Arial" pitchFamily="34" charset="0"/>
            </a:endParaRPr>
          </a:p>
          <a:p>
            <a:pPr algn="ctr">
              <a:lnSpc>
                <a:spcPct val="130000"/>
              </a:lnSpc>
            </a:pPr>
            <a:endParaRPr lang="fr-FR" altLang="fr-FR" sz="18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934" y="2826022"/>
            <a:ext cx="2491186" cy="339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415C67A7-58F0-7771-A90E-231E7BB1492C}"/>
              </a:ext>
            </a:extLst>
          </p:cNvPr>
          <p:cNvSpPr txBox="1">
            <a:spLocks/>
          </p:cNvSpPr>
          <p:nvPr/>
        </p:nvSpPr>
        <p:spPr>
          <a:xfrm>
            <a:off x="609600" y="50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Sonder l’atmosphère par spectroscopie infrarouge</a:t>
            </a:r>
            <a:endParaRPr lang="en-US" sz="4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F5D1F7-59BD-9184-03FD-2B3BD2FE8C94}"/>
              </a:ext>
            </a:extLst>
          </p:cNvPr>
          <p:cNvSpPr txBox="1"/>
          <p:nvPr/>
        </p:nvSpPr>
        <p:spPr>
          <a:xfrm>
            <a:off x="3875030" y="1624679"/>
            <a:ext cx="11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100 kg</a:t>
            </a:r>
          </a:p>
          <a:p>
            <a:r>
              <a:rPr lang="fr-FR" dirty="0"/>
              <a:t>L = 56 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B45092-9B4D-AED4-46CD-898B67F7096B}"/>
              </a:ext>
            </a:extLst>
          </p:cNvPr>
          <p:cNvSpPr txBox="1"/>
          <p:nvPr/>
        </p:nvSpPr>
        <p:spPr>
          <a:xfrm>
            <a:off x="8107907" y="2146924"/>
            <a:ext cx="1349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2.5-10 kg</a:t>
            </a:r>
          </a:p>
          <a:p>
            <a:r>
              <a:rPr lang="fr-FR" dirty="0"/>
              <a:t>L = 0,5-3 m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49CF76EE-0D7F-E46C-0178-0D59923EB60E}"/>
              </a:ext>
            </a:extLst>
          </p:cNvPr>
          <p:cNvSpPr/>
          <p:nvPr/>
        </p:nvSpPr>
        <p:spPr>
          <a:xfrm>
            <a:off x="5043430" y="1576330"/>
            <a:ext cx="2297170" cy="54415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05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7A2344-2D07-521B-C1A4-7104774A5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6</a:t>
            </a:fld>
            <a:endParaRPr lang="en-US"/>
          </a:p>
        </p:txBody>
      </p:sp>
      <p:pic>
        <p:nvPicPr>
          <p:cNvPr id="10" name="Image 9" descr="Une image contenant plein air, ciel, nuage, Sports aériens&#10;&#10;Description générée automatiquement">
            <a:extLst>
              <a:ext uri="{FF2B5EF4-FFF2-40B4-BE49-F238E27FC236}">
                <a16:creationId xmlns:a16="http://schemas.microsoft.com/office/drawing/2014/main" id="{BF382F30-E8EB-9692-B7D1-C514FFB4FD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6" y="944301"/>
            <a:ext cx="3188800" cy="5668978"/>
          </a:xfrm>
          <a:prstGeom prst="rect">
            <a:avLst/>
          </a:prstGeom>
        </p:spPr>
      </p:pic>
      <p:pic>
        <p:nvPicPr>
          <p:cNvPr id="8" name="Image 7" descr="Une image contenant ciel, Montgolfière, plein air, ballon&#10;&#10;Description générée automatiquement">
            <a:extLst>
              <a:ext uri="{FF2B5EF4-FFF2-40B4-BE49-F238E27FC236}">
                <a16:creationId xmlns:a16="http://schemas.microsoft.com/office/drawing/2014/main" id="{4E4E5DBE-E13A-C7EC-8D22-23EAA065A3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94" y="3234267"/>
            <a:ext cx="1921668" cy="341629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63F10C1-CE0C-4260-944E-D0930AA983AD}"/>
              </a:ext>
            </a:extLst>
          </p:cNvPr>
          <p:cNvSpPr txBox="1"/>
          <p:nvPr/>
        </p:nvSpPr>
        <p:spPr>
          <a:xfrm>
            <a:off x="3624262" y="998953"/>
            <a:ext cx="7207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Instrumentation laser embarquée : </a:t>
            </a:r>
          </a:p>
          <a:p>
            <a:r>
              <a:rPr lang="fr-FR" dirty="0"/>
              <a:t>Haute résolution temporelle : acquisition 10-200 ms</a:t>
            </a:r>
          </a:p>
          <a:p>
            <a:r>
              <a:rPr lang="fr-FR" dirty="0"/>
              <a:t>Haute résolution spatiale : 1- 100 m</a:t>
            </a:r>
          </a:p>
          <a:p>
            <a:r>
              <a:rPr lang="fr-FR" dirty="0"/>
              <a:t>Haute précision : 0,5 – 5%, grande dynamique de mesure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6F3BA5-409E-9056-DB4C-B47428A8CF9B}"/>
              </a:ext>
            </a:extLst>
          </p:cNvPr>
          <p:cNvSpPr txBox="1"/>
          <p:nvPr/>
        </p:nvSpPr>
        <p:spPr>
          <a:xfrm>
            <a:off x="146676" y="178174"/>
            <a:ext cx="1006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u="sng" dirty="0"/>
              <a:t>Chapitre de livre: </a:t>
            </a:r>
            <a:r>
              <a:rPr lang="en-US" sz="1200" u="sng" dirty="0" err="1"/>
              <a:t>Ghysels-Dubois</a:t>
            </a:r>
            <a:r>
              <a:rPr lang="en-US" sz="1200" u="sng" dirty="0"/>
              <a:t> M.</a:t>
            </a:r>
            <a:r>
              <a:rPr lang="en-US" sz="1200" dirty="0"/>
              <a:t>, </a:t>
            </a:r>
            <a:r>
              <a:rPr lang="en-US" sz="1200" dirty="0" err="1"/>
              <a:t>Durry</a:t>
            </a:r>
            <a:r>
              <a:rPr lang="en-US" sz="1200" dirty="0"/>
              <a:t> G., Rivière E. and </a:t>
            </a:r>
            <a:r>
              <a:rPr lang="en-US" sz="1200" dirty="0" err="1"/>
              <a:t>Amarouche</a:t>
            </a:r>
            <a:r>
              <a:rPr lang="en-US" sz="1200" dirty="0"/>
              <a:t> N., "Balloon-borne and airborne measurements", in "Advances in Spectroscopic Monitoring of the Atmosphere", editors: W. Chen, D. S. </a:t>
            </a:r>
            <a:r>
              <a:rPr lang="en-US" sz="1200" dirty="0" err="1"/>
              <a:t>Venables</a:t>
            </a:r>
            <a:r>
              <a:rPr lang="en-US" sz="1200" dirty="0"/>
              <a:t> and M. W. </a:t>
            </a:r>
            <a:r>
              <a:rPr lang="en-US" sz="1200" dirty="0" err="1"/>
              <a:t>Sigris</a:t>
            </a:r>
            <a:r>
              <a:rPr lang="en-US" sz="1200" dirty="0"/>
              <a:t>, Elsevier Inc. Publications, ISBN 9780128150146, pp 521-601,the 14th of June 2021.</a:t>
            </a:r>
          </a:p>
        </p:txBody>
      </p:sp>
      <p:pic>
        <p:nvPicPr>
          <p:cNvPr id="15" name="Picture 2" descr="Advances in Spectroscopic Monitoring of the Atmosphere - 1st Edition">
            <a:extLst>
              <a:ext uri="{FF2B5EF4-FFF2-40B4-BE49-F238E27FC236}">
                <a16:creationId xmlns:a16="http://schemas.microsoft.com/office/drawing/2014/main" id="{594D703B-8BC8-D68B-0EE1-8D4311A50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1980" y="158848"/>
            <a:ext cx="1659223" cy="2044700"/>
          </a:xfrm>
          <a:prstGeom prst="rect">
            <a:avLst/>
          </a:prstGeom>
          <a:noFill/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5A1FECCB-A1C5-F780-5BA3-3F7D12AC68ED}"/>
              </a:ext>
            </a:extLst>
          </p:cNvPr>
          <p:cNvGrpSpPr/>
          <p:nvPr/>
        </p:nvGrpSpPr>
        <p:grpSpPr>
          <a:xfrm>
            <a:off x="3935571" y="2362200"/>
            <a:ext cx="8137896" cy="4288366"/>
            <a:chOff x="3935571" y="2362200"/>
            <a:chExt cx="8137896" cy="4288366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B2DD9A20-6910-6CBA-0793-FD2E3A7AE010}"/>
                </a:ext>
              </a:extLst>
            </p:cNvPr>
            <p:cNvGrpSpPr/>
            <p:nvPr/>
          </p:nvGrpSpPr>
          <p:grpSpPr>
            <a:xfrm>
              <a:off x="3935571" y="2362200"/>
              <a:ext cx="8137896" cy="4288366"/>
              <a:chOff x="3935571" y="2362200"/>
              <a:chExt cx="8137896" cy="4288366"/>
            </a:xfrm>
          </p:grpSpPr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16C7508A-B546-E7DD-608D-3AE77F5EA891}"/>
                  </a:ext>
                </a:extLst>
              </p:cNvPr>
              <p:cNvGrpSpPr/>
              <p:nvPr/>
            </p:nvGrpSpPr>
            <p:grpSpPr>
              <a:xfrm>
                <a:off x="3935571" y="2362200"/>
                <a:ext cx="8137896" cy="4288366"/>
                <a:chOff x="3935571" y="2362200"/>
                <a:chExt cx="8137896" cy="4288366"/>
              </a:xfrm>
            </p:grpSpPr>
            <p:grpSp>
              <p:nvGrpSpPr>
                <p:cNvPr id="25" name="Groupe 24">
                  <a:extLst>
                    <a:ext uri="{FF2B5EF4-FFF2-40B4-BE49-F238E27FC236}">
                      <a16:creationId xmlns:a16="http://schemas.microsoft.com/office/drawing/2014/main" id="{7D4C49F1-4278-5C8D-A934-244761220AE2}"/>
                    </a:ext>
                  </a:extLst>
                </p:cNvPr>
                <p:cNvGrpSpPr/>
                <p:nvPr/>
              </p:nvGrpSpPr>
              <p:grpSpPr>
                <a:xfrm>
                  <a:off x="3935571" y="2362200"/>
                  <a:ext cx="8137896" cy="4288366"/>
                  <a:chOff x="3935571" y="2362200"/>
                  <a:chExt cx="8137896" cy="4288366"/>
                </a:xfrm>
              </p:grpSpPr>
              <p:grpSp>
                <p:nvGrpSpPr>
                  <p:cNvPr id="21" name="Groupe 20">
                    <a:extLst>
                      <a:ext uri="{FF2B5EF4-FFF2-40B4-BE49-F238E27FC236}">
                        <a16:creationId xmlns:a16="http://schemas.microsoft.com/office/drawing/2014/main" id="{75F764E2-F34B-76F0-E004-5E5AB728CB2B}"/>
                      </a:ext>
                    </a:extLst>
                  </p:cNvPr>
                  <p:cNvGrpSpPr/>
                  <p:nvPr/>
                </p:nvGrpSpPr>
                <p:grpSpPr>
                  <a:xfrm>
                    <a:off x="3935571" y="2362200"/>
                    <a:ext cx="8137896" cy="4288366"/>
                    <a:chOff x="3935571" y="2362200"/>
                    <a:chExt cx="8137896" cy="4288366"/>
                  </a:xfrm>
                </p:grpSpPr>
                <p:pic>
                  <p:nvPicPr>
                    <p:cNvPr id="12" name="Image 11">
                      <a:extLst>
                        <a:ext uri="{FF2B5EF4-FFF2-40B4-BE49-F238E27FC236}">
                          <a16:creationId xmlns:a16="http://schemas.microsoft.com/office/drawing/2014/main" id="{DFEDD231-1FB8-82FA-0E7F-0710E978F6A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935571" y="2362200"/>
                      <a:ext cx="7391125" cy="4288366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20" name="Groupe 19">
                      <a:extLst>
                        <a:ext uri="{FF2B5EF4-FFF2-40B4-BE49-F238E27FC236}">
                          <a16:creationId xmlns:a16="http://schemas.microsoft.com/office/drawing/2014/main" id="{62B14152-2A0C-EE27-8A36-EE954CF728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54629" y="3132459"/>
                      <a:ext cx="3518838" cy="2784176"/>
                      <a:chOff x="8554629" y="3132459"/>
                      <a:chExt cx="3518838" cy="2784176"/>
                    </a:xfrm>
                  </p:grpSpPr>
                  <p:sp>
                    <p:nvSpPr>
                      <p:cNvPr id="16" name="ZoneTexte 15">
                        <a:extLst>
                          <a:ext uri="{FF2B5EF4-FFF2-40B4-BE49-F238E27FC236}">
                            <a16:creationId xmlns:a16="http://schemas.microsoft.com/office/drawing/2014/main" id="{4727BB4C-1F63-BB28-4CAA-704C298652F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009717" y="3132459"/>
                        <a:ext cx="2063750" cy="6463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200" dirty="0"/>
                          <a:t>Alt= 20 km</a:t>
                        </a:r>
                      </a:p>
                      <a:p>
                        <a:r>
                          <a:rPr lang="fr-FR" sz="1200" dirty="0"/>
                          <a:t>P=53 hPa, T = 230 K</a:t>
                        </a:r>
                      </a:p>
                      <a:p>
                        <a:r>
                          <a:rPr lang="fr-FR" sz="1200" dirty="0"/>
                          <a:t>CH</a:t>
                        </a:r>
                        <a:r>
                          <a:rPr lang="fr-FR" sz="1200" baseline="-25000" dirty="0"/>
                          <a:t>4</a:t>
                        </a:r>
                        <a:r>
                          <a:rPr lang="fr-FR" sz="1200" dirty="0"/>
                          <a:t> = 1,3 ppmv</a:t>
                        </a:r>
                      </a:p>
                    </p:txBody>
                  </p:sp>
                  <p:sp>
                    <p:nvSpPr>
                      <p:cNvPr id="17" name="ZoneTexte 16">
                        <a:extLst>
                          <a:ext uri="{FF2B5EF4-FFF2-40B4-BE49-F238E27FC236}">
                            <a16:creationId xmlns:a16="http://schemas.microsoft.com/office/drawing/2014/main" id="{808148BD-0474-CB0D-441E-3C4D964DCDF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171254" y="3767719"/>
                        <a:ext cx="1736050" cy="6463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200" dirty="0"/>
                          <a:t>Alt= 14 km</a:t>
                        </a:r>
                      </a:p>
                      <a:p>
                        <a:r>
                          <a:rPr lang="fr-FR" sz="1200" dirty="0"/>
                          <a:t>P=135 hPa, T = 230 K</a:t>
                        </a:r>
                      </a:p>
                      <a:p>
                        <a:r>
                          <a:rPr lang="fr-FR" sz="1200" dirty="0"/>
                          <a:t>CH</a:t>
                        </a:r>
                        <a:r>
                          <a:rPr lang="fr-FR" sz="1200" baseline="-25000" dirty="0"/>
                          <a:t>4</a:t>
                        </a:r>
                        <a:r>
                          <a:rPr lang="fr-FR" sz="1200" dirty="0"/>
                          <a:t> = 1,7 ppmv</a:t>
                        </a:r>
                      </a:p>
                    </p:txBody>
                  </p:sp>
                  <p:sp>
                    <p:nvSpPr>
                      <p:cNvPr id="18" name="ZoneTexte 17">
                        <a:extLst>
                          <a:ext uri="{FF2B5EF4-FFF2-40B4-BE49-F238E27FC236}">
                            <a16:creationId xmlns:a16="http://schemas.microsoft.com/office/drawing/2014/main" id="{B86B2CB0-C0C2-CD60-D09C-EAE0710AA01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43554" y="4468616"/>
                        <a:ext cx="2063750" cy="6463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200" dirty="0"/>
                          <a:t>Alt= 4 km</a:t>
                        </a:r>
                      </a:p>
                      <a:p>
                        <a:r>
                          <a:rPr lang="fr-FR" sz="1200" dirty="0"/>
                          <a:t>P=580 hPa, T = 260 K</a:t>
                        </a:r>
                      </a:p>
                      <a:p>
                        <a:r>
                          <a:rPr lang="fr-FR" sz="1200" dirty="0"/>
                          <a:t>CH</a:t>
                        </a:r>
                        <a:r>
                          <a:rPr lang="fr-FR" sz="1200" baseline="-25000" dirty="0"/>
                          <a:t>4</a:t>
                        </a:r>
                        <a:r>
                          <a:rPr lang="fr-FR" sz="1200" dirty="0"/>
                          <a:t> = 1,9 ppmv</a:t>
                        </a:r>
                      </a:p>
                    </p:txBody>
                  </p:sp>
                  <p:sp>
                    <p:nvSpPr>
                      <p:cNvPr id="19" name="ZoneTexte 18">
                        <a:extLst>
                          <a:ext uri="{FF2B5EF4-FFF2-40B4-BE49-F238E27FC236}">
                            <a16:creationId xmlns:a16="http://schemas.microsoft.com/office/drawing/2014/main" id="{03980A54-F36E-4E6B-94B8-91E7D26CD67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554629" y="5270304"/>
                        <a:ext cx="1736050" cy="6463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200" dirty="0"/>
                          <a:t>Sol</a:t>
                        </a:r>
                      </a:p>
                      <a:p>
                        <a:r>
                          <a:rPr lang="fr-FR" sz="1200" dirty="0"/>
                          <a:t>P=970 hPa, T = 270K</a:t>
                        </a:r>
                      </a:p>
                      <a:p>
                        <a:r>
                          <a:rPr lang="fr-FR" sz="1200" dirty="0"/>
                          <a:t>CH</a:t>
                        </a:r>
                        <a:r>
                          <a:rPr lang="fr-FR" sz="1200" baseline="-25000" dirty="0"/>
                          <a:t>4</a:t>
                        </a:r>
                        <a:r>
                          <a:rPr lang="fr-FR" sz="1200" dirty="0"/>
                          <a:t> = 2 ppmv</a:t>
                        </a:r>
                      </a:p>
                    </p:txBody>
                  </p:sp>
                </p:grpSp>
              </p:grpSp>
              <p:cxnSp>
                <p:nvCxnSpPr>
                  <p:cNvPr id="23" name="Connecteur droit avec flèche 22">
                    <a:extLst>
                      <a:ext uri="{FF2B5EF4-FFF2-40B4-BE49-F238E27FC236}">
                        <a16:creationId xmlns:a16="http://schemas.microsoft.com/office/drawing/2014/main" id="{6F4DB828-471A-C6F9-B2D4-C8801A03D8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339667" y="3083682"/>
                    <a:ext cx="1670050" cy="28236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Connecteur droit avec flèche 25">
                  <a:extLst>
                    <a:ext uri="{FF2B5EF4-FFF2-40B4-BE49-F238E27FC236}">
                      <a16:creationId xmlns:a16="http://schemas.microsoft.com/office/drawing/2014/main" id="{D04A126D-88BA-B56E-DEBC-E43761994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39667" y="3414826"/>
                  <a:ext cx="831587" cy="38983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Connecteur droit avec flèche 29">
                <a:extLst>
                  <a:ext uri="{FF2B5EF4-FFF2-40B4-BE49-F238E27FC236}">
                    <a16:creationId xmlns:a16="http://schemas.microsoft.com/office/drawing/2014/main" id="{176FCA49-E3F4-745E-475D-C50929703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61439" y="4225531"/>
                <a:ext cx="503887" cy="3329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76DE60BD-C095-4A49-DD5A-8E1C56D9A3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3320" y="5271553"/>
              <a:ext cx="311309" cy="225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BA02F8C4-B5FA-F4E6-644A-22316E261CE1}"/>
              </a:ext>
            </a:extLst>
          </p:cNvPr>
          <p:cNvSpPr txBox="1"/>
          <p:nvPr/>
        </p:nvSpPr>
        <p:spPr>
          <a:xfrm>
            <a:off x="146676" y="998953"/>
            <a:ext cx="331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Campagne ATMOSFER 2024</a:t>
            </a:r>
          </a:p>
        </p:txBody>
      </p:sp>
    </p:spTree>
    <p:extLst>
      <p:ext uri="{BB962C8B-B14F-4D97-AF65-F5344CB8AC3E}">
        <p14:creationId xmlns:p14="http://schemas.microsoft.com/office/powerpoint/2010/main" val="397004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44A11B-E97C-F5BA-DF25-F021F4E7E9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D516-CD10-4778-AC4C-0703A0066D16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1DCBFB-EC7A-0299-50E0-0CECB448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56" t="24322" r="34259" b="10493"/>
          <a:stretch/>
        </p:blipFill>
        <p:spPr>
          <a:xfrm>
            <a:off x="880535" y="1789502"/>
            <a:ext cx="3852334" cy="483143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103A211-66F7-484A-4A8B-BCCFDD2B4824}"/>
              </a:ext>
            </a:extLst>
          </p:cNvPr>
          <p:cNvSpPr txBox="1">
            <a:spLocks/>
          </p:cNvSpPr>
          <p:nvPr/>
        </p:nvSpPr>
        <p:spPr>
          <a:xfrm>
            <a:off x="609600" y="23706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spectroscopie infrarouge: outil métrologique au service de l’atmosphère</a:t>
            </a:r>
            <a:endParaRPr lang="en-US" sz="4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1B46A3-C27D-C694-1B5D-F502E7074044}"/>
              </a:ext>
            </a:extLst>
          </p:cNvPr>
          <p:cNvSpPr txBox="1"/>
          <p:nvPr/>
        </p:nvSpPr>
        <p:spPr>
          <a:xfrm>
            <a:off x="2116670" y="1952600"/>
            <a:ext cx="10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</a:t>
            </a:r>
            <a:r>
              <a:rPr lang="fr-FR" baseline="-25000" dirty="0"/>
              <a:t>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945C27-C82C-96E4-E48F-40D374CAD1F8}"/>
              </a:ext>
            </a:extLst>
          </p:cNvPr>
          <p:cNvSpPr txBox="1"/>
          <p:nvPr/>
        </p:nvSpPr>
        <p:spPr>
          <a:xfrm>
            <a:off x="4665134" y="2423532"/>
            <a:ext cx="680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Dépendance en température du profil moléculaire: </a:t>
            </a:r>
          </a:p>
          <a:p>
            <a:r>
              <a:rPr lang="fr-FR" sz="1600" dirty="0"/>
              <a:t>Travaux de laboratoire (profil </a:t>
            </a:r>
            <a:r>
              <a:rPr lang="fr-FR" sz="1600" dirty="0" err="1"/>
              <a:t>Rautian</a:t>
            </a:r>
            <a:r>
              <a:rPr lang="fr-FR" sz="1600" dirty="0"/>
              <a:t> + line </a:t>
            </a:r>
            <a:r>
              <a:rPr lang="fr-FR" sz="1600" dirty="0" err="1"/>
              <a:t>mixing</a:t>
            </a:r>
            <a:r>
              <a:rPr lang="fr-FR" sz="1600" dirty="0"/>
              <a:t>) (</a:t>
            </a:r>
            <a:r>
              <a:rPr lang="fr-FR" sz="1600" dirty="0" err="1"/>
              <a:t>Ghysels</a:t>
            </a:r>
            <a:r>
              <a:rPr lang="fr-FR" sz="1600" dirty="0"/>
              <a:t> et al., 2011; 2013) =&gt; </a:t>
            </a:r>
            <a:r>
              <a:rPr lang="fr-FR" sz="1600" dirty="0">
                <a:solidFill>
                  <a:srgbClr val="0070C0"/>
                </a:solidFill>
              </a:rPr>
              <a:t>Améliore de 3 à 8 % la restitution des rapports de mélange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4EB8F8-0BBB-34CB-2071-8A7ECDDFA194}"/>
              </a:ext>
            </a:extLst>
          </p:cNvPr>
          <p:cNvSpPr txBox="1"/>
          <p:nvPr/>
        </p:nvSpPr>
        <p:spPr>
          <a:xfrm>
            <a:off x="1083736" y="1500805"/>
            <a:ext cx="4275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Vol HEMERA-TWIN, Août 2021, Kiruna</a:t>
            </a:r>
          </a:p>
        </p:txBody>
      </p:sp>
      <p:pic>
        <p:nvPicPr>
          <p:cNvPr id="9" name="Picture 6" descr="Logo - Corporate Identity - Utrecht University">
            <a:extLst>
              <a:ext uri="{FF2B5EF4-FFF2-40B4-BE49-F238E27FC236}">
                <a16:creationId xmlns:a16="http://schemas.microsoft.com/office/drawing/2014/main" id="{D2BF3112-A0C6-A6E9-CC4F-05608BB55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4" y="4134893"/>
            <a:ext cx="886312" cy="2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9E99662-2A9C-7494-4DE0-81B2FD87F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6" y="1700389"/>
            <a:ext cx="788577" cy="387980"/>
          </a:xfrm>
          <a:prstGeom prst="rect">
            <a:avLst/>
          </a:prstGeom>
        </p:spPr>
      </p:pic>
      <p:pic>
        <p:nvPicPr>
          <p:cNvPr id="11" name="Picture 4" descr="Présentation">
            <a:extLst>
              <a:ext uri="{FF2B5EF4-FFF2-40B4-BE49-F238E27FC236}">
                <a16:creationId xmlns:a16="http://schemas.microsoft.com/office/drawing/2014/main" id="{75BBE260-C1A9-0E62-C1BC-AF55BCA4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/>
        </p:blipFill>
        <p:spPr bwMode="auto">
          <a:xfrm>
            <a:off x="264659" y="2237195"/>
            <a:ext cx="554423" cy="406810"/>
          </a:xfrm>
          <a:prstGeom prst="rect">
            <a:avLst/>
          </a:prstGeom>
          <a:noFill/>
        </p:spPr>
      </p:pic>
      <p:pic>
        <p:nvPicPr>
          <p:cNvPr id="12" name="Picture 6" descr="Fichier:Centre national de la recherche scientifique.svg — Wikipédia">
            <a:extLst>
              <a:ext uri="{FF2B5EF4-FFF2-40B4-BE49-F238E27FC236}">
                <a16:creationId xmlns:a16="http://schemas.microsoft.com/office/drawing/2014/main" id="{5E7763DE-ABA6-FA90-49BB-5212C6DD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tretch/>
        </p:blipFill>
        <p:spPr bwMode="auto">
          <a:xfrm>
            <a:off x="310945" y="3507347"/>
            <a:ext cx="461852" cy="479248"/>
          </a:xfrm>
          <a:prstGeom prst="rect">
            <a:avLst/>
          </a:prstGeom>
          <a:noFill/>
        </p:spPr>
      </p:pic>
      <p:pic>
        <p:nvPicPr>
          <p:cNvPr id="13" name="Picture 8" descr="DT-INSU.png — Intranet IUEM">
            <a:extLst>
              <a:ext uri="{FF2B5EF4-FFF2-40B4-BE49-F238E27FC236}">
                <a16:creationId xmlns:a16="http://schemas.microsoft.com/office/drawing/2014/main" id="{8FF2F427-A779-41CC-F70F-2B96666B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332458" y="2755501"/>
            <a:ext cx="418826" cy="604718"/>
          </a:xfrm>
          <a:prstGeom prst="rect">
            <a:avLst/>
          </a:prstGeom>
          <a:noFill/>
        </p:spPr>
      </p:pic>
      <p:pic>
        <p:nvPicPr>
          <p:cNvPr id="14" name="Picture 8" descr="The University of Groningen logo | Logo | University of Groningen">
            <a:extLst>
              <a:ext uri="{FF2B5EF4-FFF2-40B4-BE49-F238E27FC236}">
                <a16:creationId xmlns:a16="http://schemas.microsoft.com/office/drawing/2014/main" id="{55A25DE1-A315-6911-CE12-56E25FF74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4" y="5044497"/>
            <a:ext cx="1117600" cy="30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File:Logo des Forschungszentrums Jülich seit 2018.svg - Wikimedia Commons">
            <a:extLst>
              <a:ext uri="{FF2B5EF4-FFF2-40B4-BE49-F238E27FC236}">
                <a16:creationId xmlns:a16="http://schemas.microsoft.com/office/drawing/2014/main" id="{B073FF31-C282-E071-5581-459D1B560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98714" y="4590083"/>
            <a:ext cx="973670" cy="280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452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DF0D7-1D53-51F9-5DA7-BC5B05166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EABA2E-B25D-8D9F-B8FA-F8D4A87392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D516-CD10-4778-AC4C-0703A0066D16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848DEC-0C5B-5651-DB1E-B46EE0D50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56" t="24322" r="34259" b="10493"/>
          <a:stretch/>
        </p:blipFill>
        <p:spPr>
          <a:xfrm>
            <a:off x="882973" y="1789502"/>
            <a:ext cx="3852334" cy="483143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C70D9AB-8E2B-7DA5-3B3D-4E6EB5105CDD}"/>
              </a:ext>
            </a:extLst>
          </p:cNvPr>
          <p:cNvSpPr txBox="1">
            <a:spLocks/>
          </p:cNvSpPr>
          <p:nvPr/>
        </p:nvSpPr>
        <p:spPr>
          <a:xfrm>
            <a:off x="609600" y="23706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spectroscopie infrarouge: outil métrologique au service de l’atmosphère</a:t>
            </a:r>
            <a:endParaRPr lang="en-US" sz="4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1CDA12-FC85-6C56-272D-7EC19B500D4A}"/>
              </a:ext>
            </a:extLst>
          </p:cNvPr>
          <p:cNvSpPr txBox="1"/>
          <p:nvPr/>
        </p:nvSpPr>
        <p:spPr>
          <a:xfrm>
            <a:off x="2119108" y="1952600"/>
            <a:ext cx="10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</a:t>
            </a:r>
            <a:r>
              <a:rPr lang="fr-FR" baseline="-25000" dirty="0"/>
              <a:t>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DD3D11-2BE8-5708-7205-8C1AE180530B}"/>
              </a:ext>
            </a:extLst>
          </p:cNvPr>
          <p:cNvSpPr txBox="1"/>
          <p:nvPr/>
        </p:nvSpPr>
        <p:spPr>
          <a:xfrm>
            <a:off x="4665134" y="2137266"/>
            <a:ext cx="680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Dépendance en température du profil moléculaire: </a:t>
            </a:r>
          </a:p>
          <a:p>
            <a:r>
              <a:rPr lang="fr-FR" sz="1600" dirty="0"/>
              <a:t>Travaux de laboratoire (profil </a:t>
            </a:r>
            <a:r>
              <a:rPr lang="fr-FR" sz="1600" dirty="0" err="1"/>
              <a:t>Rautian</a:t>
            </a:r>
            <a:r>
              <a:rPr lang="fr-FR" sz="1600" dirty="0"/>
              <a:t> + line </a:t>
            </a:r>
            <a:r>
              <a:rPr lang="fr-FR" sz="1600" dirty="0" err="1"/>
              <a:t>mixing</a:t>
            </a:r>
            <a:r>
              <a:rPr lang="fr-FR" sz="1600" dirty="0"/>
              <a:t>) </a:t>
            </a:r>
          </a:p>
          <a:p>
            <a:r>
              <a:rPr lang="fr-FR" sz="1600" dirty="0"/>
              <a:t>(</a:t>
            </a:r>
            <a:r>
              <a:rPr lang="fr-FR" sz="1600" dirty="0" err="1"/>
              <a:t>Ghysels</a:t>
            </a:r>
            <a:r>
              <a:rPr lang="fr-FR" sz="1600" dirty="0"/>
              <a:t> et al., 2011; 2013) =&gt; </a:t>
            </a:r>
            <a:r>
              <a:rPr lang="fr-FR" sz="1600" dirty="0">
                <a:solidFill>
                  <a:srgbClr val="0070C0"/>
                </a:solidFill>
              </a:rPr>
              <a:t>Améliore de 3 à 8 % la restitution des rapports de mélange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dirty="0"/>
              <a:t>Exemple: Vol HEMERA-TWIN (Kiruna, Suède, 2021) – CH</a:t>
            </a:r>
            <a:r>
              <a:rPr lang="fr-FR" sz="1600" baseline="-25000" dirty="0"/>
              <a:t>4 </a:t>
            </a:r>
          </a:p>
          <a:p>
            <a:r>
              <a:rPr lang="fr-FR" sz="1600" dirty="0"/>
              <a:t>(</a:t>
            </a:r>
            <a:r>
              <a:rPr lang="fr-FR" sz="1600" dirty="0" err="1"/>
              <a:t>Schuck</a:t>
            </a:r>
            <a:r>
              <a:rPr lang="fr-FR" sz="1600" dirty="0"/>
              <a:t> et al., ACP, 2025)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dirty="0">
                <a:solidFill>
                  <a:srgbClr val="0070C0"/>
                </a:solidFill>
              </a:rPr>
              <a:t>Accord inter-instruments moyen (Pico-SDLA/</a:t>
            </a:r>
            <a:r>
              <a:rPr lang="fr-FR" sz="1600" dirty="0" err="1">
                <a:solidFill>
                  <a:srgbClr val="0070C0"/>
                </a:solidFill>
              </a:rPr>
              <a:t>cryosampler</a:t>
            </a:r>
            <a:r>
              <a:rPr lang="fr-FR" sz="1600" dirty="0">
                <a:solidFill>
                  <a:srgbClr val="0070C0"/>
                </a:solidFill>
              </a:rPr>
              <a:t>) : 9 </a:t>
            </a:r>
            <a:r>
              <a:rPr lang="fr-FR" sz="1600" dirty="0" err="1">
                <a:solidFill>
                  <a:srgbClr val="0070C0"/>
                </a:solidFill>
              </a:rPr>
              <a:t>ppbv</a:t>
            </a:r>
            <a:endParaRPr lang="fr-FR" sz="1600" dirty="0">
              <a:solidFill>
                <a:srgbClr val="0070C0"/>
              </a:solidFill>
            </a:endParaRPr>
          </a:p>
          <a:p>
            <a:endParaRPr lang="fr-FR" sz="1600" dirty="0"/>
          </a:p>
          <a:p>
            <a:r>
              <a:rPr lang="fr-FR" sz="1600" dirty="0"/>
              <a:t>Bien meilleure résolution que d’autres techniques de mesures (e.g. carottages d’air – </a:t>
            </a:r>
            <a:r>
              <a:rPr lang="fr-FR" sz="1600" dirty="0" err="1"/>
              <a:t>Aircores</a:t>
            </a:r>
            <a:r>
              <a:rPr lang="fr-FR" sz="1600" dirty="0"/>
              <a:t>)</a:t>
            </a:r>
          </a:p>
          <a:p>
            <a:endParaRPr lang="fr-FR" sz="1600" dirty="0"/>
          </a:p>
          <a:p>
            <a:r>
              <a:rPr lang="fr-FR" sz="1600" dirty="0"/>
              <a:t>En stratosphère: </a:t>
            </a:r>
            <a:r>
              <a:rPr lang="fr-FR" sz="1600" dirty="0" err="1"/>
              <a:t>Aircore</a:t>
            </a:r>
            <a:r>
              <a:rPr lang="fr-FR" sz="1600" dirty="0"/>
              <a:t> =&gt; problèmes de diffusion moléculaire =&gt; biais</a:t>
            </a:r>
          </a:p>
          <a:p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8C229D-AC1C-99BE-7416-87F08CB43400}"/>
              </a:ext>
            </a:extLst>
          </p:cNvPr>
          <p:cNvSpPr txBox="1"/>
          <p:nvPr/>
        </p:nvSpPr>
        <p:spPr>
          <a:xfrm>
            <a:off x="1086174" y="1500805"/>
            <a:ext cx="4275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Vol HEMERA-TWIN, Août 2021, Kiruna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73A953-BF65-6A2A-FF21-8B3FA8ECCC9C}"/>
              </a:ext>
            </a:extLst>
          </p:cNvPr>
          <p:cNvSpPr txBox="1"/>
          <p:nvPr/>
        </p:nvSpPr>
        <p:spPr>
          <a:xfrm>
            <a:off x="1357106" y="4864753"/>
            <a:ext cx="134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Pico-SDLA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A191C6-24B1-224B-5B5C-7D7EF57BED29}"/>
              </a:ext>
            </a:extLst>
          </p:cNvPr>
          <p:cNvSpPr txBox="1"/>
          <p:nvPr/>
        </p:nvSpPr>
        <p:spPr>
          <a:xfrm>
            <a:off x="1657674" y="2435173"/>
            <a:ext cx="134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Cryosampler</a:t>
            </a:r>
            <a:r>
              <a:rPr lang="fr-FR" sz="1400" dirty="0"/>
              <a:t> (GUF)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9E90248-B1A5-AA67-EA89-B1E840BEAC6B}"/>
              </a:ext>
            </a:extLst>
          </p:cNvPr>
          <p:cNvCxnSpPr>
            <a:cxnSpLocks/>
          </p:cNvCxnSpPr>
          <p:nvPr/>
        </p:nvCxnSpPr>
        <p:spPr>
          <a:xfrm>
            <a:off x="2347708" y="5018641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95C0DAE-D72C-57E7-ADA5-F0635C7A3AAE}"/>
              </a:ext>
            </a:extLst>
          </p:cNvPr>
          <p:cNvCxnSpPr>
            <a:cxnSpLocks/>
          </p:cNvCxnSpPr>
          <p:nvPr/>
        </p:nvCxnSpPr>
        <p:spPr>
          <a:xfrm flipH="1">
            <a:off x="1811215" y="2958393"/>
            <a:ext cx="307893" cy="206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Logo - Corporate Identity - Utrecht University">
            <a:extLst>
              <a:ext uri="{FF2B5EF4-FFF2-40B4-BE49-F238E27FC236}">
                <a16:creationId xmlns:a16="http://schemas.microsoft.com/office/drawing/2014/main" id="{69FF30AC-1D74-98D3-3FE1-526CD664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4" y="4134893"/>
            <a:ext cx="886312" cy="2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275D061-5716-F2D4-E3B3-09CA51F5C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6" y="1700389"/>
            <a:ext cx="788577" cy="387980"/>
          </a:xfrm>
          <a:prstGeom prst="rect">
            <a:avLst/>
          </a:prstGeom>
        </p:spPr>
      </p:pic>
      <p:pic>
        <p:nvPicPr>
          <p:cNvPr id="25" name="Picture 4" descr="Présentation">
            <a:extLst>
              <a:ext uri="{FF2B5EF4-FFF2-40B4-BE49-F238E27FC236}">
                <a16:creationId xmlns:a16="http://schemas.microsoft.com/office/drawing/2014/main" id="{2B36C6EB-4936-6B1D-7670-C51450B0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/>
        </p:blipFill>
        <p:spPr bwMode="auto">
          <a:xfrm>
            <a:off x="264659" y="2237195"/>
            <a:ext cx="554423" cy="406810"/>
          </a:xfrm>
          <a:prstGeom prst="rect">
            <a:avLst/>
          </a:prstGeom>
          <a:noFill/>
        </p:spPr>
      </p:pic>
      <p:pic>
        <p:nvPicPr>
          <p:cNvPr id="26" name="Picture 6" descr="Fichier:Centre national de la recherche scientifique.svg — Wikipédia">
            <a:extLst>
              <a:ext uri="{FF2B5EF4-FFF2-40B4-BE49-F238E27FC236}">
                <a16:creationId xmlns:a16="http://schemas.microsoft.com/office/drawing/2014/main" id="{AAE59B04-D292-09C3-462B-FFACC1E7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tretch/>
        </p:blipFill>
        <p:spPr bwMode="auto">
          <a:xfrm>
            <a:off x="310945" y="3507347"/>
            <a:ext cx="461852" cy="479248"/>
          </a:xfrm>
          <a:prstGeom prst="rect">
            <a:avLst/>
          </a:prstGeom>
          <a:noFill/>
        </p:spPr>
      </p:pic>
      <p:pic>
        <p:nvPicPr>
          <p:cNvPr id="27" name="Picture 8" descr="DT-INSU.png — Intranet IUEM">
            <a:extLst>
              <a:ext uri="{FF2B5EF4-FFF2-40B4-BE49-F238E27FC236}">
                <a16:creationId xmlns:a16="http://schemas.microsoft.com/office/drawing/2014/main" id="{D67E4FF1-040D-1AC3-E19A-754D96E6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332458" y="2755501"/>
            <a:ext cx="418826" cy="604718"/>
          </a:xfrm>
          <a:prstGeom prst="rect">
            <a:avLst/>
          </a:prstGeom>
          <a:noFill/>
        </p:spPr>
      </p:pic>
      <p:pic>
        <p:nvPicPr>
          <p:cNvPr id="28" name="Picture 8" descr="The University of Groningen logo | Logo | University of Groningen">
            <a:extLst>
              <a:ext uri="{FF2B5EF4-FFF2-40B4-BE49-F238E27FC236}">
                <a16:creationId xmlns:a16="http://schemas.microsoft.com/office/drawing/2014/main" id="{DF353684-55B7-B574-1687-E190CEAA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4" y="5044497"/>
            <a:ext cx="1117600" cy="30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File:Logo des Forschungszentrums Jülich seit 2018.svg - Wikimedia Commons">
            <a:extLst>
              <a:ext uri="{FF2B5EF4-FFF2-40B4-BE49-F238E27FC236}">
                <a16:creationId xmlns:a16="http://schemas.microsoft.com/office/drawing/2014/main" id="{A8D3619D-D906-A21C-FBA4-91DD122A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98714" y="4590083"/>
            <a:ext cx="973670" cy="280797"/>
          </a:xfrm>
          <a:prstGeom prst="rect">
            <a:avLst/>
          </a:prstGeom>
          <a:noFill/>
        </p:spPr>
      </p:pic>
      <p:pic>
        <p:nvPicPr>
          <p:cNvPr id="8194" name="Picture 2" descr="HEMERA — Cat OPIDoR">
            <a:extLst>
              <a:ext uri="{FF2B5EF4-FFF2-40B4-BE49-F238E27FC236}">
                <a16:creationId xmlns:a16="http://schemas.microsoft.com/office/drawing/2014/main" id="{324209EB-B90D-C92C-F645-740354EC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341" y="3164806"/>
            <a:ext cx="107923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61CE70-5D5C-0DBB-BE2F-173670A7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1E6B-AC06-4FDB-8437-485B81F0C272}" type="slidenum">
              <a:rPr lang="en-US" smtClean="0"/>
              <a:t>9</a:t>
            </a:fld>
            <a:endParaRPr lang="en-US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A5987A-A122-5C1E-A34F-AFA8B5C8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16" y="-1740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vapeur d’eau stratosphérique</a:t>
            </a:r>
            <a:endParaRPr lang="en-US" sz="4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3B6B67B-FAF2-F22B-D10B-8478F64BFDD7}"/>
              </a:ext>
            </a:extLst>
          </p:cNvPr>
          <p:cNvSpPr txBox="1"/>
          <p:nvPr/>
        </p:nvSpPr>
        <p:spPr>
          <a:xfrm>
            <a:off x="687916" y="1146595"/>
            <a:ext cx="6144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défi scientifique et technique : sècheresse de la stratosphère</a:t>
            </a:r>
          </a:p>
          <a:p>
            <a:endParaRPr lang="fr-FR" dirty="0"/>
          </a:p>
          <a:p>
            <a:r>
              <a:rPr lang="fr-FR" dirty="0"/>
              <a:t>Ecarts inter-instrumentaux :</a:t>
            </a:r>
          </a:p>
          <a:p>
            <a:r>
              <a:rPr lang="fr-FR" dirty="0"/>
              <a:t>50 % (1980) → ~30 % (2000s) → ±10 % (présent)</a:t>
            </a:r>
          </a:p>
          <a:p>
            <a:endParaRPr lang="fr-FR" dirty="0"/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FFC80397-C044-21B1-ED48-9BC7C3D2C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8556" r="9041" b="3982"/>
          <a:stretch/>
        </p:blipFill>
        <p:spPr bwMode="auto">
          <a:xfrm>
            <a:off x="6109383" y="2103805"/>
            <a:ext cx="5176604" cy="40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FB4A5775-AC4B-B0F7-27A7-DD4B873D2E33}"/>
              </a:ext>
            </a:extLst>
          </p:cNvPr>
          <p:cNvSpPr txBox="1"/>
          <p:nvPr/>
        </p:nvSpPr>
        <p:spPr>
          <a:xfrm>
            <a:off x="5987211" y="1634454"/>
            <a:ext cx="666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2019 &amp; 2021</a:t>
            </a:r>
            <a:r>
              <a:rPr lang="fr-FR" dirty="0"/>
              <a:t>: Pico-STRAT Bi Gaz (C1_07) / NOAA (Hilo, Hawaii)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D158B042-2373-0DDA-B32B-79CBD30C0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83" y="2456305"/>
            <a:ext cx="4401644" cy="418156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26CE154-8AF6-6928-D315-23167DD1A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870" y="556221"/>
            <a:ext cx="978214" cy="978214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770E4F42-6527-FDA3-70B7-545594196FC9}"/>
              </a:ext>
            </a:extLst>
          </p:cNvPr>
          <p:cNvSpPr txBox="1"/>
          <p:nvPr/>
        </p:nvSpPr>
        <p:spPr>
          <a:xfrm>
            <a:off x="7916334" y="6224905"/>
            <a:ext cx="3666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Ghysels</a:t>
            </a:r>
            <a:r>
              <a:rPr lang="fr-FR" sz="1400" i="1" dirty="0"/>
              <a:t> et al., 2025 (in </a:t>
            </a:r>
            <a:r>
              <a:rPr lang="fr-FR" sz="1400" i="1" dirty="0" err="1"/>
              <a:t>review</a:t>
            </a:r>
            <a:r>
              <a:rPr lang="fr-FR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81191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pt MAI 2011">
  <a:themeElements>
    <a:clrScheme name="2_ppt MAI 20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pt MAI 2011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pt MAI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 MAI 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 MAI 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 MAI 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 MAI 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 MAI 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 MAI 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 MAI 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 MAI 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 MAI 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 MAI 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 MAI 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6671</TotalTime>
  <Words>1770</Words>
  <Application>Microsoft Office PowerPoint</Application>
  <PresentationFormat>Widescreen</PresentationFormat>
  <Paragraphs>328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MS Gothic</vt:lpstr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ヒラギノ角ゴ Pro W3</vt:lpstr>
      <vt:lpstr>Thème Office</vt:lpstr>
      <vt:lpstr>1_Thème Office</vt:lpstr>
      <vt:lpstr>2_ppt MAI 2011</vt:lpstr>
      <vt:lpstr>2_Thème Office</vt:lpstr>
      <vt:lpstr>3_Thème Office</vt:lpstr>
      <vt:lpstr>Office Theme</vt:lpstr>
      <vt:lpstr>Le tour du monde du climat en 80 jours: sonder l’atmosphère moyenne par spectroscopie infrarouge</vt:lpstr>
      <vt:lpstr>La stratosphère, peu sondée</vt:lpstr>
      <vt:lpstr>La tropopause tropicale (TTL)</vt:lpstr>
      <vt:lpstr>Besoins scientifiques</vt:lpstr>
      <vt:lpstr>PowerPoint Presentation</vt:lpstr>
      <vt:lpstr>PowerPoint Presentation</vt:lpstr>
      <vt:lpstr>PowerPoint Presentation</vt:lpstr>
      <vt:lpstr>PowerPoint Presentation</vt:lpstr>
      <vt:lpstr>La vapeur d’eau stratosphérique</vt:lpstr>
      <vt:lpstr>La vapeur d’eau stratosphérique</vt:lpstr>
      <vt:lpstr>Stratéole-2 : observations longue durée</vt:lpstr>
      <vt:lpstr>PowerPoint Presentation</vt:lpstr>
      <vt:lpstr>PowerPoint Presentation</vt:lpstr>
      <vt:lpstr>PowerPoint Presentation</vt:lpstr>
      <vt:lpstr>PowerPoint Presentation</vt:lpstr>
      <vt:lpstr>Influence des ondes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Around the ``Atmospheric World'' under a Balloon:  A Long-duration Observation of the Equatorial Tropopause with the Pico-SDLA Tunable Diode Laser Spectrometers</dc:title>
  <dc:creator>Melanie Ghysels</dc:creator>
  <cp:lastModifiedBy>Vikhram</cp:lastModifiedBy>
  <cp:revision>278</cp:revision>
  <dcterms:created xsi:type="dcterms:W3CDTF">2023-06-14T13:13:28Z</dcterms:created>
  <dcterms:modified xsi:type="dcterms:W3CDTF">2025-03-28T14:06:21Z</dcterms:modified>
</cp:coreProperties>
</file>