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66" r:id="rId3"/>
    <p:sldId id="256" r:id="rId4"/>
    <p:sldId id="257" r:id="rId5"/>
    <p:sldId id="259" r:id="rId6"/>
    <p:sldId id="280" r:id="rId7"/>
    <p:sldId id="261" r:id="rId8"/>
    <p:sldId id="262" r:id="rId9"/>
    <p:sldId id="273" r:id="rId10"/>
    <p:sldId id="282" r:id="rId11"/>
    <p:sldId id="274" r:id="rId12"/>
    <p:sldId id="275" r:id="rId13"/>
    <p:sldId id="283" r:id="rId14"/>
    <p:sldId id="286" r:id="rId15"/>
    <p:sldId id="267" r:id="rId16"/>
    <p:sldId id="288" r:id="rId17"/>
    <p:sldId id="268" r:id="rId18"/>
    <p:sldId id="276" r:id="rId19"/>
    <p:sldId id="284" r:id="rId20"/>
    <p:sldId id="269" r:id="rId21"/>
    <p:sldId id="285" r:id="rId22"/>
    <p:sldId id="270" r:id="rId23"/>
    <p:sldId id="28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8F0F6"/>
    <a:srgbClr val="8080C0"/>
    <a:srgbClr val="F7F7F7"/>
    <a:srgbClr val="024D50"/>
    <a:srgbClr val="045357"/>
    <a:srgbClr val="005F63"/>
    <a:srgbClr val="008E8F"/>
    <a:srgbClr val="058B8F"/>
    <a:srgbClr val="01606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9" autoAdjust="0"/>
    <p:restoredTop sz="91954" autoAdjust="0"/>
  </p:normalViewPr>
  <p:slideViewPr>
    <p:cSldViewPr snapToGrid="0">
      <p:cViewPr varScale="1">
        <p:scale>
          <a:sx n="115" d="100"/>
          <a:sy n="115" d="100"/>
        </p:scale>
        <p:origin x="15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C865-7C60-4D70-9E0B-DBE64D7CED7D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0A978-2A70-4196-AEA0-66295EE8BC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07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~ 4500 niveaux jusqu’à 14 000 cm</a:t>
            </a:r>
            <a:r>
              <a:rPr lang="fr-FR" sz="1200" baseline="30000" dirty="0"/>
              <a:t>-1</a:t>
            </a:r>
            <a:r>
              <a:rPr lang="fr-FR" sz="1200" dirty="0"/>
              <a:t>  pour CH4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A978-2A70-4196-AEA0-66295EE8BC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23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0A978-2A70-4196-AEA0-66295EE8BC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0A978-2A70-4196-AEA0-66295EE8BC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5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5563-D1A7-4FB0-976A-747F9497A94F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5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9A72-1821-408C-85EA-42B7EE7E80B5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4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53CE-9224-463F-AAEA-5D318EBA33BA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56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EA2-A4C8-4585-AE62-708DA66F984A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5DFF-BD3C-46D9-8C2F-6C67AD842E05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2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6F9D-2BB6-473E-8A6B-52931FE55E21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33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DC0E-0D97-4A39-88B8-EB801FE78239}" type="datetime1">
              <a:rPr lang="fr-FR" smtClean="0"/>
              <a:t>28/03/2025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E72E-1387-4795-9DA4-5C44A6C04195}" type="datetime1">
              <a:rPr lang="fr-FR" smtClean="0"/>
              <a:t>28/03/2025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9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0003-565F-4EE4-9F70-94468CDE59C4}" type="datetime1">
              <a:rPr lang="fr-FR" smtClean="0"/>
              <a:t>28/03/2025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5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B0D3-CFB2-4252-8544-6297CF2C5790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ADC3-9B26-4773-8C1F-867D8DC18DA6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ICB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5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FFFF-689B-4136-9F92-C522B1B258F9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ICB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BBE6-F4B4-4DC0-971A-B323F40975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3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1.png"/><Relationship Id="rId21" Type="http://schemas.openxmlformats.org/officeDocument/2006/relationships/image" Target="../media/image45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11" Type="http://schemas.openxmlformats.org/officeDocument/2006/relationships/image" Target="../media/image330.png"/><Relationship Id="rId5" Type="http://schemas.openxmlformats.org/officeDocument/2006/relationships/image" Target="../media/image321.PNG"/><Relationship Id="rId15" Type="http://schemas.openxmlformats.org/officeDocument/2006/relationships/image" Target="../media/image39.png"/><Relationship Id="rId10" Type="http://schemas.openxmlformats.org/officeDocument/2006/relationships/image" Target="../media/image320.png"/><Relationship Id="rId19" Type="http://schemas.openxmlformats.org/officeDocument/2006/relationships/image" Target="../media/image43.png"/><Relationship Id="rId4" Type="http://schemas.openxmlformats.org/officeDocument/2006/relationships/image" Target="../media/image31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gif"/><Relationship Id="rId11" Type="http://schemas.openxmlformats.org/officeDocument/2006/relationships/image" Target="../media/image71.png"/><Relationship Id="rId5" Type="http://schemas.openxmlformats.org/officeDocument/2006/relationships/image" Target="../media/image70.gif"/><Relationship Id="rId15" Type="http://schemas.openxmlformats.org/officeDocument/2006/relationships/image" Target="../media/image76.gif"/><Relationship Id="rId10" Type="http://schemas.openxmlformats.org/officeDocument/2006/relationships/image" Target="../media/image75.gif"/><Relationship Id="rId19" Type="http://schemas.openxmlformats.org/officeDocument/2006/relationships/image" Target="../media/image79.png"/><Relationship Id="rId4" Type="http://schemas.openxmlformats.org/officeDocument/2006/relationships/image" Target="../media/image69.gif"/><Relationship Id="rId9" Type="http://schemas.openxmlformats.org/officeDocument/2006/relationships/image" Target="../media/image74.gif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64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3" Type="http://schemas.openxmlformats.org/officeDocument/2006/relationships/image" Target="../media/image8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0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0.png"/><Relationship Id="rId10" Type="http://schemas.openxmlformats.org/officeDocument/2006/relationships/image" Target="../media/image99.png"/><Relationship Id="rId4" Type="http://schemas.openxmlformats.org/officeDocument/2006/relationships/image" Target="../media/image930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gif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0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JSM Grenoble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BBE6-F4B4-4DC0-971A-B323F40975C7}" type="slidenum">
              <a:rPr lang="fr-FR" smtClean="0"/>
              <a:t>1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235"/>
            <a:ext cx="9144001" cy="8981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" y="4200584"/>
            <a:ext cx="9144001" cy="2817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47002D-ACB4-D22A-EDC4-CCC18BD79900}"/>
              </a:ext>
            </a:extLst>
          </p:cNvPr>
          <p:cNvSpPr txBox="1"/>
          <p:nvPr/>
        </p:nvSpPr>
        <p:spPr>
          <a:xfrm>
            <a:off x="643948" y="2813447"/>
            <a:ext cx="8213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Étude spectroscopique de petits complexes van der Waals</a:t>
            </a:r>
          </a:p>
          <a:p>
            <a:pPr algn="ctr"/>
            <a:r>
              <a:rPr lang="fr-FR" sz="2400" b="1" dirty="0"/>
              <a:t> d’intérêt atmosphérique et planétaire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8D76C7-BBCE-9958-0F6B-30B17EDDDF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79" y="208858"/>
            <a:ext cx="1271636" cy="7592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1908BC-8FCD-0A08-249D-BA827C223EE5}"/>
              </a:ext>
            </a:extLst>
          </p:cNvPr>
          <p:cNvSpPr txBox="1"/>
          <p:nvPr/>
        </p:nvSpPr>
        <p:spPr>
          <a:xfrm>
            <a:off x="1254264" y="4845683"/>
            <a:ext cx="6635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Dominika Viglaska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b="1" dirty="0"/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Xiao-Gang Wang, Tucker Carrington 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Queen’s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Kingston, Canada)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texte, Bleu électrique, Police, logo&#10;&#10;Le contenu généré par l’IA peut être incorrect.">
            <a:extLst>
              <a:ext uri="{FF2B5EF4-FFF2-40B4-BE49-F238E27FC236}">
                <a16:creationId xmlns:a16="http://schemas.microsoft.com/office/drawing/2014/main" id="{42E84C4C-EA94-FCED-8205-F9EC704990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" y="138993"/>
            <a:ext cx="1271636" cy="898990"/>
          </a:xfrm>
          <a:prstGeom prst="rect">
            <a:avLst/>
          </a:prstGeom>
        </p:spPr>
      </p:pic>
      <p:pic>
        <p:nvPicPr>
          <p:cNvPr id="1026" name="Picture 2" descr="Le Centre National de la Recherche Scientifique lance trois appels à ...">
            <a:extLst>
              <a:ext uri="{FF2B5EF4-FFF2-40B4-BE49-F238E27FC236}">
                <a16:creationId xmlns:a16="http://schemas.microsoft.com/office/drawing/2014/main" id="{20CE2E57-E432-2D52-F6DF-8D9BABB0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8" y="208858"/>
            <a:ext cx="1596649" cy="8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7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9453" y="2085874"/>
            <a:ext cx="1520982" cy="1186004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365037" y="2130729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434609" y="2308233"/>
            <a:ext cx="14514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d’énergie cinétique</a:t>
            </a:r>
          </a:p>
          <a:p>
            <a:endParaRPr lang="fr-FR" sz="1200" dirty="0"/>
          </a:p>
          <a:p>
            <a:pPr algn="ctr"/>
            <a:r>
              <a:rPr lang="fr-FR" sz="1400" dirty="0" err="1"/>
              <a:t>Brocks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endParaRPr lang="fr-FR" sz="1400" b="1" i="1" dirty="0"/>
          </a:p>
        </p:txBody>
      </p:sp>
      <p:sp>
        <p:nvSpPr>
          <p:cNvPr id="29" name="Plus 28"/>
          <p:cNvSpPr/>
          <p:nvPr/>
        </p:nvSpPr>
        <p:spPr>
          <a:xfrm>
            <a:off x="1975115" y="2485602"/>
            <a:ext cx="344032" cy="424198"/>
          </a:xfrm>
          <a:prstGeom prst="mathPlus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4561659" y="2130729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592951" y="2466611"/>
            <a:ext cx="1451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</a:t>
            </a:r>
            <a:r>
              <a:rPr lang="fr-FR" sz="1200" b="1" dirty="0" err="1"/>
              <a:t>Hamiltonien</a:t>
            </a:r>
            <a:endParaRPr lang="fr-FR" sz="1200" b="1" dirty="0"/>
          </a:p>
          <a:p>
            <a:pPr algn="ctr"/>
            <a:r>
              <a:rPr lang="fr-FR" sz="1200" b="1" i="1" dirty="0"/>
              <a:t>H</a:t>
            </a:r>
          </a:p>
          <a:p>
            <a:endParaRPr lang="fr-FR" sz="1200" dirty="0"/>
          </a:p>
        </p:txBody>
      </p:sp>
      <p:sp>
        <p:nvSpPr>
          <p:cNvPr id="38" name="Flèche droite 37"/>
          <p:cNvSpPr/>
          <p:nvPr/>
        </p:nvSpPr>
        <p:spPr>
          <a:xfrm>
            <a:off x="6201552" y="2499481"/>
            <a:ext cx="906400" cy="448499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7218974" y="2151641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057961" y="3018694"/>
            <a:ext cx="118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Choix des fonctions de base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66101" y="2397361"/>
            <a:ext cx="14514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Construction de la matrice </a:t>
            </a:r>
            <a:r>
              <a:rPr lang="fr-FR" sz="1200" b="1" dirty="0" err="1"/>
              <a:t>Hamiltonienne</a:t>
            </a:r>
            <a:endParaRPr lang="fr-FR" sz="1200" b="1" dirty="0"/>
          </a:p>
          <a:p>
            <a:endParaRPr lang="fr-FR" sz="1400" dirty="0"/>
          </a:p>
        </p:txBody>
      </p:sp>
      <p:sp>
        <p:nvSpPr>
          <p:cNvPr id="45" name="Flèche droite 44"/>
          <p:cNvSpPr/>
          <p:nvPr/>
        </p:nvSpPr>
        <p:spPr>
          <a:xfrm rot="5400000">
            <a:off x="7602461" y="3515667"/>
            <a:ext cx="645364" cy="440521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gal 54"/>
          <p:cNvSpPr/>
          <p:nvPr/>
        </p:nvSpPr>
        <p:spPr>
          <a:xfrm>
            <a:off x="3965748" y="2485602"/>
            <a:ext cx="516181" cy="394286"/>
          </a:xfrm>
          <a:prstGeom prst="mathEqual">
            <a:avLst/>
          </a:prstGeom>
          <a:solidFill>
            <a:srgbClr val="016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91805" y="3488497"/>
            <a:ext cx="1206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Calcul </a:t>
            </a:r>
            <a:r>
              <a:rPr lang="fr-FR" sz="900" i="1" dirty="0" err="1"/>
              <a:t>variationnel</a:t>
            </a:r>
            <a:r>
              <a:rPr lang="fr-FR" sz="900" i="1" dirty="0"/>
              <a:t> (méthodes directes &amp; itératives)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1044295" y="3167260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3065357" y="3233899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2245637" y="3759870"/>
            <a:ext cx="1746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Choix du système des coordonnées, repères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5318654" y="3213457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4522082" y="3759870"/>
            <a:ext cx="1746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Partition inter/intra 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1044295" y="3167260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79510" y="3808961"/>
            <a:ext cx="17463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Résolution de l’équation de Schrödinger électronique</a:t>
            </a:r>
          </a:p>
          <a:p>
            <a:pPr algn="ctr"/>
            <a:endParaRPr lang="fr-FR" sz="1050" dirty="0"/>
          </a:p>
        </p:txBody>
      </p:sp>
      <p:sp>
        <p:nvSpPr>
          <p:cNvPr id="49" name="ZoneTexte 48"/>
          <p:cNvSpPr txBox="1"/>
          <p:nvPr/>
        </p:nvSpPr>
        <p:spPr>
          <a:xfrm>
            <a:off x="231588" y="4721888"/>
            <a:ext cx="18040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Input (collaborateurs)</a:t>
            </a:r>
          </a:p>
          <a:p>
            <a:r>
              <a:rPr lang="fr-FR" sz="800" b="1" dirty="0">
                <a:sym typeface="Symbol" panose="05050102010706020507" pitchFamily="18" charset="2"/>
              </a:rPr>
              <a:t> </a:t>
            </a:r>
            <a:r>
              <a:rPr lang="fr-FR" sz="800" b="1" dirty="0"/>
              <a:t> Transformation des coordonnées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9146" y="1862310"/>
            <a:ext cx="1695969" cy="37248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554746" y="5250812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59C075-8A2A-88F6-944D-316A973195D3}"/>
              </a:ext>
            </a:extLst>
          </p:cNvPr>
          <p:cNvSpPr txBox="1"/>
          <p:nvPr/>
        </p:nvSpPr>
        <p:spPr>
          <a:xfrm>
            <a:off x="2217365" y="277448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du calcul : énergies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7107952" y="4196084"/>
            <a:ext cx="1858107" cy="1186004"/>
          </a:xfrm>
          <a:prstGeom prst="roundRect">
            <a:avLst/>
          </a:prstGeom>
          <a:solidFill>
            <a:srgbClr val="00B05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266101" y="4350504"/>
            <a:ext cx="161441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Valeurs propres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Vecteurs propres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900" b="1" dirty="0"/>
          </a:p>
          <a:p>
            <a:r>
              <a:rPr lang="fr-FR" sz="900" b="1" dirty="0">
                <a:solidFill>
                  <a:srgbClr val="FF0000"/>
                </a:solidFill>
              </a:rPr>
              <a:t>        </a:t>
            </a:r>
            <a:r>
              <a:rPr lang="fr-FR" sz="1400" b="1" dirty="0">
                <a:solidFill>
                  <a:srgbClr val="FF0000"/>
                </a:solidFill>
                <a:sym typeface="Symbol" panose="05050102010706020507" pitchFamily="18" charset="2"/>
              </a:rPr>
              <a:t>   </a:t>
            </a:r>
            <a:r>
              <a:rPr lang="fr-FR" sz="1400" b="1" dirty="0">
                <a:solidFill>
                  <a:srgbClr val="FF0000"/>
                </a:solidFill>
              </a:rPr>
              <a:t>attributions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82112-95C8-9194-74C8-9226DAABB437}"/>
              </a:ext>
            </a:extLst>
          </p:cNvPr>
          <p:cNvSpPr txBox="1"/>
          <p:nvPr/>
        </p:nvSpPr>
        <p:spPr>
          <a:xfrm>
            <a:off x="296081" y="1267642"/>
            <a:ext cx="70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niveaux d’énergie dans l’approximation de  Born-Oppenheimer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60CB2B-AE98-097F-789F-D1170C0BC00C}"/>
              </a:ext>
            </a:extLst>
          </p:cNvPr>
          <p:cNvSpPr/>
          <p:nvPr/>
        </p:nvSpPr>
        <p:spPr>
          <a:xfrm>
            <a:off x="277826" y="2281588"/>
            <a:ext cx="159967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Fonction énergie potentielle</a:t>
            </a:r>
          </a:p>
          <a:p>
            <a:pPr algn="ctr"/>
            <a:endParaRPr lang="fr-FR" sz="1100" dirty="0"/>
          </a:p>
          <a:p>
            <a:pPr algn="ctr"/>
            <a:r>
              <a:rPr lang="fr-FR" sz="1200" dirty="0"/>
              <a:t>Surfaces </a:t>
            </a:r>
            <a:r>
              <a:rPr lang="fr-FR" sz="1200" i="1" dirty="0"/>
              <a:t>ab </a:t>
            </a:r>
            <a:r>
              <a:rPr lang="fr-FR" sz="1200" i="1" dirty="0" err="1"/>
              <a:t>initio</a:t>
            </a:r>
            <a:r>
              <a:rPr lang="fr-FR" sz="1200" dirty="0"/>
              <a:t>, IA</a:t>
            </a:r>
          </a:p>
        </p:txBody>
      </p:sp>
    </p:spTree>
    <p:extLst>
      <p:ext uri="{BB962C8B-B14F-4D97-AF65-F5344CB8AC3E}">
        <p14:creationId xmlns:p14="http://schemas.microsoft.com/office/powerpoint/2010/main" val="274574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0842A1A9-7B62-4FCE-F3E9-986F3DB3B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"/>
          <a:stretch/>
        </p:blipFill>
        <p:spPr>
          <a:xfrm>
            <a:off x="2029663" y="2633555"/>
            <a:ext cx="1832165" cy="1194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11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05347" y="1623811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lus 28"/>
          <p:cNvSpPr/>
          <p:nvPr/>
        </p:nvSpPr>
        <p:spPr>
          <a:xfrm>
            <a:off x="1714744" y="2042058"/>
            <a:ext cx="344032" cy="424198"/>
          </a:xfrm>
          <a:prstGeom prst="mathPlus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4374798" y="1687185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406090" y="2023067"/>
            <a:ext cx="1451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Hamiltonien</a:t>
            </a:r>
          </a:p>
          <a:p>
            <a:pPr algn="ctr"/>
            <a:r>
              <a:rPr lang="fr-FR" sz="1200" b="1" i="1" dirty="0"/>
              <a:t>H</a:t>
            </a:r>
          </a:p>
          <a:p>
            <a:endParaRPr lang="fr-FR" sz="1200" dirty="0"/>
          </a:p>
        </p:txBody>
      </p:sp>
      <p:sp>
        <p:nvSpPr>
          <p:cNvPr id="38" name="Flèche droite 37"/>
          <p:cNvSpPr/>
          <p:nvPr/>
        </p:nvSpPr>
        <p:spPr>
          <a:xfrm>
            <a:off x="6014691" y="2055937"/>
            <a:ext cx="906400" cy="448499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7032113" y="1708097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871100" y="2575150"/>
            <a:ext cx="118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Choix des fonctions de base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079240" y="1953817"/>
            <a:ext cx="14514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Construction de la matrice </a:t>
            </a:r>
            <a:r>
              <a:rPr lang="fr-FR" sz="1200" b="1" dirty="0" err="1"/>
              <a:t>Hamiltonienne</a:t>
            </a:r>
            <a:endParaRPr lang="fr-FR" sz="1200" b="1" dirty="0"/>
          </a:p>
          <a:p>
            <a:endParaRPr lang="fr-FR" sz="1400" dirty="0"/>
          </a:p>
        </p:txBody>
      </p:sp>
      <p:sp>
        <p:nvSpPr>
          <p:cNvPr id="55" name="Égal 54"/>
          <p:cNvSpPr/>
          <p:nvPr/>
        </p:nvSpPr>
        <p:spPr>
          <a:xfrm>
            <a:off x="3862209" y="2042058"/>
            <a:ext cx="516181" cy="394286"/>
          </a:xfrm>
          <a:prstGeom prst="mathEqual">
            <a:avLst/>
          </a:prstGeom>
          <a:solidFill>
            <a:srgbClr val="016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89616" y="1601758"/>
            <a:ext cx="1695969" cy="22262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601283" y="3943512"/>
            <a:ext cx="211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:</a:t>
            </a:r>
            <a:endParaRPr lang="fr-FR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/>
          <a:stretch/>
        </p:blipFill>
        <p:spPr>
          <a:xfrm>
            <a:off x="1627127" y="4194785"/>
            <a:ext cx="3737783" cy="1331959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1859642" y="4750479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R</a:t>
            </a:r>
            <a:r>
              <a:rPr lang="fr-FR" sz="1200" b="1" baseline="-25000" dirty="0"/>
              <a:t>1A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290751" y="4382593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R</a:t>
            </a:r>
            <a:r>
              <a:rPr lang="fr-FR" sz="1200" b="1" baseline="-25000" dirty="0"/>
              <a:t>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2068352" y="4436453"/>
                <a:ext cx="19499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sz="11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fr-FR" sz="1100" b="1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52" y="4436453"/>
                <a:ext cx="194990" cy="169277"/>
              </a:xfrm>
              <a:prstGeom prst="rect">
                <a:avLst/>
              </a:prstGeom>
              <a:blipFill>
                <a:blip r:embed="rId5"/>
                <a:stretch>
                  <a:fillRect l="-15625" r="-6250" b="-17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 rot="16408292">
            <a:off x="2158770" y="4565715"/>
            <a:ext cx="271420" cy="367886"/>
          </a:xfrm>
          <a:prstGeom prst="arc">
            <a:avLst>
              <a:gd name="adj1" fmla="val 16200000"/>
              <a:gd name="adj2" fmla="val 9250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3503393" y="4949894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R</a:t>
            </a:r>
            <a:r>
              <a:rPr lang="fr-FR" sz="1200" b="1" baseline="-25000" dirty="0"/>
              <a:t>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3724569" y="5499301"/>
                <a:ext cx="323984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Systèmes de coordonnées : </a:t>
                </a:r>
                <a:endParaRPr lang="fr-FR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Coordonnées intramoléculaires </a:t>
                </a:r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Radau</a:t>
                </a:r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Jacobi, Valence)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Coordonnées intermoléculaires </a:t>
                </a:r>
                <a14:m>
                  <m:oMath xmlns:m="http://schemas.openxmlformats.org/officeDocument/2006/math">
                    <m:r>
                      <a:rPr lang="fr-FR" sz="9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9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9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fr-FR" sz="9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9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9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9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FR" sz="9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9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9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FR" sz="9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sz="9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 </a:t>
                </a:r>
                <a:r>
                  <a:rPr lang="fr-FR" sz="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:r>
                  <a:rPr lang="fr-FR" sz="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fr-FR" sz="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linéaire </a:t>
                </a:r>
                <a14:m>
                  <m:oMath xmlns:m="http://schemas.openxmlformats.org/officeDocument/2006/math"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fr-FR" sz="9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sz="9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Coordonnées rotationnelles :  </a:t>
                </a:r>
                <a14:m>
                  <m:oMath xmlns:m="http://schemas.openxmlformats.org/officeDocument/2006/math">
                    <m:r>
                      <a:rPr lang="fr-FR" sz="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569" y="5499301"/>
                <a:ext cx="3239848" cy="78483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/>
          <p:cNvSpPr txBox="1"/>
          <p:nvPr/>
        </p:nvSpPr>
        <p:spPr>
          <a:xfrm>
            <a:off x="2909339" y="4851053"/>
            <a:ext cx="291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r</a:t>
            </a:r>
            <a:r>
              <a:rPr lang="fr-FR" sz="1200" b="1" baseline="-25000" dirty="0" err="1"/>
              <a:t>o</a:t>
            </a:r>
            <a:endParaRPr lang="fr-FR" sz="1200" b="1" baseline="-25000" dirty="0"/>
          </a:p>
        </p:txBody>
      </p:sp>
      <p:sp>
        <p:nvSpPr>
          <p:cNvPr id="63" name="ZoneTexte 62"/>
          <p:cNvSpPr txBox="1"/>
          <p:nvPr/>
        </p:nvSpPr>
        <p:spPr>
          <a:xfrm>
            <a:off x="481100" y="5605056"/>
            <a:ext cx="346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rgbClr val="002060"/>
                </a:solidFill>
              </a:rPr>
              <a:t>       </a:t>
            </a:r>
            <a:r>
              <a:rPr lang="fr-FR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Repères utilisés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Repère du laboratoire (SF)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Repère du dimère (DF)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Repères moléculaires associés à chaque monomère (</a:t>
            </a:r>
            <a:r>
              <a:rPr lang="fr-FR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</a:t>
            </a:r>
            <a:r>
              <a:rPr lang="fr-FR" sz="9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MF</a:t>
            </a:r>
            <a:r>
              <a:rPr lang="fr-FR" sz="9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6927" y="5069182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dirty="0">
                <a:solidFill>
                  <a:schemeClr val="accent1">
                    <a:lumMod val="50000"/>
                  </a:schemeClr>
                </a:solidFill>
              </a:rPr>
              <a:t>MF</a:t>
            </a:r>
            <a:r>
              <a:rPr lang="fr-FR" sz="900" b="1" baseline="-25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endParaRPr lang="fr-FR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12606" y="4887893"/>
            <a:ext cx="4042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</a:rPr>
              <a:t>MF</a:t>
            </a:r>
            <a:r>
              <a:rPr lang="fr-FR" sz="1000" b="1" baseline="-250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endParaRPr lang="fr-FR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Flèche droite 57"/>
          <p:cNvSpPr/>
          <p:nvPr/>
        </p:nvSpPr>
        <p:spPr>
          <a:xfrm rot="5400000">
            <a:off x="7415600" y="3072123"/>
            <a:ext cx="645364" cy="440521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906850" y="3038467"/>
            <a:ext cx="1206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Calcul </a:t>
            </a:r>
            <a:r>
              <a:rPr lang="fr-FR" sz="900" i="1" dirty="0" err="1"/>
              <a:t>variationnel</a:t>
            </a:r>
            <a:r>
              <a:rPr lang="fr-FR" sz="900" i="1" dirty="0"/>
              <a:t> (méthodes directes &amp; itératives)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1739" y="3870168"/>
            <a:ext cx="6319242" cy="24296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FC8613-C56A-BD88-BF99-572C52F4AFB7}"/>
              </a:ext>
            </a:extLst>
          </p:cNvPr>
          <p:cNvSpPr txBox="1"/>
          <p:nvPr/>
        </p:nvSpPr>
        <p:spPr>
          <a:xfrm>
            <a:off x="2217365" y="277448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du calcul : énergies</a:t>
            </a:r>
          </a:p>
        </p:txBody>
      </p:sp>
      <p:pic>
        <p:nvPicPr>
          <p:cNvPr id="8" name="Image 7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D7DDFD89-DF34-390C-33E0-08F628F378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17" y="3468107"/>
            <a:ext cx="1271681" cy="789878"/>
          </a:xfrm>
          <a:prstGeom prst="rect">
            <a:avLst/>
          </a:prstGeom>
        </p:spPr>
      </p:pic>
      <p:sp>
        <p:nvSpPr>
          <p:cNvPr id="59" name="Rectangle à coins arrondis 58"/>
          <p:cNvSpPr/>
          <p:nvPr/>
        </p:nvSpPr>
        <p:spPr>
          <a:xfrm>
            <a:off x="7011047" y="3709798"/>
            <a:ext cx="1858107" cy="1186004"/>
          </a:xfrm>
          <a:prstGeom prst="roundRect">
            <a:avLst/>
          </a:prstGeom>
          <a:solidFill>
            <a:srgbClr val="00B05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075352" y="3851487"/>
            <a:ext cx="161441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Valeurs propres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Vecteurs propres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900" b="1" dirty="0"/>
          </a:p>
          <a:p>
            <a:r>
              <a:rPr lang="fr-FR" sz="900" b="1" dirty="0">
                <a:solidFill>
                  <a:srgbClr val="FF0000"/>
                </a:solidFill>
              </a:rPr>
              <a:t>        </a:t>
            </a:r>
            <a:r>
              <a:rPr lang="fr-FR" sz="1400" b="1" dirty="0">
                <a:solidFill>
                  <a:srgbClr val="FF0000"/>
                </a:solidFill>
                <a:sym typeface="Symbol" panose="05050102010706020507" pitchFamily="18" charset="2"/>
              </a:rPr>
              <a:t>   </a:t>
            </a:r>
            <a:r>
              <a:rPr lang="fr-FR" sz="1400" b="1" dirty="0">
                <a:solidFill>
                  <a:srgbClr val="FF0000"/>
                </a:solidFill>
              </a:rPr>
              <a:t>attributions </a:t>
            </a:r>
          </a:p>
        </p:txBody>
      </p:sp>
      <p:sp>
        <p:nvSpPr>
          <p:cNvPr id="9" name="Rectangle à coins arrondis 29">
            <a:extLst>
              <a:ext uri="{FF2B5EF4-FFF2-40B4-BE49-F238E27FC236}">
                <a16:creationId xmlns:a16="http://schemas.microsoft.com/office/drawing/2014/main" id="{BAE83978-A140-34C0-1B33-C47295E8C48E}"/>
              </a:ext>
            </a:extLst>
          </p:cNvPr>
          <p:cNvSpPr/>
          <p:nvPr/>
        </p:nvSpPr>
        <p:spPr>
          <a:xfrm>
            <a:off x="2156927" y="1682137"/>
            <a:ext cx="1520982" cy="1186004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290FD-D20D-052B-80FD-DFE600D98C47}"/>
              </a:ext>
            </a:extLst>
          </p:cNvPr>
          <p:cNvSpPr/>
          <p:nvPr/>
        </p:nvSpPr>
        <p:spPr>
          <a:xfrm>
            <a:off x="2165847" y="1743815"/>
            <a:ext cx="1451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d’énergie cinétique</a:t>
            </a:r>
          </a:p>
          <a:p>
            <a:pPr algn="ctr"/>
            <a:endParaRPr lang="fr-FR" sz="1200" b="1" dirty="0"/>
          </a:p>
          <a:p>
            <a:pPr algn="ctr"/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Brocks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 der </a:t>
            </a:r>
            <a:r>
              <a:rPr lang="fr-F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Avoird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Sutclife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Tennyson)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A44FBA-9DFD-6AE8-6D3E-1934549856D1}"/>
              </a:ext>
            </a:extLst>
          </p:cNvPr>
          <p:cNvSpPr txBox="1"/>
          <p:nvPr/>
        </p:nvSpPr>
        <p:spPr>
          <a:xfrm>
            <a:off x="246250" y="1146825"/>
            <a:ext cx="70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niveaux d’énergie dans l’approximation de  Born-Oppenheimer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C22E09-0CB6-F9EF-4D9C-7ADFA1F8308F}"/>
              </a:ext>
            </a:extLst>
          </p:cNvPr>
          <p:cNvSpPr/>
          <p:nvPr/>
        </p:nvSpPr>
        <p:spPr>
          <a:xfrm>
            <a:off x="153448" y="1815595"/>
            <a:ext cx="159967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Fonction énergie potentielle</a:t>
            </a:r>
          </a:p>
          <a:p>
            <a:pPr algn="ctr"/>
            <a:endParaRPr lang="fr-FR" sz="1100" dirty="0"/>
          </a:p>
          <a:p>
            <a:pPr algn="ctr"/>
            <a:r>
              <a:rPr lang="fr-FR" sz="1200" dirty="0"/>
              <a:t>Surfaces </a:t>
            </a:r>
            <a:r>
              <a:rPr lang="fr-FR" sz="1200" i="1" dirty="0"/>
              <a:t>ab </a:t>
            </a:r>
            <a:r>
              <a:rPr lang="fr-FR" sz="1200" i="1" dirty="0" err="1"/>
              <a:t>initio</a:t>
            </a:r>
            <a:r>
              <a:rPr lang="fr-FR" sz="1200" dirty="0"/>
              <a:t>, IA</a:t>
            </a:r>
          </a:p>
        </p:txBody>
      </p:sp>
      <p:pic>
        <p:nvPicPr>
          <p:cNvPr id="23" name="Image 22" descr="Une image contenant Police, texte, diagramme, ligne&#10;&#10;Le contenu généré par l’IA peut être incorrect.">
            <a:extLst>
              <a:ext uri="{FF2B5EF4-FFF2-40B4-BE49-F238E27FC236}">
                <a16:creationId xmlns:a16="http://schemas.microsoft.com/office/drawing/2014/main" id="{1C1F4CE8-208C-3F11-BAA0-E76C2AA239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" y="3033561"/>
            <a:ext cx="1691892" cy="580277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ADEABE9-513B-938F-E1B3-CAFBF05D01E4}"/>
              </a:ext>
            </a:extLst>
          </p:cNvPr>
          <p:cNvCxnSpPr>
            <a:cxnSpLocks/>
          </p:cNvCxnSpPr>
          <p:nvPr/>
        </p:nvCxnSpPr>
        <p:spPr>
          <a:xfrm flipH="1">
            <a:off x="1708667" y="3098768"/>
            <a:ext cx="620041" cy="19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6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12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3178" y="1406414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137683" y="1411061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207255" y="1588565"/>
            <a:ext cx="1465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d’énergie cinétique</a:t>
            </a:r>
          </a:p>
          <a:p>
            <a:endParaRPr lang="fr-FR" sz="1200" dirty="0"/>
          </a:p>
          <a:p>
            <a:r>
              <a:rPr lang="fr-FR" sz="1200" dirty="0"/>
              <a:t>      (</a:t>
            </a:r>
            <a:r>
              <a:rPr lang="fr-FR" sz="1200" dirty="0" err="1"/>
              <a:t>Brocks</a:t>
            </a:r>
            <a:r>
              <a:rPr lang="fr-FR" sz="1200" dirty="0"/>
              <a:t> </a:t>
            </a:r>
            <a:r>
              <a:rPr lang="fr-FR" sz="1200" i="1" dirty="0"/>
              <a:t>et al.</a:t>
            </a:r>
            <a:r>
              <a:rPr lang="fr-FR" sz="1200" dirty="0"/>
              <a:t>)</a:t>
            </a:r>
          </a:p>
        </p:txBody>
      </p:sp>
      <p:sp>
        <p:nvSpPr>
          <p:cNvPr id="29" name="Plus 28"/>
          <p:cNvSpPr/>
          <p:nvPr/>
        </p:nvSpPr>
        <p:spPr>
          <a:xfrm>
            <a:off x="1747761" y="1765934"/>
            <a:ext cx="344032" cy="424198"/>
          </a:xfrm>
          <a:prstGeom prst="mathPlus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4334305" y="1411061"/>
            <a:ext cx="1520982" cy="1186004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365597" y="1746943"/>
            <a:ext cx="1451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</a:t>
            </a:r>
            <a:r>
              <a:rPr lang="fr-FR" sz="1200" b="1" dirty="0" err="1"/>
              <a:t>Hamiltonien</a:t>
            </a:r>
            <a:endParaRPr lang="fr-FR" sz="1200" b="1" dirty="0"/>
          </a:p>
          <a:p>
            <a:pPr algn="ctr"/>
            <a:r>
              <a:rPr lang="fr-FR" sz="1200" b="1" i="1" dirty="0"/>
              <a:t>H</a:t>
            </a:r>
          </a:p>
          <a:p>
            <a:endParaRPr lang="fr-FR" sz="1200" dirty="0"/>
          </a:p>
        </p:txBody>
      </p:sp>
      <p:sp>
        <p:nvSpPr>
          <p:cNvPr id="38" name="Flèche droite 37"/>
          <p:cNvSpPr/>
          <p:nvPr/>
        </p:nvSpPr>
        <p:spPr>
          <a:xfrm>
            <a:off x="5974198" y="1779813"/>
            <a:ext cx="906400" cy="448499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6991620" y="1431973"/>
            <a:ext cx="1520982" cy="1186004"/>
          </a:xfrm>
          <a:prstGeom prst="roundRect">
            <a:avLst/>
          </a:prstGeom>
          <a:solidFill>
            <a:srgbClr val="FF000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830607" y="2299026"/>
            <a:ext cx="118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Choix des fonctions de base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038747" y="1677693"/>
            <a:ext cx="14514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Construction de la matrice </a:t>
            </a:r>
            <a:r>
              <a:rPr lang="fr-FR" sz="1200" b="1" dirty="0" err="1"/>
              <a:t>Hamiltonienne</a:t>
            </a:r>
            <a:endParaRPr lang="fr-FR" sz="1200" b="1" dirty="0"/>
          </a:p>
          <a:p>
            <a:endParaRPr lang="fr-FR" sz="1400" dirty="0"/>
          </a:p>
        </p:txBody>
      </p:sp>
      <p:sp>
        <p:nvSpPr>
          <p:cNvPr id="55" name="Égal 54"/>
          <p:cNvSpPr/>
          <p:nvPr/>
        </p:nvSpPr>
        <p:spPr>
          <a:xfrm>
            <a:off x="3658664" y="1811303"/>
            <a:ext cx="516181" cy="394286"/>
          </a:xfrm>
          <a:prstGeom prst="mathEqual">
            <a:avLst/>
          </a:prstGeom>
          <a:solidFill>
            <a:srgbClr val="016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5146" y="1603506"/>
            <a:ext cx="159967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Fonction énergie potentielle</a:t>
            </a:r>
          </a:p>
          <a:p>
            <a:pPr algn="ctr"/>
            <a:endParaRPr lang="fr-FR" sz="1100" dirty="0"/>
          </a:p>
          <a:p>
            <a:pPr algn="ctr"/>
            <a:r>
              <a:rPr lang="fr-FR" sz="1200" dirty="0"/>
              <a:t>Surfaces </a:t>
            </a:r>
            <a:r>
              <a:rPr lang="fr-FR" sz="1200" i="1" dirty="0"/>
              <a:t>ab </a:t>
            </a:r>
            <a:r>
              <a:rPr lang="fr-FR" sz="1200" i="1" dirty="0" err="1"/>
              <a:t>initio</a:t>
            </a:r>
            <a:r>
              <a:rPr lang="fr-FR" sz="1200" dirty="0"/>
              <a:t>, IA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237052" y="1160975"/>
            <a:ext cx="4422109" cy="1513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4137260" y="2747795"/>
                <a:ext cx="2400529" cy="252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𝒊𝒏𝒕𝒆𝒓</m:t>
                          </m:r>
                        </m:sup>
                      </m:sSup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𝒊𝒏𝒕𝒓𝒂</m:t>
                          </m:r>
                        </m:sup>
                      </m:sSup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60" y="2747795"/>
                <a:ext cx="2400529" cy="252570"/>
              </a:xfrm>
              <a:prstGeom prst="rect">
                <a:avLst/>
              </a:prstGeom>
              <a:blipFill>
                <a:blip r:embed="rId3"/>
                <a:stretch>
                  <a:fillRect l="-1527" b="-7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99097" y="3570607"/>
                <a:ext cx="1448612" cy="50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𝑖𝑛𝑡𝑒𝑟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𝑖𝑛𝑡𝑒𝑟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𝑖𝑛𝑡𝑒𝑟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𝑖𝑛𝑡𝑒𝑟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7" y="3570607"/>
                <a:ext cx="1448612" cy="505779"/>
              </a:xfrm>
              <a:prstGeom prst="rect">
                <a:avLst/>
              </a:prstGeom>
              <a:blipFill>
                <a:blip r:embed="rId4"/>
                <a:stretch>
                  <a:fillRect t="-77108" r="-20168" b="-11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90418" y="3206972"/>
            <a:ext cx="2815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Calcul des niveaux intermoléculaires               </a:t>
            </a:r>
          </a:p>
          <a:p>
            <a:r>
              <a:rPr lang="fr-FR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fr-FR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(approximation des monomères rigides)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2791037" y="3216177"/>
                <a:ext cx="2692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 Calcul des niveaux intramoléculaires </a:t>
                </a:r>
              </a:p>
              <a:p>
                <a:r>
                  <a:rPr lang="fr-FR" sz="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fr-FR" sz="900" b="1" dirty="0"/>
                  <a:t>                   </a:t>
                </a:r>
                <a:r>
                  <a:rPr lang="fr-FR" sz="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14:m>
                  <m:oMath xmlns:m="http://schemas.openxmlformats.org/officeDocument/2006/math"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𝑜𝑢𝑟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𝑠𝑦𝑠𝑡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è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𝑖𝑠𝑜𝑙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9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37" y="3216177"/>
                <a:ext cx="2692445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48106" y="2735513"/>
                <a:ext cx="1798698" cy="283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/>
                  <a:t>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𝑖𝑛𝑡𝑟𝑎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06" y="2735513"/>
                <a:ext cx="1798698" cy="283283"/>
              </a:xfrm>
              <a:prstGeom prst="rect">
                <a:avLst/>
              </a:prstGeom>
              <a:blipFill>
                <a:blip r:embed="rId6"/>
                <a:stretch>
                  <a:fillRect l="-339" b="-19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3006341" y="3630830"/>
                <a:ext cx="1735590" cy="27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41" y="3630830"/>
                <a:ext cx="1735590" cy="277512"/>
              </a:xfrm>
              <a:prstGeom prst="rect">
                <a:avLst/>
              </a:prstGeom>
              <a:blipFill>
                <a:blip r:embed="rId7"/>
                <a:stretch>
                  <a:fillRect t="-97778" r="-7719" b="-16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3006341" y="3880966"/>
                <a:ext cx="17139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41" y="3880966"/>
                <a:ext cx="1713913" cy="276999"/>
              </a:xfrm>
              <a:prstGeom prst="rect">
                <a:avLst/>
              </a:prstGeom>
              <a:blipFill>
                <a:blip r:embed="rId8"/>
                <a:stretch>
                  <a:fillRect t="-97778" r="-8185" b="-16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5985844" y="3195134"/>
                <a:ext cx="3031757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Les états finaux (intra- + intermoléculaires ) : </a:t>
                </a:r>
              </a:p>
              <a:p>
                <a:r>
                  <a:rPr lang="fr-FR" sz="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(e</a:t>
                </a:r>
                <a14:m>
                  <m:oMath xmlns:m="http://schemas.openxmlformats.org/officeDocument/2006/math"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𝑖𝑛𝑐𝑙𝑢𝑎𝑛𝑡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𝑡𝑒𝑟𝑚𝑒𝑠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𝑐𝑜𝑢𝑝𝑙𝑎𝑔𝑒</m:t>
                    </m:r>
                    <m:r>
                      <a:rPr lang="fr-FR" sz="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900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fr-FR" sz="9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sz="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9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844" y="3195134"/>
                <a:ext cx="3031757" cy="569387"/>
              </a:xfrm>
              <a:prstGeom prst="rect">
                <a:avLst/>
              </a:prstGeom>
              <a:blipFill>
                <a:blip r:embed="rId9"/>
                <a:stretch>
                  <a:fillRect r="-8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6871321" y="3582485"/>
                <a:ext cx="13315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321" y="3582485"/>
                <a:ext cx="1331541" cy="276999"/>
              </a:xfrm>
              <a:prstGeom prst="rect">
                <a:avLst/>
              </a:prstGeom>
              <a:blipFill>
                <a:blip r:embed="rId10"/>
                <a:stretch>
                  <a:fillRect t="-100000" r="-11416" b="-16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6212635" y="4730178"/>
            <a:ext cx="2558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8E8F"/>
                </a:solidFill>
                <a:sym typeface="Symbol" panose="05050102010706020507" pitchFamily="18" charset="2"/>
              </a:rPr>
              <a:t> diagonalisation dans  la b</a:t>
            </a:r>
            <a:r>
              <a:rPr lang="fr-FR" sz="1050" dirty="0">
                <a:solidFill>
                  <a:srgbClr val="008E8F"/>
                </a:solidFill>
              </a:rPr>
              <a:t>ase contractée</a:t>
            </a:r>
            <a:r>
              <a:rPr lang="fr-FR" sz="1050" b="1" dirty="0">
                <a:solidFill>
                  <a:srgbClr val="008E8F"/>
                </a:solidFill>
              </a:rPr>
              <a:t> </a:t>
            </a:r>
            <a:endParaRPr lang="fr-FR" sz="800" b="1" dirty="0">
              <a:solidFill>
                <a:srgbClr val="008E8F"/>
              </a:solidFill>
            </a:endParaRPr>
          </a:p>
        </p:txBody>
      </p:sp>
      <p:sp>
        <p:nvSpPr>
          <p:cNvPr id="28" name="Accolade ouvrante 27"/>
          <p:cNvSpPr/>
          <p:nvPr/>
        </p:nvSpPr>
        <p:spPr>
          <a:xfrm rot="16200000">
            <a:off x="2520873" y="1905830"/>
            <a:ext cx="133205" cy="449619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985186" y="4341444"/>
            <a:ext cx="35798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8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non contractée (</a:t>
            </a:r>
            <a:r>
              <a:rPr lang="fr-FR" sz="1050" b="1" dirty="0">
                <a:solidFill>
                  <a:srgbClr val="008E8F"/>
                </a:solidFill>
                <a:sym typeface="Symbol" panose="05050102010706020507" pitchFamily="18" charset="2"/>
              </a:rPr>
              <a:t> </a:t>
            </a:r>
            <a:r>
              <a:rPr lang="fr-FR" sz="1050" dirty="0">
                <a:solidFill>
                  <a:srgbClr val="008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diagonalisation dans la </a:t>
            </a:r>
            <a:r>
              <a:rPr lang="fr-FR" sz="1050" i="1" dirty="0">
                <a:solidFill>
                  <a:srgbClr val="008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primitive</a:t>
            </a:r>
            <a:r>
              <a:rPr lang="fr-FR" sz="1050" dirty="0">
                <a:solidFill>
                  <a:srgbClr val="008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25198" y="4564533"/>
            <a:ext cx="538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®"/>
            </a:pPr>
            <a:r>
              <a:rPr lang="fr-FR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Résolution : 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retient un nombre limité de vecteurs propres (colonnes) en utilisant un </a:t>
            </a:r>
            <a:r>
              <a:rPr lang="fr-FR" sz="9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cut</a:t>
            </a:r>
            <a:r>
              <a:rPr lang="fr-FR" sz="9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-off </a:t>
            </a:r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sur les énergies</a:t>
            </a:r>
            <a:endParaRPr lang="fr-F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35570" y="1030443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niveaux d’énergie</a:t>
            </a:r>
          </a:p>
        </p:txBody>
      </p:sp>
      <p:sp>
        <p:nvSpPr>
          <p:cNvPr id="87" name="Rectangle à coins arrondis 86"/>
          <p:cNvSpPr/>
          <p:nvPr/>
        </p:nvSpPr>
        <p:spPr>
          <a:xfrm>
            <a:off x="2070251" y="5043578"/>
            <a:ext cx="1588413" cy="12783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/>
              <p:cNvSpPr txBox="1"/>
              <p:nvPr/>
            </p:nvSpPr>
            <p:spPr>
              <a:xfrm>
                <a:off x="1879363" y="5091814"/>
                <a:ext cx="17389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363" y="5091814"/>
                <a:ext cx="173894" cy="153888"/>
              </a:xfrm>
              <a:prstGeom prst="rect">
                <a:avLst/>
              </a:prstGeom>
              <a:blipFill>
                <a:blip r:embed="rId11"/>
                <a:stretch>
                  <a:fillRect l="-24138" r="-3448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1876129" y="5268651"/>
                <a:ext cx="17684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9" y="5268651"/>
                <a:ext cx="176843" cy="153888"/>
              </a:xfrm>
              <a:prstGeom prst="rect">
                <a:avLst/>
              </a:prstGeom>
              <a:blipFill>
                <a:blip r:embed="rId12"/>
                <a:stretch>
                  <a:fillRect l="-27586" r="-3448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>
                <a:off x="1876129" y="5456815"/>
                <a:ext cx="17684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9" y="5456815"/>
                <a:ext cx="176843" cy="153888"/>
              </a:xfrm>
              <a:prstGeom prst="rect">
                <a:avLst/>
              </a:prstGeom>
              <a:blipFill>
                <a:blip r:embed="rId13"/>
                <a:stretch>
                  <a:fillRect l="-27586" r="-3448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ZoneTexte 88"/>
          <p:cNvSpPr txBox="1"/>
          <p:nvPr/>
        </p:nvSpPr>
        <p:spPr>
          <a:xfrm rot="5400000">
            <a:off x="1841901" y="5691093"/>
            <a:ext cx="343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ZoneTexte 89"/>
              <p:cNvSpPr txBox="1"/>
              <p:nvPr/>
            </p:nvSpPr>
            <p:spPr>
              <a:xfrm>
                <a:off x="2093812" y="4845080"/>
                <a:ext cx="104103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90" name="ZoneText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812" y="4845080"/>
                <a:ext cx="104103" cy="153888"/>
              </a:xfrm>
              <a:prstGeom prst="rect">
                <a:avLst/>
              </a:prstGeom>
              <a:blipFill>
                <a:blip r:embed="rId14"/>
                <a:stretch>
                  <a:fillRect l="-55556" r="-61111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2587475" y="4835954"/>
                <a:ext cx="10587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75" y="4835954"/>
                <a:ext cx="105871" cy="153888"/>
              </a:xfrm>
              <a:prstGeom prst="rect">
                <a:avLst/>
              </a:prstGeom>
              <a:blipFill>
                <a:blip r:embed="rId15"/>
                <a:stretch>
                  <a:fillRect l="-55556" r="-88889" b="-3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ZoneTexte 103"/>
          <p:cNvSpPr txBox="1"/>
          <p:nvPr/>
        </p:nvSpPr>
        <p:spPr>
          <a:xfrm>
            <a:off x="2247481" y="4774399"/>
            <a:ext cx="34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…</a:t>
            </a:r>
          </a:p>
        </p:txBody>
      </p:sp>
      <p:sp>
        <p:nvSpPr>
          <p:cNvPr id="92" name="Rectangle à coins arrondis 91"/>
          <p:cNvSpPr/>
          <p:nvPr/>
        </p:nvSpPr>
        <p:spPr>
          <a:xfrm>
            <a:off x="2069391" y="5045399"/>
            <a:ext cx="754556" cy="1270209"/>
          </a:xfrm>
          <a:prstGeom prst="roundRect">
            <a:avLst/>
          </a:prstGeom>
          <a:pattFill prst="wdUp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104"/>
              <p:cNvSpPr txBox="1"/>
              <p:nvPr/>
            </p:nvSpPr>
            <p:spPr>
              <a:xfrm>
                <a:off x="6058682" y="3948970"/>
                <a:ext cx="2821350" cy="640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fr-FR" sz="1100" dirty="0">
                    <a:solidFill>
                      <a:srgbClr val="FF0000"/>
                    </a:solidFill>
                  </a:rPr>
                  <a:t> Résolution du problème 9-D : </a:t>
                </a:r>
              </a:p>
              <a:p>
                <a:pPr marL="228600" indent="-228600">
                  <a:buFontTx/>
                  <a:buAutoNum type="arabicPeriod"/>
                </a:pPr>
                <a:r>
                  <a:rPr lang="fr-FR" sz="1100" dirty="0"/>
                  <a:t>(A+B)</a:t>
                </a:r>
                <a:r>
                  <a:rPr lang="fr-FR" sz="1100" baseline="-25000" dirty="0"/>
                  <a:t>intra</a:t>
                </a:r>
                <a:r>
                  <a:rPr lang="fr-FR" sz="1100" dirty="0"/>
                  <a:t>  = AB  </a:t>
                </a:r>
                <a14:m>
                  <m:oMath xmlns:m="http://schemas.openxmlformats.org/officeDocument/2006/math">
                    <m:r>
                      <a:rPr lang="fr-FR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𝑖𝑛𝑡𝑟𝑎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100" dirty="0"/>
                  <a:t> </a:t>
                </a:r>
              </a:p>
              <a:p>
                <a:pPr marL="228600" indent="-228600">
                  <a:buAutoNum type="arabicPeriod"/>
                </a:pPr>
                <a:r>
                  <a:rPr lang="fr-FR" sz="1100" dirty="0"/>
                  <a:t>AB+ (inter) </a:t>
                </a:r>
                <a14:m>
                  <m:oMath xmlns:m="http://schemas.openxmlformats.org/officeDocument/2006/math">
                    <m:r>
                      <a:rPr lang="fr-FR" sz="1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fr-FR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𝑖𝑛𝑡𝑟𝑎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1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𝑖𝑛𝑡𝑒𝑟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1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"/>
                        <m:endChr m:val="⟩"/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fr-FR" sz="1100" dirty="0"/>
              </a:p>
            </p:txBody>
          </p:sp>
        </mc:Choice>
        <mc:Fallback xmlns="">
          <p:sp>
            <p:nvSpPr>
              <p:cNvPr id="105" name="ZoneText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682" y="3948970"/>
                <a:ext cx="2821350" cy="640560"/>
              </a:xfrm>
              <a:prstGeom prst="rect">
                <a:avLst/>
              </a:prstGeom>
              <a:blipFill>
                <a:blip r:embed="rId16"/>
                <a:stretch>
                  <a:fillRect t="-27619" r="-8207" b="-8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106"/>
          <p:cNvSpPr/>
          <p:nvPr/>
        </p:nvSpPr>
        <p:spPr>
          <a:xfrm>
            <a:off x="170395" y="3157787"/>
            <a:ext cx="5388124" cy="3286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5822056" y="3157787"/>
            <a:ext cx="3195545" cy="3286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62EA62-8AC4-AEDE-DCA7-22735AFA7059}"/>
              </a:ext>
            </a:extLst>
          </p:cNvPr>
          <p:cNvSpPr txBox="1"/>
          <p:nvPr/>
        </p:nvSpPr>
        <p:spPr>
          <a:xfrm>
            <a:off x="2217365" y="277448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du calcul : énergies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1898167" y="6063205"/>
                <a:ext cx="90248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fr-FR" sz="1000" dirty="0"/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67" y="6063205"/>
                <a:ext cx="90248" cy="153888"/>
              </a:xfrm>
              <a:prstGeom prst="rect">
                <a:avLst/>
              </a:prstGeom>
              <a:blipFill>
                <a:blip r:embed="rId17"/>
                <a:stretch>
                  <a:fillRect l="-60000" r="-106667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824352" y="5456814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 &lt;&lt; 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39286" y="5220428"/>
            <a:ext cx="1280542" cy="1094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944929" y="5496327"/>
                <a:ext cx="1331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29" y="5496327"/>
                <a:ext cx="1331839" cy="276999"/>
              </a:xfrm>
              <a:prstGeom prst="rect">
                <a:avLst/>
              </a:prstGeom>
              <a:blipFill>
                <a:blip r:embed="rId19"/>
                <a:stretch>
                  <a:fillRect l="-3653" r="-913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1976270" y="4721696"/>
                <a:ext cx="35222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0" y="4721696"/>
                <a:ext cx="352227" cy="153888"/>
              </a:xfrm>
              <a:prstGeom prst="rect">
                <a:avLst/>
              </a:prstGeom>
              <a:blipFill>
                <a:blip r:embed="rId2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2495602" y="4716615"/>
                <a:ext cx="35222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2" y="4716615"/>
                <a:ext cx="352227" cy="153888"/>
              </a:xfrm>
              <a:prstGeom prst="rect">
                <a:avLst/>
              </a:prstGeom>
              <a:blipFill>
                <a:blip r:embed="rId2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/>
          <p:cNvSpPr txBox="1"/>
          <p:nvPr/>
        </p:nvSpPr>
        <p:spPr>
          <a:xfrm>
            <a:off x="2261310" y="4658919"/>
            <a:ext cx="34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981649" y="5574958"/>
                <a:ext cx="819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49" y="5574958"/>
                <a:ext cx="819840" cy="276999"/>
              </a:xfrm>
              <a:prstGeom prst="rect">
                <a:avLst/>
              </a:prstGeom>
              <a:blipFill>
                <a:blip r:embed="rId22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èche droite 68"/>
          <p:cNvSpPr/>
          <p:nvPr/>
        </p:nvSpPr>
        <p:spPr>
          <a:xfrm>
            <a:off x="7526015" y="5574958"/>
            <a:ext cx="425729" cy="3077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53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9236002-4A1E-FBED-0696-EED5CAD90A88}"/>
              </a:ext>
            </a:extLst>
          </p:cNvPr>
          <p:cNvSpPr/>
          <p:nvPr/>
        </p:nvSpPr>
        <p:spPr>
          <a:xfrm>
            <a:off x="1128680" y="3540785"/>
            <a:ext cx="7304120" cy="2171855"/>
          </a:xfrm>
          <a:prstGeom prst="round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7F609BF-AB48-4BFE-D382-E859A75D1CB9}"/>
              </a:ext>
            </a:extLst>
          </p:cNvPr>
          <p:cNvSpPr/>
          <p:nvPr/>
        </p:nvSpPr>
        <p:spPr>
          <a:xfrm>
            <a:off x="1106072" y="1145360"/>
            <a:ext cx="7218332" cy="2270569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-21057" y="6580920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13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4B65D32-96F8-2F9E-42A8-DBDF31447064}"/>
              </a:ext>
            </a:extLst>
          </p:cNvPr>
          <p:cNvSpPr txBox="1"/>
          <p:nvPr/>
        </p:nvSpPr>
        <p:spPr>
          <a:xfrm>
            <a:off x="2150279" y="267826"/>
            <a:ext cx="5433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des niveaux intra et intermoléculaires</a:t>
            </a:r>
          </a:p>
        </p:txBody>
      </p:sp>
      <p:cxnSp>
        <p:nvCxnSpPr>
          <p:cNvPr id="24" name="Connecteur droit 23"/>
          <p:cNvCxnSpPr>
            <a:cxnSpLocks/>
            <a:stCxn id="2" idx="0"/>
            <a:endCxn id="3" idx="2"/>
          </p:cNvCxnSpPr>
          <p:nvPr/>
        </p:nvCxnSpPr>
        <p:spPr>
          <a:xfrm>
            <a:off x="4715238" y="1145360"/>
            <a:ext cx="65502" cy="456728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DDC86B88-1DBE-06FA-BFFD-3408EC5AF22A}"/>
              </a:ext>
            </a:extLst>
          </p:cNvPr>
          <p:cNvSpPr txBox="1"/>
          <p:nvPr/>
        </p:nvSpPr>
        <p:spPr>
          <a:xfrm>
            <a:off x="2514758" y="1242035"/>
            <a:ext cx="1725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O-HF</a:t>
            </a:r>
            <a:endParaRPr lang="fr-FR" sz="20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DC86B88-1DBE-06FA-BFFD-3408EC5AF22A}"/>
              </a:ext>
            </a:extLst>
          </p:cNvPr>
          <p:cNvSpPr txBox="1"/>
          <p:nvPr/>
        </p:nvSpPr>
        <p:spPr>
          <a:xfrm>
            <a:off x="5917307" y="1223958"/>
            <a:ext cx="1519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O-HCl</a:t>
            </a:r>
            <a:endParaRPr lang="fr-FR" sz="2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106072" y="1804810"/>
            <a:ext cx="3720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Niveaux </a:t>
            </a:r>
            <a:r>
              <a:rPr lang="fr-FR" sz="1200" b="1" u="sng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Intermoléculaires </a:t>
            </a:r>
            <a:r>
              <a:rPr lang="fr-FR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 800 </a:t>
            </a:r>
            <a:r>
              <a:rPr lang="fr-F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fr-FR" sz="1200" b="1" cap="all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276838" y="3715363"/>
            <a:ext cx="2807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Niveaux </a:t>
            </a:r>
            <a:r>
              <a:rPr lang="fr-FR" sz="1200" b="1" u="sng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Intramoléculaires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486576" y="2248589"/>
                <a:ext cx="2529090" cy="29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fr-FR" sz="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fr-FR" sz="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p>
                                <m:r>
                                  <a:rPr lang="fr-FR" sz="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𝒊𝒏𝒕𝒓𝒂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fr-FR" sz="12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 </m:t>
                        </m:r>
                        <m:r>
                          <a:rPr lang="fr-F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(18 H</a:t>
                </a:r>
                <a:r>
                  <a:rPr lang="fr-FR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3 HF)</a:t>
                </a: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576" y="2248589"/>
                <a:ext cx="2529090" cy="299056"/>
              </a:xfrm>
              <a:prstGeom prst="rect">
                <a:avLst/>
              </a:prstGeom>
              <a:blipFill>
                <a:blip r:embed="rId4"/>
                <a:stretch>
                  <a:fillRect t="-130612" b="-2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70737" y="2536078"/>
                <a:ext cx="3280206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𝑖𝑛𝑡</m:t>
                                  </m:r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𝑒𝑟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fr-FR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=631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fr-FR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RMS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1 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fr-FR" sz="1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1200" dirty="0"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1775</m:t>
                    </m:r>
                    <m:r>
                      <m:rPr>
                        <m:nor/>
                      </m:rPr>
                      <a:rPr lang="fr-FR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m:rPr>
                        <m:nor/>
                      </m:rPr>
                      <a:rPr lang="fr-FR" sz="1200" b="1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RMS</m:t>
                    </m:r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0.1 </m:t>
                    </m:r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fr-FR" sz="12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fr-FR" sz="1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=</m:t>
                    </m:r>
                    <m:r>
                      <a:rPr lang="fr-FR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3551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fr-FR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RMS = 0.03 cm</a:t>
                </a:r>
                <a:r>
                  <a:rPr lang="fr-FR" sz="1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37" y="2536078"/>
                <a:ext cx="3280206" cy="668388"/>
              </a:xfrm>
              <a:prstGeom prst="rect">
                <a:avLst/>
              </a:prstGeom>
              <a:blipFill>
                <a:blip r:embed="rId5"/>
                <a:stretch>
                  <a:fillRect t="-58182" b="-3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621152" y="2553273"/>
                <a:ext cx="3280206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𝑖𝑛𝑡</m:t>
                                  </m:r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𝑒𝑟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fr-FR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 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fr-FR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RMS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1 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fr-FR" sz="12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m:rPr>
                          <m:nor/>
                        </m:rPr>
                        <a:rPr lang="fr-F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1200" dirty="0"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sz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219</m:t>
                    </m:r>
                    <m:r>
                      <m:rPr>
                        <m:nor/>
                      </m:rPr>
                      <a:rPr lang="fr-FR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fr-FR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m:rPr>
                        <m:nor/>
                      </m:rPr>
                      <a:rPr lang="fr-FR" sz="1200" b="1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RMS</m:t>
                    </m:r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0.1 </m:t>
                    </m:r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fr-FR" sz="12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1200" b="1" baseline="30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fr-FR" sz="1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</m:t>
                      </m:r>
                    </m:oMath>
                  </m:oMathPara>
                </a14:m>
                <a:endPara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52" y="2553273"/>
                <a:ext cx="3280206" cy="668388"/>
              </a:xfrm>
              <a:prstGeom prst="rect">
                <a:avLst/>
              </a:prstGeom>
              <a:blipFill>
                <a:blip r:embed="rId6"/>
                <a:stretch>
                  <a:fillRect t="-58716" b="-348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4825745" y="2254217"/>
                <a:ext cx="2590004" cy="29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fr-FR" sz="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fr-FR" sz="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p>
                                <m:r>
                                  <a:rPr lang="fr-FR" sz="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𝒊𝒏𝒕𝒓𝒂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fr-FR" sz="1200" b="1" dirty="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1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 </m:t>
                        </m:r>
                        <m:r>
                          <a:rPr lang="fr-F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(21 H</a:t>
                </a:r>
                <a:r>
                  <a:rPr lang="fr-FR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4 </a:t>
                </a:r>
                <a:r>
                  <a:rPr lang="fr-F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745" y="2254217"/>
                <a:ext cx="2590004" cy="299056"/>
              </a:xfrm>
              <a:prstGeom prst="rect">
                <a:avLst/>
              </a:prstGeom>
              <a:blipFill>
                <a:blip r:embed="rId7"/>
                <a:stretch>
                  <a:fillRect t="-130612" b="-2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381801" y="4053840"/>
                <a:ext cx="1798280" cy="299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1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fr-F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p>
                                  <m:r>
                                    <a:rPr lang="fr-F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𝒊𝒏𝒕</m:t>
                                  </m:r>
                                  <m:r>
                                    <a:rPr lang="fr-FR" sz="1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𝒆𝒓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fr-FR" sz="1200" b="1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=1775</m:t>
                      </m:r>
                    </m:oMath>
                  </m:oMathPara>
                </a14:m>
                <a:endPara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01" y="4053840"/>
                <a:ext cx="1798280" cy="299056"/>
              </a:xfrm>
              <a:prstGeom prst="rect">
                <a:avLst/>
              </a:prstGeom>
              <a:blipFill>
                <a:blip r:embed="rId8"/>
                <a:stretch>
                  <a:fillRect t="-130612" b="-2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81801" y="4409065"/>
                <a:ext cx="3615712" cy="94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𝑖𝑛𝑡𝑟𝑎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fr-FR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=38</m:t>
                      </m:r>
                      <m:r>
                        <m:rPr>
                          <m:nor/>
                        </m:rP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24 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3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HF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  <a:p>
                <a:r>
                  <a:rPr lang="fr-FR" sz="1200" dirty="0"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fr-FR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FR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m:rPr>
                        <m:nor/>
                      </m:rPr>
                      <a:rPr lang="fr-FR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(24  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fr-FR" sz="12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4 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HF</m:t>
                    </m:r>
                    <m:r>
                      <m:rPr>
                        <m:nor/>
                      </m:rPr>
                      <a: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erreur ~ 0.1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fr-FR" sz="12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01" y="4409065"/>
                <a:ext cx="3615712" cy="945387"/>
              </a:xfrm>
              <a:prstGeom prst="rect">
                <a:avLst/>
              </a:prstGeom>
              <a:blipFill>
                <a:blip r:embed="rId9"/>
                <a:stretch>
                  <a:fillRect t="-41290" b="-45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891363" y="4845489"/>
                <a:ext cx="3326994" cy="48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𝑖𝑛𝑡𝑟𝑎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fr-FR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𝟑𝟖</m:t>
                      </m:r>
                      <m:r>
                        <m:rPr>
                          <m:nor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21 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1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4 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HCl</m:t>
                      </m:r>
                      <m:r>
                        <m:rPr>
                          <m:nor/>
                        </m:rPr>
                        <a:rPr lang="fr-F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erreur ~ 0.1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fr-FR" sz="12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63" y="4845489"/>
                <a:ext cx="3326994" cy="483722"/>
              </a:xfrm>
              <a:prstGeom prst="rect">
                <a:avLst/>
              </a:prstGeom>
              <a:blipFill>
                <a:blip r:embed="rId10"/>
                <a:stretch>
                  <a:fillRect t="-81013" b="-860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866824" y="4038148"/>
                <a:ext cx="1798280" cy="299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1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fr-F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p>
                                  <m:r>
                                    <a:rPr lang="fr-F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𝒊𝒏𝒕</m:t>
                                  </m:r>
                                  <m:r>
                                    <a:rPr lang="fr-FR" sz="12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𝒆𝒓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fr-FR" sz="1200" b="1" dirty="0">
                              <a:solidFill>
                                <a:srgbClr val="7030A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1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=219</m:t>
                      </m:r>
                    </m:oMath>
                  </m:oMathPara>
                </a14:m>
                <a:endPara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824" y="4038148"/>
                <a:ext cx="1798280" cy="299056"/>
              </a:xfrm>
              <a:prstGeom prst="rect">
                <a:avLst/>
              </a:prstGeom>
              <a:blipFill>
                <a:blip r:embed="rId11"/>
                <a:stretch>
                  <a:fillRect t="-130612" b="-2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8A3CBA7E-F1D6-6493-7BAC-29B6719C2AC4}"/>
              </a:ext>
            </a:extLst>
          </p:cNvPr>
          <p:cNvSpPr txBox="1"/>
          <p:nvPr/>
        </p:nvSpPr>
        <p:spPr>
          <a:xfrm>
            <a:off x="4737846" y="1789801"/>
            <a:ext cx="366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Niveaux </a:t>
            </a:r>
            <a:r>
              <a:rPr lang="fr-FR" sz="1200" b="1" u="sng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Intermoléculaires </a:t>
            </a:r>
            <a:r>
              <a:rPr lang="fr-FR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 600 </a:t>
            </a:r>
            <a:r>
              <a:rPr lang="fr-F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fr-FR" sz="1200" b="1" cap="all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0AF805-F232-794E-4815-47BEF9A71A6B}"/>
              </a:ext>
            </a:extLst>
          </p:cNvPr>
          <p:cNvSpPr txBox="1"/>
          <p:nvPr/>
        </p:nvSpPr>
        <p:spPr>
          <a:xfrm>
            <a:off x="4891363" y="3698640"/>
            <a:ext cx="2807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Niveaux </a:t>
            </a:r>
            <a:r>
              <a:rPr lang="fr-FR" sz="1200" b="1" u="sng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Intramoléculaires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02145CE-0A78-3D30-C5A1-170B1AA5CB09}"/>
              </a:ext>
            </a:extLst>
          </p:cNvPr>
          <p:cNvSpPr txBox="1"/>
          <p:nvPr/>
        </p:nvSpPr>
        <p:spPr>
          <a:xfrm>
            <a:off x="2207760" y="5837496"/>
            <a:ext cx="5145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liaison hydrogène  H</a:t>
            </a:r>
            <a:r>
              <a:rPr lang="fr-FR" sz="1600" b="1" i="1" baseline="-25000" dirty="0"/>
              <a:t>2</a:t>
            </a:r>
            <a:r>
              <a:rPr lang="fr-FR" sz="1600" b="1" i="1" dirty="0"/>
              <a:t>O-HF   &gt;&gt;   liaison hydrogène H</a:t>
            </a:r>
            <a:r>
              <a:rPr lang="fr-FR" sz="1600" b="1" i="1" baseline="-25000" dirty="0"/>
              <a:t>2</a:t>
            </a:r>
            <a:r>
              <a:rPr lang="fr-FR" sz="1600" b="1" i="1" dirty="0"/>
              <a:t>O-HCl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62368" y="4635227"/>
            <a:ext cx="3015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Pas assez de fonctions </a:t>
            </a:r>
            <a:r>
              <a:rPr lang="fr-FR" sz="1100" i="1" dirty="0">
                <a:sym typeface="Wingdings" panose="05000000000000000000" pitchFamily="2" charset="2"/>
              </a:rPr>
              <a:t> couplages mal décrits  </a:t>
            </a:r>
            <a:endParaRPr lang="fr-FR" sz="1100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527758" y="5449809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Bandes fondamentales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337917" y="5288313"/>
            <a:ext cx="42316" cy="213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921719" y="2213292"/>
                <a:ext cx="730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 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</a:rPr>
                  <a:t>Fixé</a:t>
                </a: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719" y="2213292"/>
                <a:ext cx="730200" cy="307777"/>
              </a:xfrm>
              <a:prstGeom prst="rect">
                <a:avLst/>
              </a:prstGeom>
              <a:blipFill>
                <a:blip r:embed="rId12"/>
                <a:stretch>
                  <a:fillRect t="-3922" r="-833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D0828B-AEBB-CF21-29D3-B98A04A4229D}"/>
                  </a:ext>
                </a:extLst>
              </p:cNvPr>
              <p:cNvSpPr txBox="1"/>
              <p:nvPr/>
            </p:nvSpPr>
            <p:spPr>
              <a:xfrm>
                <a:off x="7312361" y="2238839"/>
                <a:ext cx="730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 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</a:rPr>
                  <a:t>Fixé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4D0828B-AEBB-CF21-29D3-B98A04A42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361" y="2238839"/>
                <a:ext cx="730200" cy="307777"/>
              </a:xfrm>
              <a:prstGeom prst="rect">
                <a:avLst/>
              </a:prstGeom>
              <a:blipFill>
                <a:blip r:embed="rId13"/>
                <a:stretch>
                  <a:fillRect t="-1961" r="-168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4B8B5A0-AAA8-17B4-DFB6-AEC30C688530}"/>
                  </a:ext>
                </a:extLst>
              </p:cNvPr>
              <p:cNvSpPr txBox="1"/>
              <p:nvPr/>
            </p:nvSpPr>
            <p:spPr>
              <a:xfrm>
                <a:off x="3626170" y="4060337"/>
                <a:ext cx="730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 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</a:rPr>
                  <a:t>Fixé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4B8B5A0-AAA8-17B4-DFB6-AEC30C68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70" y="4060337"/>
                <a:ext cx="730200" cy="307777"/>
              </a:xfrm>
              <a:prstGeom prst="rect">
                <a:avLst/>
              </a:prstGeom>
              <a:blipFill>
                <a:blip r:embed="rId12"/>
                <a:stretch>
                  <a:fillRect t="-3922" r="-833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29D8FE4-558E-7B5B-1469-A5C80548BA56}"/>
                  </a:ext>
                </a:extLst>
              </p:cNvPr>
              <p:cNvSpPr txBox="1"/>
              <p:nvPr/>
            </p:nvSpPr>
            <p:spPr>
              <a:xfrm>
                <a:off x="6461946" y="4049479"/>
                <a:ext cx="730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</a:rPr>
                  <a:t> Fixé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29D8FE4-558E-7B5B-1469-A5C80548B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946" y="4049479"/>
                <a:ext cx="730200" cy="307777"/>
              </a:xfrm>
              <a:prstGeom prst="rect">
                <a:avLst/>
              </a:prstGeom>
              <a:blipFill>
                <a:blip r:embed="rId13"/>
                <a:stretch>
                  <a:fillRect t="-1961" r="-833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207682B0-8370-FAF0-8597-14130723E073}"/>
              </a:ext>
            </a:extLst>
          </p:cNvPr>
          <p:cNvSpPr txBox="1"/>
          <p:nvPr/>
        </p:nvSpPr>
        <p:spPr>
          <a:xfrm>
            <a:off x="5824453" y="5449809"/>
            <a:ext cx="1487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Bandes fondamentales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0EBB9A2-83CC-485E-14C1-75E200D08EA2}"/>
              </a:ext>
            </a:extLst>
          </p:cNvPr>
          <p:cNvCxnSpPr/>
          <p:nvPr/>
        </p:nvCxnSpPr>
        <p:spPr>
          <a:xfrm flipH="1">
            <a:off x="6634612" y="5288313"/>
            <a:ext cx="42316" cy="213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13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86815-17B0-3E5A-8C00-1B4CB1FF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5E35B-B0EA-199E-367F-21F7812A996F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8EA47-464C-23AD-FF28-DF341C548B2E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3FF19D60-73F2-84D1-9FFF-2C78F29DE246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626CDBC-47E8-5586-BABB-34A4ACC69FF2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D3BCEA-8704-FFF1-9C5C-189AAC185641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BE5550B-CBD4-4C51-9A06-1945929B0B99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49212AD-D485-17EF-44F8-0DEE6ED45E91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37440ED-BD29-3758-CF9E-309DA798D099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5D26A83-8A21-0820-281C-0754A498A598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EF102535-AF3F-BA7C-20FD-66C4C1B141F9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7F91C6-27D4-5BE1-3025-18B386B13A50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328D9094-943F-1026-0918-F874557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A3A5F69E-4501-6A69-8BF1-3199125A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C431E969-E873-2600-A1F1-61C1E037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14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DE94DDE8-93BB-ECC4-F18D-AE948C2C8A3D}"/>
              </a:ext>
            </a:extLst>
          </p:cNvPr>
          <p:cNvSpPr/>
          <p:nvPr/>
        </p:nvSpPr>
        <p:spPr>
          <a:xfrm>
            <a:off x="837487" y="2027671"/>
            <a:ext cx="1720437" cy="1477378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extLst>
              <a:ext uri="{FF2B5EF4-FFF2-40B4-BE49-F238E27FC236}">
                <a16:creationId xmlns:a16="http://schemas.microsoft.com/office/drawing/2014/main" id="{56053608-71AC-6E9E-6DB9-D784D86594B1}"/>
              </a:ext>
            </a:extLst>
          </p:cNvPr>
          <p:cNvSpPr/>
          <p:nvPr/>
        </p:nvSpPr>
        <p:spPr>
          <a:xfrm>
            <a:off x="3026485" y="2310232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DAC2E8-C8F3-4E59-89F0-074266FE827D}"/>
              </a:ext>
            </a:extLst>
          </p:cNvPr>
          <p:cNvSpPr/>
          <p:nvPr/>
        </p:nvSpPr>
        <p:spPr>
          <a:xfrm>
            <a:off x="3049655" y="2504244"/>
            <a:ext cx="1451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Vecteurs propres</a:t>
            </a:r>
            <a:endParaRPr lang="fr-FR" dirty="0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35563FF6-4A6B-422D-C5BF-7D87179E3F97}"/>
              </a:ext>
            </a:extLst>
          </p:cNvPr>
          <p:cNvSpPr/>
          <p:nvPr/>
        </p:nvSpPr>
        <p:spPr>
          <a:xfrm>
            <a:off x="2636563" y="2665105"/>
            <a:ext cx="344032" cy="424198"/>
          </a:xfrm>
          <a:prstGeom prst="mathPlus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36FEEA-97CD-8354-B577-79B1457CE97E}"/>
              </a:ext>
            </a:extLst>
          </p:cNvPr>
          <p:cNvSpPr/>
          <p:nvPr/>
        </p:nvSpPr>
        <p:spPr>
          <a:xfrm>
            <a:off x="5212740" y="2642744"/>
            <a:ext cx="1451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Spectre</a:t>
            </a:r>
            <a:r>
              <a:rPr lang="fr-FR" sz="1200" b="1" dirty="0"/>
              <a:t> </a:t>
            </a:r>
            <a:endParaRPr lang="fr-FR" sz="1200" dirty="0"/>
          </a:p>
        </p:txBody>
      </p:sp>
      <p:sp>
        <p:nvSpPr>
          <p:cNvPr id="38" name="Flèche droite 37">
            <a:extLst>
              <a:ext uri="{FF2B5EF4-FFF2-40B4-BE49-F238E27FC236}">
                <a16:creationId xmlns:a16="http://schemas.microsoft.com/office/drawing/2014/main" id="{7F9CE7B1-0740-CAE6-C869-E7F163197B86}"/>
              </a:ext>
            </a:extLst>
          </p:cNvPr>
          <p:cNvSpPr/>
          <p:nvPr/>
        </p:nvSpPr>
        <p:spPr>
          <a:xfrm>
            <a:off x="4625394" y="2761692"/>
            <a:ext cx="538934" cy="362885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261140-9C9E-16D7-4909-00C74A76B220}"/>
              </a:ext>
            </a:extLst>
          </p:cNvPr>
          <p:cNvSpPr/>
          <p:nvPr/>
        </p:nvSpPr>
        <p:spPr>
          <a:xfrm>
            <a:off x="837487" y="2341154"/>
            <a:ext cx="1737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Surface de moment dipolaire 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82C907-9680-3FE7-B67E-2CFCD2BAC79C}"/>
              </a:ext>
            </a:extLst>
          </p:cNvPr>
          <p:cNvSpPr txBox="1"/>
          <p:nvPr/>
        </p:nvSpPr>
        <p:spPr>
          <a:xfrm>
            <a:off x="265249" y="1367514"/>
            <a:ext cx="2255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intensités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10BB40-7744-2132-0F91-F00AE3AE61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4829" r="7718"/>
          <a:stretch/>
        </p:blipFill>
        <p:spPr>
          <a:xfrm>
            <a:off x="3588025" y="4290255"/>
            <a:ext cx="3730323" cy="22282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004ABC-EDAD-35FC-8896-EFF44668BE10}"/>
              </a:ext>
            </a:extLst>
          </p:cNvPr>
          <p:cNvSpPr txBox="1"/>
          <p:nvPr/>
        </p:nvSpPr>
        <p:spPr>
          <a:xfrm>
            <a:off x="2217365" y="277448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du calcul : intensités</a:t>
            </a:r>
          </a:p>
        </p:txBody>
      </p:sp>
      <p:pic>
        <p:nvPicPr>
          <p:cNvPr id="8" name="Image 7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D7833DAB-F61D-2A99-2762-5FEE497DE3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362">
            <a:off x="5240790" y="4039747"/>
            <a:ext cx="1012126" cy="6286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303151" y="1908097"/>
            <a:ext cx="1109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Diagonalisation </a:t>
            </a:r>
          </a:p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matrice </a:t>
            </a:r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339577" y="1902301"/>
            <a:ext cx="3570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Boltzmann, fonction partition, température, spin nucléaires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154" y="2178215"/>
            <a:ext cx="2182723" cy="1298388"/>
          </a:xfrm>
          <a:prstGeom prst="rect">
            <a:avLst/>
          </a:prstGeom>
        </p:spPr>
      </p:pic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F5997DD5-2FCF-994B-7E28-0EEFDCE6ADC6}"/>
              </a:ext>
            </a:extLst>
          </p:cNvPr>
          <p:cNvSpPr/>
          <p:nvPr/>
        </p:nvSpPr>
        <p:spPr>
          <a:xfrm>
            <a:off x="5164328" y="2158584"/>
            <a:ext cx="3810707" cy="1337652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F82C907-9680-3FE7-B67E-2CFCD2BAC79C}"/>
              </a:ext>
            </a:extLst>
          </p:cNvPr>
          <p:cNvSpPr txBox="1"/>
          <p:nvPr/>
        </p:nvSpPr>
        <p:spPr>
          <a:xfrm>
            <a:off x="401569" y="3865411"/>
            <a:ext cx="4428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Attributions des transitions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rovibrationnelles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3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15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B673B3-A449-C211-513E-28BD542256A5}"/>
              </a:ext>
            </a:extLst>
          </p:cNvPr>
          <p:cNvSpPr txBox="1"/>
          <p:nvPr/>
        </p:nvSpPr>
        <p:spPr>
          <a:xfrm>
            <a:off x="2975134" y="220122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du dimère H</a:t>
            </a:r>
            <a:r>
              <a:rPr lang="fr-FR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O-HF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3211" y="1094735"/>
            <a:ext cx="864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2 configurations d’équilibre équivalentes et un point stationnaire avec une configuration plane à </a:t>
            </a:r>
            <a:r>
              <a:rPr lang="fr-FR" sz="1400" b="1" dirty="0"/>
              <a:t>108.4 cm</a:t>
            </a:r>
            <a:r>
              <a:rPr lang="fr-FR" sz="1400" b="1" baseline="30000" dirty="0"/>
              <a:t>-1</a:t>
            </a:r>
            <a:r>
              <a:rPr lang="fr-FR" sz="1400" b="1" dirty="0"/>
              <a:t> </a:t>
            </a:r>
            <a:r>
              <a:rPr lang="fr-FR" sz="1400" dirty="0"/>
              <a:t>,</a:t>
            </a:r>
          </a:p>
          <a:p>
            <a:r>
              <a:rPr lang="fr-FR" sz="1400" dirty="0"/>
              <a:t>       la dissociation est à </a:t>
            </a:r>
            <a:r>
              <a:rPr lang="fr-FR" sz="1400" b="1" dirty="0"/>
              <a:t>3005.5 cm</a:t>
            </a:r>
            <a:r>
              <a:rPr lang="fr-FR" sz="1400" b="1" baseline="30000" dirty="0"/>
              <a:t>-1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13284" y="2133702"/>
            <a:ext cx="203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Configuration d’équilibre (C</a:t>
            </a:r>
            <a:r>
              <a:rPr lang="fr-FR" sz="1200" b="1" baseline="-25000" dirty="0"/>
              <a:t>s</a:t>
            </a:r>
            <a:r>
              <a:rPr lang="fr-FR" sz="1200" b="1" dirty="0"/>
              <a:t>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813284" y="1915644"/>
            <a:ext cx="176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Configuration plane (C</a:t>
            </a:r>
            <a:r>
              <a:rPr lang="fr-FR" sz="1200" b="1" baseline="-25000" dirty="0"/>
              <a:t>2v</a:t>
            </a:r>
            <a:r>
              <a:rPr lang="fr-FR" sz="1200" b="1" dirty="0"/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D6DB33-FB94-31AF-4F8E-76C2BEB34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18183" r="26060" b="13931"/>
          <a:stretch/>
        </p:blipFill>
        <p:spPr>
          <a:xfrm>
            <a:off x="1561874" y="1662553"/>
            <a:ext cx="4948591" cy="281951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5673D78-4BD9-EEEC-67BA-7E4A4AF9D761}"/>
              </a:ext>
            </a:extLst>
          </p:cNvPr>
          <p:cNvCxnSpPr>
            <a:cxnSpLocks/>
          </p:cNvCxnSpPr>
          <p:nvPr/>
        </p:nvCxnSpPr>
        <p:spPr>
          <a:xfrm>
            <a:off x="4309714" y="3168402"/>
            <a:ext cx="0" cy="6807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F3A276D-7159-809C-2B86-66E028484457}"/>
              </a:ext>
            </a:extLst>
          </p:cNvPr>
          <p:cNvSpPr txBox="1"/>
          <p:nvPr/>
        </p:nvSpPr>
        <p:spPr>
          <a:xfrm>
            <a:off x="4267659" y="3469533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108.4 cm</a:t>
            </a:r>
            <a:r>
              <a:rPr lang="fr-FR" sz="1200" b="1" baseline="30000" dirty="0"/>
              <a:t>-1</a:t>
            </a:r>
            <a:endParaRPr lang="fr-FR" sz="1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BF0317-F30E-4B14-BE65-139603AC2432}"/>
              </a:ext>
            </a:extLst>
          </p:cNvPr>
          <p:cNvSpPr/>
          <p:nvPr/>
        </p:nvSpPr>
        <p:spPr>
          <a:xfrm>
            <a:off x="3044619" y="1766787"/>
            <a:ext cx="2694449" cy="481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C8534DF-4219-2FE0-E6E0-E8690EFD3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6" y="4913766"/>
            <a:ext cx="4736706" cy="104490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633031C-66F6-AFBD-2C7C-3A7640BDD3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68"/>
          <a:stretch/>
        </p:blipFill>
        <p:spPr>
          <a:xfrm>
            <a:off x="5453336" y="4842098"/>
            <a:ext cx="1296703" cy="1082646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C701AC4-191E-69C5-5DD5-85A144B560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8"/>
          <a:stretch/>
        </p:blipFill>
        <p:spPr>
          <a:xfrm>
            <a:off x="6750039" y="4872093"/>
            <a:ext cx="1626493" cy="11934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15447E-287C-CBDD-8A33-013A891DB912}"/>
              </a:ext>
            </a:extLst>
          </p:cNvPr>
          <p:cNvSpPr txBox="1"/>
          <p:nvPr/>
        </p:nvSpPr>
        <p:spPr>
          <a:xfrm>
            <a:off x="368067" y="4251713"/>
            <a:ext cx="3476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/>
              <a:t>5 modes de vibration intermoléculaires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25A52D-AF49-A9DA-3440-46DEF9BA3134}"/>
              </a:ext>
            </a:extLst>
          </p:cNvPr>
          <p:cNvSpPr txBox="1"/>
          <p:nvPr/>
        </p:nvSpPr>
        <p:spPr>
          <a:xfrm>
            <a:off x="966000" y="4624573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199.9 cm</a:t>
            </a:r>
            <a:r>
              <a:rPr lang="fr-FR" sz="1400" b="1" baseline="30000" dirty="0"/>
              <a:t>-1</a:t>
            </a:r>
            <a:r>
              <a:rPr lang="fr-FR" sz="1400" b="1" dirty="0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AEF8FF-F2DC-D292-5AE8-E185F07B2964}"/>
              </a:ext>
            </a:extLst>
          </p:cNvPr>
          <p:cNvSpPr txBox="1"/>
          <p:nvPr/>
        </p:nvSpPr>
        <p:spPr>
          <a:xfrm>
            <a:off x="4196326" y="465346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204.5 cm</a:t>
            </a:r>
            <a:r>
              <a:rPr lang="fr-FR" sz="1400" b="1" baseline="30000" dirty="0"/>
              <a:t>-1</a:t>
            </a:r>
            <a:r>
              <a:rPr lang="fr-FR" sz="1400" b="1" dirty="0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1E6323-A68E-222E-D7BF-6752339E1ADC}"/>
              </a:ext>
            </a:extLst>
          </p:cNvPr>
          <p:cNvSpPr txBox="1"/>
          <p:nvPr/>
        </p:nvSpPr>
        <p:spPr>
          <a:xfrm>
            <a:off x="7312750" y="4624573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706.5 cm</a:t>
            </a:r>
            <a:r>
              <a:rPr lang="fr-FR" sz="1400" b="1" baseline="30000" dirty="0"/>
              <a:t>-1</a:t>
            </a:r>
            <a:r>
              <a:rPr lang="fr-FR" sz="1400" b="1" dirty="0"/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C3A08F7-57DC-2C22-7071-6FBDE2C66C89}"/>
              </a:ext>
            </a:extLst>
          </p:cNvPr>
          <p:cNvSpPr txBox="1"/>
          <p:nvPr/>
        </p:nvSpPr>
        <p:spPr>
          <a:xfrm>
            <a:off x="2670441" y="4632835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76.4 cm</a:t>
            </a:r>
            <a:r>
              <a:rPr lang="fr-FR" sz="1400" b="1" baseline="30000" dirty="0"/>
              <a:t>-1</a:t>
            </a:r>
            <a:r>
              <a:rPr lang="fr-FR" sz="1400" b="1" dirty="0"/>
              <a:t>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E0E5C02-F3E0-6DB4-A0C0-7D0EF3581E13}"/>
              </a:ext>
            </a:extLst>
          </p:cNvPr>
          <p:cNvSpPr txBox="1"/>
          <p:nvPr/>
        </p:nvSpPr>
        <p:spPr>
          <a:xfrm>
            <a:off x="5739069" y="4614047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590.9 cm</a:t>
            </a:r>
            <a:r>
              <a:rPr lang="fr-FR" sz="1400" b="1" baseline="30000" dirty="0"/>
              <a:t>-1</a:t>
            </a:r>
            <a:r>
              <a:rPr lang="fr-FR" sz="1400" b="1" dirty="0"/>
              <a:t>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71BF2B7-5B4D-F4DC-279D-3A79B67C48C8}"/>
              </a:ext>
            </a:extLst>
          </p:cNvPr>
          <p:cNvSpPr txBox="1"/>
          <p:nvPr/>
        </p:nvSpPr>
        <p:spPr>
          <a:xfrm>
            <a:off x="203596" y="4614047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Calc.</a:t>
            </a:r>
          </a:p>
        </p:txBody>
      </p:sp>
      <p:pic>
        <p:nvPicPr>
          <p:cNvPr id="33" name="Image 32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3BBEBD3B-2DC2-8D7D-27AB-E2369F5192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0F8AB8-B3FB-8963-D535-480CA46E51EB}"/>
              </a:ext>
            </a:extLst>
          </p:cNvPr>
          <p:cNvSpPr txBox="1"/>
          <p:nvPr/>
        </p:nvSpPr>
        <p:spPr>
          <a:xfrm>
            <a:off x="190894" y="5804082"/>
            <a:ext cx="558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Obs.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A774F4-64AA-8C55-CFDE-85D5DBBCB0B7}"/>
              </a:ext>
            </a:extLst>
          </p:cNvPr>
          <p:cNvSpPr txBox="1"/>
          <p:nvPr/>
        </p:nvSpPr>
        <p:spPr>
          <a:xfrm>
            <a:off x="1123724" y="5924744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176 ± 15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498A0D-1E75-C495-1660-2771A67DFEE2}"/>
              </a:ext>
            </a:extLst>
          </p:cNvPr>
          <p:cNvSpPr txBox="1"/>
          <p:nvPr/>
        </p:nvSpPr>
        <p:spPr>
          <a:xfrm>
            <a:off x="2758345" y="5956878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64 ± 10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1ED6094-5498-2D10-C9D9-1ECBFCD725EB}"/>
              </a:ext>
            </a:extLst>
          </p:cNvPr>
          <p:cNvSpPr txBox="1"/>
          <p:nvPr/>
        </p:nvSpPr>
        <p:spPr>
          <a:xfrm>
            <a:off x="4309713" y="5955838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157 ± 10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291DAAD-0849-ED13-EEC7-70C93B1BA9FF}"/>
              </a:ext>
            </a:extLst>
          </p:cNvPr>
          <p:cNvSpPr txBox="1"/>
          <p:nvPr/>
        </p:nvSpPr>
        <p:spPr>
          <a:xfrm>
            <a:off x="7492212" y="6002396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696 ± 30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4BB984-E65E-2262-AFAE-DC02A43F0135}"/>
              </a:ext>
            </a:extLst>
          </p:cNvPr>
          <p:cNvSpPr txBox="1"/>
          <p:nvPr/>
        </p:nvSpPr>
        <p:spPr>
          <a:xfrm>
            <a:off x="5775961" y="5941119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666± 30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698049" y="3223460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</a:t>
            </a:r>
            <a:r>
              <a:rPr lang="fr-FR" sz="1600" baseline="-25000" dirty="0"/>
              <a:t>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678698" y="3230170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</a:t>
            </a:r>
            <a:r>
              <a:rPr lang="fr-FR" sz="1600" baseline="-25000" dirty="0"/>
              <a:t>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151799" y="2424257"/>
            <a:ext cx="48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</a:t>
            </a:r>
            <a:r>
              <a:rPr lang="fr-FR" sz="1600" baseline="-25000" dirty="0"/>
              <a:t>2v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08" y="2721798"/>
            <a:ext cx="686811" cy="36025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2267" y="3517869"/>
            <a:ext cx="806283" cy="31894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8723" y="3510910"/>
            <a:ext cx="777766" cy="34943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08156F9-E669-27A8-C921-E9E84DF07C7A}"/>
              </a:ext>
            </a:extLst>
          </p:cNvPr>
          <p:cNvSpPr txBox="1"/>
          <p:nvPr/>
        </p:nvSpPr>
        <p:spPr>
          <a:xfrm>
            <a:off x="-34092" y="6129676"/>
            <a:ext cx="27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Kisiel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1982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R. Soc.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 381,419-442</a:t>
            </a:r>
          </a:p>
        </p:txBody>
      </p:sp>
    </p:spTree>
    <p:extLst>
      <p:ext uri="{BB962C8B-B14F-4D97-AF65-F5344CB8AC3E}">
        <p14:creationId xmlns:p14="http://schemas.microsoft.com/office/powerpoint/2010/main" val="43630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6CDD4-3D1A-D1DA-E5AD-503187989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593CF3-0B99-44D6-4DD7-EF4AA8C78BC4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B1972-1CFA-529A-5380-FCE16FAA670F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F98FBD53-F5D8-76E4-9928-4DFA01DCCC5E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58CD3C3-D7F1-063E-F1B4-CE5B7E2FA933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D54C4AA-52A5-2F3A-57A7-1DFFD3383AC6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D036D30-B5BA-9EC8-4B24-D7FC176ECAC6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3766BB0-20CD-7C90-EF78-C33102B7B866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D405623-6A3F-AAA3-3578-FC3DF6BF792B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D99FD3-5BF3-F452-BE6A-8D3D95E0593C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69E89A0-DC42-9CE4-FD03-020978CDBE43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82718A-1926-8730-476D-8A1EC451D468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FA9B6DFC-7773-1D35-1A5C-7ED81887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F8F38D5-71A6-29F9-3D71-EE880867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16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9E89F9-D35D-C5CF-5A31-8B99C06F56F0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D1B37C8-EAB5-2DD2-7D92-2B33C74986FD}"/>
              </a:ext>
            </a:extLst>
          </p:cNvPr>
          <p:cNvSpPr txBox="1"/>
          <p:nvPr/>
        </p:nvSpPr>
        <p:spPr>
          <a:xfrm>
            <a:off x="2814026" y="233488"/>
            <a:ext cx="48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des 9 modes de vibration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35E3CB-428E-E40D-644F-8AABD417E8F2}"/>
              </a:ext>
            </a:extLst>
          </p:cNvPr>
          <p:cNvSpPr txBox="1"/>
          <p:nvPr/>
        </p:nvSpPr>
        <p:spPr>
          <a:xfrm>
            <a:off x="5051361" y="1180668"/>
            <a:ext cx="3798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4 modes de vibration intramoléculaires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57DAFC-D83B-B3AD-E67E-F054099B96B0}"/>
              </a:ext>
            </a:extLst>
          </p:cNvPr>
          <p:cNvSpPr txBox="1"/>
          <p:nvPr/>
        </p:nvSpPr>
        <p:spPr>
          <a:xfrm>
            <a:off x="723926" y="1165656"/>
            <a:ext cx="380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5 modes de vibration intermoléculaires</a:t>
            </a:r>
          </a:p>
        </p:txBody>
      </p:sp>
      <p:pic>
        <p:nvPicPr>
          <p:cNvPr id="33" name="Image 32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F8F03E2B-F936-0D5E-FAE4-828CDFA8E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pic>
        <p:nvPicPr>
          <p:cNvPr id="35" name="Image 34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F60F4EE8-3306-62A4-7DDD-299F293C13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6" y="5168138"/>
            <a:ext cx="2433854" cy="1253029"/>
          </a:xfrm>
          <a:prstGeom prst="rect">
            <a:avLst/>
          </a:prstGeom>
        </p:spPr>
      </p:pic>
      <p:pic>
        <p:nvPicPr>
          <p:cNvPr id="39" name="Image 38" descr="Une image contenant ciel, plein air, balle&#10;&#10;Le contenu généré par l’IA peut être incorrect.">
            <a:extLst>
              <a:ext uri="{FF2B5EF4-FFF2-40B4-BE49-F238E27FC236}">
                <a16:creationId xmlns:a16="http://schemas.microsoft.com/office/drawing/2014/main" id="{6AB5F3DD-C93A-7BA1-ABE2-3F040A105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8" y="4391836"/>
            <a:ext cx="2473608" cy="1394009"/>
          </a:xfrm>
          <a:prstGeom prst="rect">
            <a:avLst/>
          </a:prstGeom>
        </p:spPr>
      </p:pic>
      <p:pic>
        <p:nvPicPr>
          <p:cNvPr id="45" name="Image 44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C910A25B-F9CD-91F0-5472-E78DFF796F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2" y="3422694"/>
            <a:ext cx="2507912" cy="1291156"/>
          </a:xfrm>
          <a:prstGeom prst="rect">
            <a:avLst/>
          </a:prstGeom>
        </p:spPr>
      </p:pic>
      <p:pic>
        <p:nvPicPr>
          <p:cNvPr id="47" name="Image 46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5731EF37-BB87-1FEF-E2D7-CFFBB8B429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80" y="2461955"/>
            <a:ext cx="2491022" cy="1274570"/>
          </a:xfrm>
          <a:prstGeom prst="rect">
            <a:avLst/>
          </a:prstGeom>
        </p:spPr>
      </p:pic>
      <p:pic>
        <p:nvPicPr>
          <p:cNvPr id="52" name="Image 51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8A2AA600-FDA1-FFEC-89D3-F14754901E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66" y="4211352"/>
            <a:ext cx="2017294" cy="1000401"/>
          </a:xfrm>
          <a:prstGeom prst="rect">
            <a:avLst/>
          </a:prstGeom>
        </p:spPr>
      </p:pic>
      <p:pic>
        <p:nvPicPr>
          <p:cNvPr id="54" name="Image 53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402964AC-7C87-9295-1C5B-F44C78E8B5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09" y="3091151"/>
            <a:ext cx="2015277" cy="1000401"/>
          </a:xfrm>
          <a:prstGeom prst="rect">
            <a:avLst/>
          </a:prstGeom>
        </p:spPr>
      </p:pic>
      <p:pic>
        <p:nvPicPr>
          <p:cNvPr id="56" name="Image 55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D884A494-164E-EBBC-3A14-51A143E120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09" y="1817176"/>
            <a:ext cx="2017293" cy="1000400"/>
          </a:xfrm>
          <a:prstGeom prst="rect">
            <a:avLst/>
          </a:prstGeom>
        </p:spPr>
      </p:pic>
      <p:pic>
        <p:nvPicPr>
          <p:cNvPr id="60" name="Image 59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9A302E16-0936-F3E9-25A7-C61DD25AB2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09" y="5361031"/>
            <a:ext cx="1985788" cy="1022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60F44D61-DF5B-BBDB-F466-231ED1A0F949}"/>
                  </a:ext>
                </a:extLst>
              </p:cNvPr>
              <p:cNvSpPr txBox="1"/>
              <p:nvPr/>
            </p:nvSpPr>
            <p:spPr>
              <a:xfrm>
                <a:off x="5799255" y="3436639"/>
                <a:ext cx="10704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sz="1400" b="1" dirty="0"/>
                  <a:t>(pliage)</a:t>
                </a: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60F44D61-DF5B-BBDB-F466-231ED1A0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255" y="3436639"/>
                <a:ext cx="107040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ZoneTexte 62">
            <a:extLst>
              <a:ext uri="{FF2B5EF4-FFF2-40B4-BE49-F238E27FC236}">
                <a16:creationId xmlns:a16="http://schemas.microsoft.com/office/drawing/2014/main" id="{97E4E8AA-EF2B-E69B-6A28-099BDB12E6ED}"/>
              </a:ext>
            </a:extLst>
          </p:cNvPr>
          <p:cNvSpPr txBox="1"/>
          <p:nvPr/>
        </p:nvSpPr>
        <p:spPr>
          <a:xfrm>
            <a:off x="8368362" y="3099240"/>
            <a:ext cx="70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</a:t>
            </a:r>
            <a:r>
              <a:rPr lang="fr-FR" sz="1800" b="1" baseline="-25000" dirty="0"/>
              <a:t>2</a:t>
            </a:r>
            <a:r>
              <a:rPr lang="fr-FR" sz="1800" b="1" dirty="0"/>
              <a:t>O</a:t>
            </a:r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D572C4A-FC94-1718-3644-B8F90E7E05B8}"/>
              </a:ext>
            </a:extLst>
          </p:cNvPr>
          <p:cNvSpPr txBox="1"/>
          <p:nvPr/>
        </p:nvSpPr>
        <p:spPr>
          <a:xfrm>
            <a:off x="8471809" y="5329276"/>
            <a:ext cx="70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HF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8FBF08DC-C03A-426D-1C39-63A8775EC1C4}"/>
                  </a:ext>
                </a:extLst>
              </p:cNvPr>
              <p:cNvSpPr txBox="1"/>
              <p:nvPr/>
            </p:nvSpPr>
            <p:spPr>
              <a:xfrm>
                <a:off x="5638680" y="2010895"/>
                <a:ext cx="139447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/>
                  <a:t>(élongation symétrique) </a:t>
                </a: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8FBF08DC-C03A-426D-1C39-63A8775EC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80" y="2010895"/>
                <a:ext cx="1394474" cy="523220"/>
              </a:xfrm>
              <a:prstGeom prst="rect">
                <a:avLst/>
              </a:prstGeom>
              <a:blipFill>
                <a:blip r:embed="rId12"/>
                <a:stretch>
                  <a:fillRect l="-1310" t="-2326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BC62FD9-448A-DCAD-CF40-BF20F48F755B}"/>
                  </a:ext>
                </a:extLst>
              </p:cNvPr>
              <p:cNvSpPr txBox="1"/>
              <p:nvPr/>
            </p:nvSpPr>
            <p:spPr>
              <a:xfrm>
                <a:off x="5638680" y="4450952"/>
                <a:ext cx="16047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/>
                  <a:t>(élongation asymétrique) </a:t>
                </a: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0BC62FD9-448A-DCAD-CF40-BF20F48F7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80" y="4450952"/>
                <a:ext cx="1604788" cy="523220"/>
              </a:xfrm>
              <a:prstGeom prst="rect">
                <a:avLst/>
              </a:prstGeom>
              <a:blipFill>
                <a:blip r:embed="rId13"/>
                <a:stretch>
                  <a:fillRect l="-1141" t="-2326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:a16="http://schemas.microsoft.com/office/drawing/2014/main" id="{82962C45-476F-236A-8720-951A623CC632}"/>
              </a:ext>
            </a:extLst>
          </p:cNvPr>
          <p:cNvSpPr txBox="1"/>
          <p:nvPr/>
        </p:nvSpPr>
        <p:spPr>
          <a:xfrm>
            <a:off x="8348541" y="1837676"/>
            <a:ext cx="70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</a:t>
            </a:r>
            <a:r>
              <a:rPr lang="fr-FR" sz="1800" b="1" baseline="-25000" dirty="0"/>
              <a:t>2</a:t>
            </a:r>
            <a:r>
              <a:rPr lang="fr-FR" sz="1800" b="1" dirty="0"/>
              <a:t>O</a:t>
            </a:r>
            <a:endParaRPr lang="fr-FR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4A69C182-6A2A-8E5E-2FDC-0612EA7A8EFC}"/>
              </a:ext>
            </a:extLst>
          </p:cNvPr>
          <p:cNvSpPr txBox="1"/>
          <p:nvPr/>
        </p:nvSpPr>
        <p:spPr>
          <a:xfrm>
            <a:off x="8348541" y="4211352"/>
            <a:ext cx="706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H</a:t>
            </a:r>
            <a:r>
              <a:rPr lang="fr-FR" sz="1800" b="1" baseline="-25000" dirty="0"/>
              <a:t>2</a:t>
            </a:r>
            <a:r>
              <a:rPr lang="fr-FR" sz="1800" b="1" dirty="0"/>
              <a:t>O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AD7F9BCE-A057-61A5-646A-7C76A5723E0E}"/>
                  </a:ext>
                </a:extLst>
              </p:cNvPr>
              <p:cNvSpPr txBox="1"/>
              <p:nvPr/>
            </p:nvSpPr>
            <p:spPr>
              <a:xfrm>
                <a:off x="5513735" y="5764070"/>
                <a:ext cx="1604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𝐇𝐅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/>
                  <a:t>(élongation) </a:t>
                </a:r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AD7F9BCE-A057-61A5-646A-7C76A5723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735" y="5764070"/>
                <a:ext cx="1604788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Image 72" descr="Une image contenant ciel, plein air&#10;&#10;Le contenu généré par l’IA peut être incorrect.">
            <a:extLst>
              <a:ext uri="{FF2B5EF4-FFF2-40B4-BE49-F238E27FC236}">
                <a16:creationId xmlns:a16="http://schemas.microsoft.com/office/drawing/2014/main" id="{A1F38734-565D-FCDA-CCB3-F261789B883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0" y="1725246"/>
            <a:ext cx="2291102" cy="1291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AD0CEFE2-6CD6-E257-1222-D15A5CCE4495}"/>
                  </a:ext>
                </a:extLst>
              </p:cNvPr>
              <p:cNvSpPr txBox="1"/>
              <p:nvPr/>
            </p:nvSpPr>
            <p:spPr>
              <a:xfrm>
                <a:off x="1318161" y="1711226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AD0CEFE2-6CD6-E257-1222-D15A5CCE4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61" y="1711226"/>
                <a:ext cx="48436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BF8E9853-5559-D5FA-1335-0364A65DFD19}"/>
                  </a:ext>
                </a:extLst>
              </p:cNvPr>
              <p:cNvSpPr txBox="1"/>
              <p:nvPr/>
            </p:nvSpPr>
            <p:spPr>
              <a:xfrm>
                <a:off x="1246160" y="5161016"/>
                <a:ext cx="731226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BF8E9853-5559-D5FA-1335-0364A65DF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60" y="5161016"/>
                <a:ext cx="731226" cy="396006"/>
              </a:xfrm>
              <a:prstGeom prst="rect">
                <a:avLst/>
              </a:prstGeom>
              <a:blipFill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A3C5040E-0A88-4B30-683F-EE67A66D5890}"/>
                  </a:ext>
                </a:extLst>
              </p:cNvPr>
              <p:cNvSpPr txBox="1"/>
              <p:nvPr/>
            </p:nvSpPr>
            <p:spPr>
              <a:xfrm>
                <a:off x="1194729" y="3376656"/>
                <a:ext cx="695960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A3C5040E-0A88-4B30-683F-EE67A66D5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29" y="3376656"/>
                <a:ext cx="695960" cy="396006"/>
              </a:xfrm>
              <a:prstGeom prst="rect">
                <a:avLst/>
              </a:prstGeom>
              <a:blipFill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D452DB34-3A0D-C852-2BF3-04B30F7897C1}"/>
                  </a:ext>
                </a:extLst>
              </p:cNvPr>
              <p:cNvSpPr txBox="1"/>
              <p:nvPr/>
            </p:nvSpPr>
            <p:spPr>
              <a:xfrm>
                <a:off x="3375990" y="4413548"/>
                <a:ext cx="739241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D452DB34-3A0D-C852-2BF3-04B30F789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990" y="4413548"/>
                <a:ext cx="739241" cy="396006"/>
              </a:xfrm>
              <a:prstGeom prst="rect">
                <a:avLst/>
              </a:prstGeom>
              <a:blipFill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53162CF4-16E4-DB16-A4CC-A6E4571D93F2}"/>
                  </a:ext>
                </a:extLst>
              </p:cNvPr>
              <p:cNvSpPr txBox="1"/>
              <p:nvPr/>
            </p:nvSpPr>
            <p:spPr>
              <a:xfrm>
                <a:off x="3393622" y="2474586"/>
                <a:ext cx="703975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53162CF4-16E4-DB16-A4CC-A6E4571D9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22" y="2474586"/>
                <a:ext cx="703975" cy="396006"/>
              </a:xfrm>
              <a:prstGeom prst="rect">
                <a:avLst/>
              </a:prstGeom>
              <a:blipFill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31772" y="1725246"/>
            <a:ext cx="2260630" cy="74934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723966" y="3716473"/>
            <a:ext cx="2260630" cy="74934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441483" y="3001658"/>
            <a:ext cx="2260630" cy="479425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66797" y="4624445"/>
            <a:ext cx="2096846" cy="556505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763911" y="5671897"/>
            <a:ext cx="2163185" cy="74934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97279" y="1630017"/>
            <a:ext cx="239808" cy="48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53976" y="1555014"/>
            <a:ext cx="207427" cy="48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908208" y="2773715"/>
            <a:ext cx="2015277" cy="382512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908208" y="3989892"/>
            <a:ext cx="2015277" cy="226368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6912804" y="5135680"/>
            <a:ext cx="2015277" cy="226368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867383" y="1518125"/>
            <a:ext cx="124265" cy="48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844058" y="1523664"/>
            <a:ext cx="124265" cy="48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78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17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B673B3-A449-C211-513E-28BD542256A5}"/>
              </a:ext>
            </a:extLst>
          </p:cNvPr>
          <p:cNvSpPr txBox="1"/>
          <p:nvPr/>
        </p:nvSpPr>
        <p:spPr>
          <a:xfrm>
            <a:off x="3343985" y="208900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 5-D  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 9-D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3B05A36-CF16-73CA-4A0C-5FC0390CFF5B}"/>
              </a:ext>
            </a:extLst>
          </p:cNvPr>
          <p:cNvCxnSpPr>
            <a:cxnSpLocks/>
          </p:cNvCxnSpPr>
          <p:nvPr/>
        </p:nvCxnSpPr>
        <p:spPr>
          <a:xfrm flipH="1" flipV="1">
            <a:off x="572709" y="1188287"/>
            <a:ext cx="16988" cy="518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9FB465E-2243-A2E6-B4CF-91FCC49F1A7C}"/>
              </a:ext>
            </a:extLst>
          </p:cNvPr>
          <p:cNvCxnSpPr/>
          <p:nvPr/>
        </p:nvCxnSpPr>
        <p:spPr>
          <a:xfrm>
            <a:off x="625180" y="5649531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6C1E2DB-2C42-E4A4-0751-10D00AC9CAB2}"/>
              </a:ext>
            </a:extLst>
          </p:cNvPr>
          <p:cNvCxnSpPr/>
          <p:nvPr/>
        </p:nvCxnSpPr>
        <p:spPr>
          <a:xfrm>
            <a:off x="621224" y="5439465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B6CD69D-3D85-8302-6179-05DCD50C5689}"/>
              </a:ext>
            </a:extLst>
          </p:cNvPr>
          <p:cNvCxnSpPr/>
          <p:nvPr/>
        </p:nvCxnSpPr>
        <p:spPr>
          <a:xfrm>
            <a:off x="652752" y="4874831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162A61C-6974-6EA2-B920-23E4302261E2}"/>
              </a:ext>
            </a:extLst>
          </p:cNvPr>
          <p:cNvSpPr txBox="1"/>
          <p:nvPr/>
        </p:nvSpPr>
        <p:spPr>
          <a:xfrm>
            <a:off x="154174" y="552674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196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CF5384F-1452-8C8D-6640-C2C358C88449}"/>
              </a:ext>
            </a:extLst>
          </p:cNvPr>
          <p:cNvSpPr txBox="1"/>
          <p:nvPr/>
        </p:nvSpPr>
        <p:spPr>
          <a:xfrm>
            <a:off x="163470" y="530096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238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CF7CD8-70E7-F27C-B6BC-85933407A915}"/>
              </a:ext>
            </a:extLst>
          </p:cNvPr>
          <p:cNvSpPr txBox="1"/>
          <p:nvPr/>
        </p:nvSpPr>
        <p:spPr>
          <a:xfrm>
            <a:off x="173770" y="476329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382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6AFB026-7A45-5785-FC27-94E94628193B}"/>
              </a:ext>
            </a:extLst>
          </p:cNvPr>
          <p:cNvCxnSpPr/>
          <p:nvPr/>
        </p:nvCxnSpPr>
        <p:spPr>
          <a:xfrm>
            <a:off x="652750" y="4778322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2ADDBA4-13D2-B5D1-061B-0C453ED659EF}"/>
              </a:ext>
            </a:extLst>
          </p:cNvPr>
          <p:cNvSpPr txBox="1"/>
          <p:nvPr/>
        </p:nvSpPr>
        <p:spPr>
          <a:xfrm>
            <a:off x="187071" y="458661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386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83C39DB-832A-1CFC-DDA0-F973B123F749}"/>
              </a:ext>
            </a:extLst>
          </p:cNvPr>
          <p:cNvCxnSpPr/>
          <p:nvPr/>
        </p:nvCxnSpPr>
        <p:spPr>
          <a:xfrm>
            <a:off x="635618" y="4330602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8F1BC0E-F80D-71A2-E7F4-40EC90A77035}"/>
              </a:ext>
            </a:extLst>
          </p:cNvPr>
          <p:cNvSpPr txBox="1"/>
          <p:nvPr/>
        </p:nvSpPr>
        <p:spPr>
          <a:xfrm>
            <a:off x="206486" y="422134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436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563284B-EAE1-68D1-68AB-81B13598ABBA}"/>
              </a:ext>
            </a:extLst>
          </p:cNvPr>
          <p:cNvCxnSpPr/>
          <p:nvPr/>
        </p:nvCxnSpPr>
        <p:spPr>
          <a:xfrm>
            <a:off x="652750" y="3769826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81F43FE9-B955-4372-998B-1A474E687C7D}"/>
              </a:ext>
            </a:extLst>
          </p:cNvPr>
          <p:cNvSpPr txBox="1"/>
          <p:nvPr/>
        </p:nvSpPr>
        <p:spPr>
          <a:xfrm>
            <a:off x="192248" y="366653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559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E187AA7-50CB-B387-47D4-8AC9E46ABB16}"/>
              </a:ext>
            </a:extLst>
          </p:cNvPr>
          <p:cNvCxnSpPr/>
          <p:nvPr/>
        </p:nvCxnSpPr>
        <p:spPr>
          <a:xfrm>
            <a:off x="652750" y="3564648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5A72378-F339-E237-9183-54AD3FD03E87}"/>
              </a:ext>
            </a:extLst>
          </p:cNvPr>
          <p:cNvSpPr txBox="1"/>
          <p:nvPr/>
        </p:nvSpPr>
        <p:spPr>
          <a:xfrm>
            <a:off x="175309" y="341406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563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5F14651-0246-D6E6-5A14-313B4275A370}"/>
              </a:ext>
            </a:extLst>
          </p:cNvPr>
          <p:cNvCxnSpPr/>
          <p:nvPr/>
        </p:nvCxnSpPr>
        <p:spPr>
          <a:xfrm>
            <a:off x="641219" y="3247148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105C7BC-60C9-FD0A-5B19-533AA0800EAD}"/>
              </a:ext>
            </a:extLst>
          </p:cNvPr>
          <p:cNvSpPr txBox="1"/>
          <p:nvPr/>
        </p:nvSpPr>
        <p:spPr>
          <a:xfrm>
            <a:off x="200916" y="30697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575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10906BB-238F-903E-2203-A18FB8A7B61F}"/>
              </a:ext>
            </a:extLst>
          </p:cNvPr>
          <p:cNvSpPr txBox="1"/>
          <p:nvPr/>
        </p:nvSpPr>
        <p:spPr>
          <a:xfrm>
            <a:off x="212359" y="271533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623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E3A72E1-AF6A-2621-90AB-B9B1239A28A3}"/>
              </a:ext>
            </a:extLst>
          </p:cNvPr>
          <p:cNvCxnSpPr/>
          <p:nvPr/>
        </p:nvCxnSpPr>
        <p:spPr>
          <a:xfrm>
            <a:off x="621224" y="2838455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1718FAD-17D3-3974-DE51-A0A3C7AB862F}"/>
              </a:ext>
            </a:extLst>
          </p:cNvPr>
          <p:cNvCxnSpPr/>
          <p:nvPr/>
        </p:nvCxnSpPr>
        <p:spPr>
          <a:xfrm>
            <a:off x="635618" y="2419355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D2214BC-8288-9C43-1D69-1908882BABCF}"/>
              </a:ext>
            </a:extLst>
          </p:cNvPr>
          <p:cNvSpPr txBox="1"/>
          <p:nvPr/>
        </p:nvSpPr>
        <p:spPr>
          <a:xfrm>
            <a:off x="200916" y="227698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676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056760B-A244-8AF1-B6D6-6B3699B6C131}"/>
              </a:ext>
            </a:extLst>
          </p:cNvPr>
          <p:cNvCxnSpPr/>
          <p:nvPr/>
        </p:nvCxnSpPr>
        <p:spPr>
          <a:xfrm>
            <a:off x="635618" y="2176871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CC604DEF-64DB-637D-7E26-2FA653DA5A35}"/>
              </a:ext>
            </a:extLst>
          </p:cNvPr>
          <p:cNvSpPr txBox="1"/>
          <p:nvPr/>
        </p:nvSpPr>
        <p:spPr>
          <a:xfrm>
            <a:off x="207280" y="201940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692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B8210E7-F6A5-2240-B386-E83801C3AA20}"/>
              </a:ext>
            </a:extLst>
          </p:cNvPr>
          <p:cNvSpPr txBox="1"/>
          <p:nvPr/>
        </p:nvSpPr>
        <p:spPr>
          <a:xfrm>
            <a:off x="246442" y="61879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A3B98E3-8372-3202-0CA3-EFE2266CFADE}"/>
              </a:ext>
            </a:extLst>
          </p:cNvPr>
          <p:cNvCxnSpPr/>
          <p:nvPr/>
        </p:nvCxnSpPr>
        <p:spPr>
          <a:xfrm>
            <a:off x="1847418" y="5585024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D49E486-7F1E-CEE0-DFC2-0FA31F7B6467}"/>
              </a:ext>
            </a:extLst>
          </p:cNvPr>
          <p:cNvCxnSpPr/>
          <p:nvPr/>
        </p:nvCxnSpPr>
        <p:spPr>
          <a:xfrm>
            <a:off x="1830286" y="5459580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8B25BA6-62B6-6CBD-9CF2-359EEAF457A1}"/>
              </a:ext>
            </a:extLst>
          </p:cNvPr>
          <p:cNvCxnSpPr/>
          <p:nvPr/>
        </p:nvCxnSpPr>
        <p:spPr>
          <a:xfrm>
            <a:off x="1867221" y="4658215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992099C-A7A1-6645-2A75-DB4BF4884F70}"/>
              </a:ext>
            </a:extLst>
          </p:cNvPr>
          <p:cNvCxnSpPr/>
          <p:nvPr/>
        </p:nvCxnSpPr>
        <p:spPr>
          <a:xfrm>
            <a:off x="1867221" y="4552203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7034AB20-12F1-45A9-8A39-BA6CDEF5C56E}"/>
              </a:ext>
            </a:extLst>
          </p:cNvPr>
          <p:cNvCxnSpPr/>
          <p:nvPr/>
        </p:nvCxnSpPr>
        <p:spPr>
          <a:xfrm>
            <a:off x="1847418" y="4281090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4D8CA4A-5026-D035-63C0-0845CEB71D41}"/>
              </a:ext>
            </a:extLst>
          </p:cNvPr>
          <p:cNvCxnSpPr/>
          <p:nvPr/>
        </p:nvCxnSpPr>
        <p:spPr>
          <a:xfrm>
            <a:off x="1847418" y="3805034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5B3EED12-AC22-DF75-B495-878185D26A07}"/>
              </a:ext>
            </a:extLst>
          </p:cNvPr>
          <p:cNvCxnSpPr/>
          <p:nvPr/>
        </p:nvCxnSpPr>
        <p:spPr>
          <a:xfrm>
            <a:off x="1817930" y="3276132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2496EFC-628F-D8D5-B0DF-3518FEF4C114}"/>
              </a:ext>
            </a:extLst>
          </p:cNvPr>
          <p:cNvCxnSpPr/>
          <p:nvPr/>
        </p:nvCxnSpPr>
        <p:spPr>
          <a:xfrm>
            <a:off x="1817929" y="2990096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50F15ED-C3C0-B795-6D9D-2C7C5EDBA2F5}"/>
              </a:ext>
            </a:extLst>
          </p:cNvPr>
          <p:cNvCxnSpPr/>
          <p:nvPr/>
        </p:nvCxnSpPr>
        <p:spPr>
          <a:xfrm>
            <a:off x="1867220" y="2144883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BC08C95-798A-AA71-CA97-5201E121C441}"/>
              </a:ext>
            </a:extLst>
          </p:cNvPr>
          <p:cNvCxnSpPr/>
          <p:nvPr/>
        </p:nvCxnSpPr>
        <p:spPr>
          <a:xfrm>
            <a:off x="1817928" y="2715330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7E21121-6C2C-D79F-A752-A5FB01B0A480}"/>
              </a:ext>
            </a:extLst>
          </p:cNvPr>
          <p:cNvCxnSpPr/>
          <p:nvPr/>
        </p:nvCxnSpPr>
        <p:spPr>
          <a:xfrm>
            <a:off x="1875109" y="2013287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E10AE7F-5298-2DF1-3C43-73EDEF9ED6F8}"/>
              </a:ext>
            </a:extLst>
          </p:cNvPr>
          <p:cNvCxnSpPr>
            <a:cxnSpLocks/>
          </p:cNvCxnSpPr>
          <p:nvPr/>
        </p:nvCxnSpPr>
        <p:spPr>
          <a:xfrm>
            <a:off x="1483189" y="5436509"/>
            <a:ext cx="329049" cy="2307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D2B7DA2-2040-6052-48F9-DE29CBA69BC6}"/>
              </a:ext>
            </a:extLst>
          </p:cNvPr>
          <p:cNvCxnSpPr>
            <a:cxnSpLocks/>
          </p:cNvCxnSpPr>
          <p:nvPr/>
        </p:nvCxnSpPr>
        <p:spPr>
          <a:xfrm flipV="1">
            <a:off x="1466057" y="5582596"/>
            <a:ext cx="401164" cy="86349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7ECB8C2-0D12-C4A9-B697-16F2A40CCC32}"/>
              </a:ext>
            </a:extLst>
          </p:cNvPr>
          <p:cNvCxnSpPr>
            <a:cxnSpLocks/>
          </p:cNvCxnSpPr>
          <p:nvPr/>
        </p:nvCxnSpPr>
        <p:spPr>
          <a:xfrm flipV="1">
            <a:off x="1495234" y="4658215"/>
            <a:ext cx="370032" cy="21661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BB052DD5-3982-7B44-5C80-B634F08BF8BD}"/>
              </a:ext>
            </a:extLst>
          </p:cNvPr>
          <p:cNvCxnSpPr>
            <a:cxnSpLocks/>
          </p:cNvCxnSpPr>
          <p:nvPr/>
        </p:nvCxnSpPr>
        <p:spPr>
          <a:xfrm flipV="1">
            <a:off x="1464392" y="4531960"/>
            <a:ext cx="430507" cy="26656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F29DA195-6207-3570-9FC0-D9CE539F09BE}"/>
              </a:ext>
            </a:extLst>
          </p:cNvPr>
          <p:cNvCxnSpPr>
            <a:cxnSpLocks/>
          </p:cNvCxnSpPr>
          <p:nvPr/>
        </p:nvCxnSpPr>
        <p:spPr>
          <a:xfrm flipH="1" flipV="1">
            <a:off x="2756606" y="1188287"/>
            <a:ext cx="11994" cy="5225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67C2D336-5AD2-6E65-0EBF-328BF1990982}"/>
              </a:ext>
            </a:extLst>
          </p:cNvPr>
          <p:cNvSpPr txBox="1"/>
          <p:nvPr/>
        </p:nvSpPr>
        <p:spPr>
          <a:xfrm>
            <a:off x="2723778" y="544409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200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7CC4728-2FA5-21F9-7E78-D16C1E84642C}"/>
              </a:ext>
            </a:extLst>
          </p:cNvPr>
          <p:cNvSpPr txBox="1"/>
          <p:nvPr/>
        </p:nvSpPr>
        <p:spPr>
          <a:xfrm>
            <a:off x="2729186" y="530349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235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2805BE7-3761-CCCE-70D6-40EC42651498}"/>
              </a:ext>
            </a:extLst>
          </p:cNvPr>
          <p:cNvSpPr txBox="1"/>
          <p:nvPr/>
        </p:nvSpPr>
        <p:spPr>
          <a:xfrm>
            <a:off x="2741017" y="451307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392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E45B764-C4ED-0544-778C-D58D544F227B}"/>
              </a:ext>
            </a:extLst>
          </p:cNvPr>
          <p:cNvSpPr txBox="1"/>
          <p:nvPr/>
        </p:nvSpPr>
        <p:spPr>
          <a:xfrm>
            <a:off x="2751947" y="4367453"/>
            <a:ext cx="123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401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A3DD6BD-95C3-6200-D798-EAC572CB4DED}"/>
              </a:ext>
            </a:extLst>
          </p:cNvPr>
          <p:cNvSpPr txBox="1"/>
          <p:nvPr/>
        </p:nvSpPr>
        <p:spPr>
          <a:xfrm>
            <a:off x="2738062" y="416704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440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F0DF574-AD23-7C17-D34B-D7D49255EAFE}"/>
              </a:ext>
            </a:extLst>
          </p:cNvPr>
          <p:cNvSpPr txBox="1"/>
          <p:nvPr/>
        </p:nvSpPr>
        <p:spPr>
          <a:xfrm>
            <a:off x="2748204" y="368225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559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E72F4F8-17C9-2F9A-167E-B12387AF5641}"/>
              </a:ext>
            </a:extLst>
          </p:cNvPr>
          <p:cNvSpPr txBox="1"/>
          <p:nvPr/>
        </p:nvSpPr>
        <p:spPr>
          <a:xfrm>
            <a:off x="2751947" y="321228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574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9C85C46-515A-B77A-455E-04052F5F9225}"/>
              </a:ext>
            </a:extLst>
          </p:cNvPr>
          <p:cNvSpPr txBox="1"/>
          <p:nvPr/>
        </p:nvSpPr>
        <p:spPr>
          <a:xfrm>
            <a:off x="1451595" y="32051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84FC14A-1708-85CA-67E4-81C7CF90097F}"/>
              </a:ext>
            </a:extLst>
          </p:cNvPr>
          <p:cNvSpPr txBox="1"/>
          <p:nvPr/>
        </p:nvSpPr>
        <p:spPr>
          <a:xfrm>
            <a:off x="2775366" y="287659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595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059CAEEA-0BFF-E2C8-0210-D161117BABD0}"/>
              </a:ext>
            </a:extLst>
          </p:cNvPr>
          <p:cNvSpPr txBox="1"/>
          <p:nvPr/>
        </p:nvSpPr>
        <p:spPr>
          <a:xfrm>
            <a:off x="2759114" y="2586205"/>
            <a:ext cx="42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632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1BA68EA-8540-D2D0-D621-8ABA0074BC7A}"/>
              </a:ext>
            </a:extLst>
          </p:cNvPr>
          <p:cNvSpPr txBox="1"/>
          <p:nvPr/>
        </p:nvSpPr>
        <p:spPr>
          <a:xfrm>
            <a:off x="2764494" y="203787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688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8776DE7-F437-3A73-C394-EAEB77857C6B}"/>
              </a:ext>
            </a:extLst>
          </p:cNvPr>
          <p:cNvSpPr txBox="1"/>
          <p:nvPr/>
        </p:nvSpPr>
        <p:spPr>
          <a:xfrm>
            <a:off x="2840843" y="624411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BF47012-06D1-6DC8-0938-844AF2C1581F}"/>
              </a:ext>
            </a:extLst>
          </p:cNvPr>
          <p:cNvSpPr txBox="1"/>
          <p:nvPr/>
        </p:nvSpPr>
        <p:spPr>
          <a:xfrm>
            <a:off x="1514149" y="56144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A2968DE8-6581-9483-A8A3-BA821D9139FE}"/>
              </a:ext>
            </a:extLst>
          </p:cNvPr>
          <p:cNvSpPr txBox="1"/>
          <p:nvPr/>
        </p:nvSpPr>
        <p:spPr>
          <a:xfrm>
            <a:off x="1422841" y="5233754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-2,5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EF1BCA1-8A2B-D48A-CF8E-5D2FC0C3C773}"/>
              </a:ext>
            </a:extLst>
          </p:cNvPr>
          <p:cNvSpPr txBox="1"/>
          <p:nvPr/>
        </p:nvSpPr>
        <p:spPr>
          <a:xfrm>
            <a:off x="1545222" y="4749160"/>
            <a:ext cx="42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06D6BC2-9152-47B4-BB81-236862103BD9}"/>
              </a:ext>
            </a:extLst>
          </p:cNvPr>
          <p:cNvSpPr txBox="1"/>
          <p:nvPr/>
        </p:nvSpPr>
        <p:spPr>
          <a:xfrm rot="10800000" flipV="1">
            <a:off x="1473646" y="4378397"/>
            <a:ext cx="42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8F735300-CA6A-9576-279D-5F3E9DAAF417}"/>
              </a:ext>
            </a:extLst>
          </p:cNvPr>
          <p:cNvCxnSpPr>
            <a:cxnSpLocks/>
          </p:cNvCxnSpPr>
          <p:nvPr/>
        </p:nvCxnSpPr>
        <p:spPr>
          <a:xfrm flipV="1">
            <a:off x="1467392" y="4281090"/>
            <a:ext cx="372597" cy="49174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126DED78-01EC-520B-E9B1-95336ACAC97F}"/>
              </a:ext>
            </a:extLst>
          </p:cNvPr>
          <p:cNvSpPr txBox="1"/>
          <p:nvPr/>
        </p:nvSpPr>
        <p:spPr>
          <a:xfrm>
            <a:off x="1513596" y="40375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E0670E98-8E3E-39DE-E526-8FEC83877608}"/>
              </a:ext>
            </a:extLst>
          </p:cNvPr>
          <p:cNvSpPr txBox="1"/>
          <p:nvPr/>
        </p:nvSpPr>
        <p:spPr>
          <a:xfrm>
            <a:off x="1459920" y="3547893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-0.3</a:t>
            </a:r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20942D73-7EEB-0DDA-8643-C0AADA7A3326}"/>
              </a:ext>
            </a:extLst>
          </p:cNvPr>
          <p:cNvCxnSpPr>
            <a:cxnSpLocks/>
          </p:cNvCxnSpPr>
          <p:nvPr/>
        </p:nvCxnSpPr>
        <p:spPr>
          <a:xfrm flipV="1">
            <a:off x="1458350" y="2159068"/>
            <a:ext cx="416759" cy="25920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7334AA4A-9F3B-4A2C-60AA-A4DB2D6BF264}"/>
              </a:ext>
            </a:extLst>
          </p:cNvPr>
          <p:cNvCxnSpPr>
            <a:cxnSpLocks/>
          </p:cNvCxnSpPr>
          <p:nvPr/>
        </p:nvCxnSpPr>
        <p:spPr>
          <a:xfrm>
            <a:off x="1482576" y="3776448"/>
            <a:ext cx="404064" cy="2858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B28D1F49-1B28-10F8-2184-FDB81A9191E1}"/>
              </a:ext>
            </a:extLst>
          </p:cNvPr>
          <p:cNvCxnSpPr>
            <a:cxnSpLocks/>
          </p:cNvCxnSpPr>
          <p:nvPr/>
        </p:nvCxnSpPr>
        <p:spPr>
          <a:xfrm flipV="1">
            <a:off x="1465372" y="3285060"/>
            <a:ext cx="389068" cy="28550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3D90D816-3CF0-9339-38E9-91C7AEDF6387}"/>
              </a:ext>
            </a:extLst>
          </p:cNvPr>
          <p:cNvCxnSpPr>
            <a:cxnSpLocks/>
          </p:cNvCxnSpPr>
          <p:nvPr/>
        </p:nvCxnSpPr>
        <p:spPr>
          <a:xfrm flipV="1">
            <a:off x="1466372" y="1509492"/>
            <a:ext cx="398894" cy="30884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7D981AB2-86CA-CE2D-1CB1-0871BE5A5753}"/>
              </a:ext>
            </a:extLst>
          </p:cNvPr>
          <p:cNvCxnSpPr>
            <a:cxnSpLocks/>
          </p:cNvCxnSpPr>
          <p:nvPr/>
        </p:nvCxnSpPr>
        <p:spPr>
          <a:xfrm flipV="1">
            <a:off x="1470489" y="2724269"/>
            <a:ext cx="359797" cy="121169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62FF8058-D812-7899-D5FB-EE532FAD5876}"/>
              </a:ext>
            </a:extLst>
          </p:cNvPr>
          <p:cNvCxnSpPr>
            <a:cxnSpLocks/>
          </p:cNvCxnSpPr>
          <p:nvPr/>
        </p:nvCxnSpPr>
        <p:spPr>
          <a:xfrm flipV="1">
            <a:off x="1467394" y="3001022"/>
            <a:ext cx="370309" cy="23934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89268F12-E87E-2BCE-0567-D91654F3C422}"/>
              </a:ext>
            </a:extLst>
          </p:cNvPr>
          <p:cNvSpPr txBox="1"/>
          <p:nvPr/>
        </p:nvSpPr>
        <p:spPr>
          <a:xfrm>
            <a:off x="2759114" y="187318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706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4826ED8-7B90-6188-15A7-CD862DF5576A}"/>
              </a:ext>
            </a:extLst>
          </p:cNvPr>
          <p:cNvCxnSpPr>
            <a:cxnSpLocks/>
          </p:cNvCxnSpPr>
          <p:nvPr/>
        </p:nvCxnSpPr>
        <p:spPr>
          <a:xfrm flipV="1">
            <a:off x="1483959" y="2005579"/>
            <a:ext cx="381307" cy="15747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6981DE1-D4AA-3C4C-56D5-AF1FA7710EFF}"/>
              </a:ext>
            </a:extLst>
          </p:cNvPr>
          <p:cNvSpPr txBox="1"/>
          <p:nvPr/>
        </p:nvSpPr>
        <p:spPr>
          <a:xfrm>
            <a:off x="200285" y="169385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725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9C9A2DE5-F7AE-D027-E976-542F1F05C9F4}"/>
              </a:ext>
            </a:extLst>
          </p:cNvPr>
          <p:cNvCxnSpPr/>
          <p:nvPr/>
        </p:nvCxnSpPr>
        <p:spPr>
          <a:xfrm>
            <a:off x="621224" y="1846671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1C3E83E-BB78-2C81-2570-44211BFFA5FA}"/>
              </a:ext>
            </a:extLst>
          </p:cNvPr>
          <p:cNvSpPr txBox="1"/>
          <p:nvPr/>
        </p:nvSpPr>
        <p:spPr>
          <a:xfrm>
            <a:off x="2765816" y="139887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745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E5F18A7B-FD20-7025-526C-EE13BC889273}"/>
              </a:ext>
            </a:extLst>
          </p:cNvPr>
          <p:cNvSpPr txBox="1"/>
          <p:nvPr/>
        </p:nvSpPr>
        <p:spPr>
          <a:xfrm>
            <a:off x="1451268" y="18411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FC57FFB0-2BF6-36ED-1BE2-2B1F8680A90F}"/>
              </a:ext>
            </a:extLst>
          </p:cNvPr>
          <p:cNvSpPr txBox="1"/>
          <p:nvPr/>
        </p:nvSpPr>
        <p:spPr>
          <a:xfrm>
            <a:off x="1421668" y="14217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102F85AF-0F74-1B56-CA40-5B08ACAB99F1}"/>
              </a:ext>
            </a:extLst>
          </p:cNvPr>
          <p:cNvSpPr txBox="1"/>
          <p:nvPr/>
        </p:nvSpPr>
        <p:spPr>
          <a:xfrm>
            <a:off x="1498229" y="22268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72852D6-B019-EE97-AC36-972D5F16A0A3}"/>
              </a:ext>
            </a:extLst>
          </p:cNvPr>
          <p:cNvSpPr txBox="1"/>
          <p:nvPr/>
        </p:nvSpPr>
        <p:spPr>
          <a:xfrm>
            <a:off x="1508885" y="25219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3A10CD8B-FC0F-6E33-A6A2-CB42AE971642}"/>
              </a:ext>
            </a:extLst>
          </p:cNvPr>
          <p:cNvSpPr txBox="1"/>
          <p:nvPr/>
        </p:nvSpPr>
        <p:spPr>
          <a:xfrm>
            <a:off x="1448785" y="28870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475F4CBD-C144-11F7-223B-90A0A3FDC4DE}"/>
                  </a:ext>
                </a:extLst>
              </p:cNvPr>
              <p:cNvSpPr txBox="1"/>
              <p:nvPr/>
            </p:nvSpPr>
            <p:spPr>
              <a:xfrm>
                <a:off x="1511387" y="6210461"/>
                <a:ext cx="2607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475F4CBD-C144-11F7-223B-90A0A3FDC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87" y="6210461"/>
                <a:ext cx="260712" cy="215444"/>
              </a:xfrm>
              <a:prstGeom prst="rect">
                <a:avLst/>
              </a:prstGeom>
              <a:blipFill>
                <a:blip r:embed="rId2"/>
                <a:stretch>
                  <a:fillRect l="-16279" r="-2326"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2CBF1066-7B4B-AF5C-D654-520DE23F3A24}"/>
              </a:ext>
            </a:extLst>
          </p:cNvPr>
          <p:cNvCxnSpPr/>
          <p:nvPr/>
        </p:nvCxnSpPr>
        <p:spPr>
          <a:xfrm>
            <a:off x="1886640" y="1493087"/>
            <a:ext cx="8304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7BC70E75-FC3B-2D5E-8445-30E648C3082D}"/>
              </a:ext>
            </a:extLst>
          </p:cNvPr>
          <p:cNvCxnSpPr>
            <a:cxnSpLocks/>
          </p:cNvCxnSpPr>
          <p:nvPr/>
        </p:nvCxnSpPr>
        <p:spPr>
          <a:xfrm flipH="1" flipV="1">
            <a:off x="5019746" y="1187700"/>
            <a:ext cx="16988" cy="518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BBC47A9C-7E29-1644-592B-09B3F7999C0B}"/>
              </a:ext>
            </a:extLst>
          </p:cNvPr>
          <p:cNvCxnSpPr/>
          <p:nvPr/>
        </p:nvCxnSpPr>
        <p:spPr>
          <a:xfrm>
            <a:off x="5097617" y="6093444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577B7BF3-526C-6761-DB70-EB7AF9EF5142}"/>
              </a:ext>
            </a:extLst>
          </p:cNvPr>
          <p:cNvCxnSpPr/>
          <p:nvPr/>
        </p:nvCxnSpPr>
        <p:spPr>
          <a:xfrm>
            <a:off x="5093661" y="5372253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5C892108-FA47-B97B-BCBE-79980A78AA8A}"/>
              </a:ext>
            </a:extLst>
          </p:cNvPr>
          <p:cNvCxnSpPr/>
          <p:nvPr/>
        </p:nvCxnSpPr>
        <p:spPr>
          <a:xfrm>
            <a:off x="5075097" y="4689187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ZoneTexte 132">
            <a:extLst>
              <a:ext uri="{FF2B5EF4-FFF2-40B4-BE49-F238E27FC236}">
                <a16:creationId xmlns:a16="http://schemas.microsoft.com/office/drawing/2014/main" id="{694CA73C-AC6F-A7D8-F3EB-368327E1FEBE}"/>
              </a:ext>
            </a:extLst>
          </p:cNvPr>
          <p:cNvSpPr txBox="1"/>
          <p:nvPr/>
        </p:nvSpPr>
        <p:spPr>
          <a:xfrm>
            <a:off x="4673790" y="59671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81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60D22704-C965-5791-3D63-3A2CD3E4B0BB}"/>
              </a:ext>
            </a:extLst>
          </p:cNvPr>
          <p:cNvSpPr txBox="1"/>
          <p:nvPr/>
        </p:nvSpPr>
        <p:spPr>
          <a:xfrm>
            <a:off x="4611560" y="525076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282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B9B535A-253B-F60D-612E-773A6430C8F8}"/>
              </a:ext>
            </a:extLst>
          </p:cNvPr>
          <p:cNvSpPr txBox="1"/>
          <p:nvPr/>
        </p:nvSpPr>
        <p:spPr>
          <a:xfrm>
            <a:off x="4648495" y="455220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395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33B41A68-9E3D-84C7-FDD5-CCC054E21895}"/>
              </a:ext>
            </a:extLst>
          </p:cNvPr>
          <p:cNvCxnSpPr>
            <a:cxnSpLocks/>
          </p:cNvCxnSpPr>
          <p:nvPr/>
        </p:nvCxnSpPr>
        <p:spPr>
          <a:xfrm>
            <a:off x="5213762" y="3247148"/>
            <a:ext cx="7230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3834826-CB91-ED21-A11C-C51CAFFAFFFC}"/>
              </a:ext>
            </a:extLst>
          </p:cNvPr>
          <p:cNvCxnSpPr/>
          <p:nvPr/>
        </p:nvCxnSpPr>
        <p:spPr>
          <a:xfrm>
            <a:off x="5094887" y="4178898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C06AE45E-22D8-626C-E2B9-6F065D5AED5B}"/>
              </a:ext>
            </a:extLst>
          </p:cNvPr>
          <p:cNvSpPr txBox="1"/>
          <p:nvPr/>
        </p:nvSpPr>
        <p:spPr>
          <a:xfrm>
            <a:off x="4611753" y="404014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471</a:t>
            </a: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27980BEC-BAD1-1BEC-8821-78C47110ED77}"/>
              </a:ext>
            </a:extLst>
          </p:cNvPr>
          <p:cNvCxnSpPr/>
          <p:nvPr/>
        </p:nvCxnSpPr>
        <p:spPr>
          <a:xfrm>
            <a:off x="5080654" y="3876591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id="{CD3003AD-1E05-1FFB-B490-C20D1DCB8A0F}"/>
              </a:ext>
            </a:extLst>
          </p:cNvPr>
          <p:cNvSpPr txBox="1"/>
          <p:nvPr/>
        </p:nvSpPr>
        <p:spPr>
          <a:xfrm>
            <a:off x="4628692" y="375299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511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C02B3E59-0CE3-60F5-CB60-4793A72370C0}"/>
              </a:ext>
            </a:extLst>
          </p:cNvPr>
          <p:cNvSpPr txBox="1"/>
          <p:nvPr/>
        </p:nvSpPr>
        <p:spPr>
          <a:xfrm>
            <a:off x="4595242" y="310864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577</a:t>
            </a: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6A1C8A8F-1A62-2D15-8994-69BB75E7A037}"/>
              </a:ext>
            </a:extLst>
          </p:cNvPr>
          <p:cNvCxnSpPr>
            <a:cxnSpLocks/>
          </p:cNvCxnSpPr>
          <p:nvPr/>
        </p:nvCxnSpPr>
        <p:spPr>
          <a:xfrm>
            <a:off x="5088256" y="3246561"/>
            <a:ext cx="67109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EF061DCC-D8C1-89B7-5288-9FDB6789B206}"/>
              </a:ext>
            </a:extLst>
          </p:cNvPr>
          <p:cNvSpPr txBox="1"/>
          <p:nvPr/>
        </p:nvSpPr>
        <p:spPr>
          <a:xfrm>
            <a:off x="4599203" y="289868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590</a:t>
            </a: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6C649D8A-E7DD-BF8F-BAA6-B3A3C7C0639A}"/>
              </a:ext>
            </a:extLst>
          </p:cNvPr>
          <p:cNvCxnSpPr/>
          <p:nvPr/>
        </p:nvCxnSpPr>
        <p:spPr>
          <a:xfrm>
            <a:off x="5081909" y="3015097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D932A61C-C1DB-CC3D-2DF8-5AF54B13F5E1}"/>
              </a:ext>
            </a:extLst>
          </p:cNvPr>
          <p:cNvCxnSpPr/>
          <p:nvPr/>
        </p:nvCxnSpPr>
        <p:spPr>
          <a:xfrm>
            <a:off x="5096303" y="2586205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ZoneTexte 148">
            <a:extLst>
              <a:ext uri="{FF2B5EF4-FFF2-40B4-BE49-F238E27FC236}">
                <a16:creationId xmlns:a16="http://schemas.microsoft.com/office/drawing/2014/main" id="{09DDF57E-A58F-5B23-2087-7C72C5A990D7}"/>
              </a:ext>
            </a:extLst>
          </p:cNvPr>
          <p:cNvSpPr txBox="1"/>
          <p:nvPr/>
        </p:nvSpPr>
        <p:spPr>
          <a:xfrm>
            <a:off x="4599202" y="245609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649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AC28D72E-FEAC-AFB3-2FFA-61525A4A32D0}"/>
              </a:ext>
            </a:extLst>
          </p:cNvPr>
          <p:cNvCxnSpPr/>
          <p:nvPr/>
        </p:nvCxnSpPr>
        <p:spPr>
          <a:xfrm>
            <a:off x="5066265" y="2071462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A22CEEEF-68A3-C0C8-8A35-01BAFEDA58A5}"/>
              </a:ext>
            </a:extLst>
          </p:cNvPr>
          <p:cNvSpPr txBox="1"/>
          <p:nvPr/>
        </p:nvSpPr>
        <p:spPr>
          <a:xfrm>
            <a:off x="4611444" y="191462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703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697F1BE1-CA3F-C07D-9905-1C140EB6015B}"/>
              </a:ext>
            </a:extLst>
          </p:cNvPr>
          <p:cNvSpPr txBox="1"/>
          <p:nvPr/>
        </p:nvSpPr>
        <p:spPr>
          <a:xfrm>
            <a:off x="4595242" y="147270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733</a:t>
            </a:r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5DD24921-9878-9557-2EC1-F60740182786}"/>
              </a:ext>
            </a:extLst>
          </p:cNvPr>
          <p:cNvCxnSpPr/>
          <p:nvPr/>
        </p:nvCxnSpPr>
        <p:spPr>
          <a:xfrm>
            <a:off x="5095874" y="1573129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1239901A-3BCA-EE00-3F7D-023BAA64CA9B}"/>
              </a:ext>
            </a:extLst>
          </p:cNvPr>
          <p:cNvCxnSpPr>
            <a:cxnSpLocks/>
          </p:cNvCxnSpPr>
          <p:nvPr/>
        </p:nvCxnSpPr>
        <p:spPr>
          <a:xfrm flipH="1" flipV="1">
            <a:off x="7520104" y="1196652"/>
            <a:ext cx="16988" cy="518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DBEAF56E-0BA1-83AA-11D3-A8A00C90F60B}"/>
              </a:ext>
            </a:extLst>
          </p:cNvPr>
          <p:cNvCxnSpPr/>
          <p:nvPr/>
        </p:nvCxnSpPr>
        <p:spPr>
          <a:xfrm>
            <a:off x="6568788" y="6187989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F1F5F59B-482B-0EE4-59A6-C901AB1D56A1}"/>
              </a:ext>
            </a:extLst>
          </p:cNvPr>
          <p:cNvCxnSpPr/>
          <p:nvPr/>
        </p:nvCxnSpPr>
        <p:spPr>
          <a:xfrm>
            <a:off x="6638918" y="5436509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FF48C07E-A13E-D21C-346A-404B9D893316}"/>
              </a:ext>
            </a:extLst>
          </p:cNvPr>
          <p:cNvCxnSpPr/>
          <p:nvPr/>
        </p:nvCxnSpPr>
        <p:spPr>
          <a:xfrm>
            <a:off x="6589993" y="4780543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A6382DA-D330-AE27-6644-27DFDD088901}"/>
              </a:ext>
            </a:extLst>
          </p:cNvPr>
          <p:cNvSpPr txBox="1"/>
          <p:nvPr/>
        </p:nvSpPr>
        <p:spPr>
          <a:xfrm>
            <a:off x="7525451" y="60550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76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F2CD9CE4-95D0-7304-8E26-00AB8D6DA46C}"/>
              </a:ext>
            </a:extLst>
          </p:cNvPr>
          <p:cNvSpPr txBox="1"/>
          <p:nvPr/>
        </p:nvSpPr>
        <p:spPr>
          <a:xfrm>
            <a:off x="7511005" y="531463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282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77F76EE5-9368-991F-FD11-8EE5DF94F148}"/>
              </a:ext>
            </a:extLst>
          </p:cNvPr>
          <p:cNvSpPr txBox="1"/>
          <p:nvPr/>
        </p:nvSpPr>
        <p:spPr>
          <a:xfrm>
            <a:off x="7486177" y="464445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390</a:t>
            </a:r>
          </a:p>
        </p:txBody>
      </p: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F09C06F4-7751-3949-8613-44A526278E18}"/>
              </a:ext>
            </a:extLst>
          </p:cNvPr>
          <p:cNvCxnSpPr>
            <a:cxnSpLocks/>
          </p:cNvCxnSpPr>
          <p:nvPr/>
        </p:nvCxnSpPr>
        <p:spPr>
          <a:xfrm>
            <a:off x="6641574" y="4116129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ZoneTexte 154">
            <a:extLst>
              <a:ext uri="{FF2B5EF4-FFF2-40B4-BE49-F238E27FC236}">
                <a16:creationId xmlns:a16="http://schemas.microsoft.com/office/drawing/2014/main" id="{17D0D350-2455-0CAD-E2E8-1DE4F9319D73}"/>
              </a:ext>
            </a:extLst>
          </p:cNvPr>
          <p:cNvSpPr txBox="1"/>
          <p:nvPr/>
        </p:nvSpPr>
        <p:spPr>
          <a:xfrm>
            <a:off x="7486177" y="40169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477</a:t>
            </a:r>
          </a:p>
        </p:txBody>
      </p: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93C36CD2-D79E-833B-5B85-64F3262ACEA6}"/>
              </a:ext>
            </a:extLst>
          </p:cNvPr>
          <p:cNvCxnSpPr/>
          <p:nvPr/>
        </p:nvCxnSpPr>
        <p:spPr>
          <a:xfrm>
            <a:off x="6638918" y="3686392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ZoneTexte 156">
            <a:extLst>
              <a:ext uri="{FF2B5EF4-FFF2-40B4-BE49-F238E27FC236}">
                <a16:creationId xmlns:a16="http://schemas.microsoft.com/office/drawing/2014/main" id="{0C65FE11-DE88-69BE-DB67-EB7DAF11E973}"/>
              </a:ext>
            </a:extLst>
          </p:cNvPr>
          <p:cNvSpPr txBox="1"/>
          <p:nvPr/>
        </p:nvSpPr>
        <p:spPr>
          <a:xfrm>
            <a:off x="7486177" y="35506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522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8528F881-C7DF-6A17-6BCA-61A9AFEAFCB0}"/>
              </a:ext>
            </a:extLst>
          </p:cNvPr>
          <p:cNvSpPr txBox="1"/>
          <p:nvPr/>
        </p:nvSpPr>
        <p:spPr>
          <a:xfrm>
            <a:off x="7482251" y="294001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591</a:t>
            </a:r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CB2E27DC-6B75-D4F1-AE68-24F91F1132B0}"/>
              </a:ext>
            </a:extLst>
          </p:cNvPr>
          <p:cNvCxnSpPr/>
          <p:nvPr/>
        </p:nvCxnSpPr>
        <p:spPr>
          <a:xfrm>
            <a:off x="6568788" y="3050817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7E076AF6-93A7-11B5-3830-30878790D4E3}"/>
              </a:ext>
            </a:extLst>
          </p:cNvPr>
          <p:cNvCxnSpPr/>
          <p:nvPr/>
        </p:nvCxnSpPr>
        <p:spPr>
          <a:xfrm>
            <a:off x="6568788" y="2891482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ZoneTexte 162">
            <a:extLst>
              <a:ext uri="{FF2B5EF4-FFF2-40B4-BE49-F238E27FC236}">
                <a16:creationId xmlns:a16="http://schemas.microsoft.com/office/drawing/2014/main" id="{789FFCC2-033E-5034-EEEE-5AA22641F3D4}"/>
              </a:ext>
            </a:extLst>
          </p:cNvPr>
          <p:cNvSpPr txBox="1"/>
          <p:nvPr/>
        </p:nvSpPr>
        <p:spPr>
          <a:xfrm>
            <a:off x="7486177" y="277571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597</a:t>
            </a:r>
          </a:p>
        </p:txBody>
      </p: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3D5B1064-659B-8966-ECA8-5A650BFD0705}"/>
              </a:ext>
            </a:extLst>
          </p:cNvPr>
          <p:cNvCxnSpPr/>
          <p:nvPr/>
        </p:nvCxnSpPr>
        <p:spPr>
          <a:xfrm>
            <a:off x="6638918" y="2355654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ZoneTexte 164">
            <a:extLst>
              <a:ext uri="{FF2B5EF4-FFF2-40B4-BE49-F238E27FC236}">
                <a16:creationId xmlns:a16="http://schemas.microsoft.com/office/drawing/2014/main" id="{42F67700-9746-DB1E-35B2-7C3AF95D3BAA}"/>
              </a:ext>
            </a:extLst>
          </p:cNvPr>
          <p:cNvSpPr txBox="1"/>
          <p:nvPr/>
        </p:nvSpPr>
        <p:spPr>
          <a:xfrm>
            <a:off x="7481702" y="226084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661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DD80607A-A34E-984D-B7DB-CAAF0FD8353C}"/>
              </a:ext>
            </a:extLst>
          </p:cNvPr>
          <p:cNvSpPr txBox="1"/>
          <p:nvPr/>
        </p:nvSpPr>
        <p:spPr>
          <a:xfrm>
            <a:off x="7486177" y="176087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718</a:t>
            </a: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72FC6C1A-0BB4-2FA4-3E21-4C2E74976D35}"/>
              </a:ext>
            </a:extLst>
          </p:cNvPr>
          <p:cNvCxnSpPr/>
          <p:nvPr/>
        </p:nvCxnSpPr>
        <p:spPr>
          <a:xfrm>
            <a:off x="6568788" y="1882849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Connecteur droit avec flèche 167">
            <a:extLst>
              <a:ext uri="{FF2B5EF4-FFF2-40B4-BE49-F238E27FC236}">
                <a16:creationId xmlns:a16="http://schemas.microsoft.com/office/drawing/2014/main" id="{8059ECCB-043C-A694-E459-97390EB66177}"/>
              </a:ext>
            </a:extLst>
          </p:cNvPr>
          <p:cNvCxnSpPr>
            <a:cxnSpLocks/>
          </p:cNvCxnSpPr>
          <p:nvPr/>
        </p:nvCxnSpPr>
        <p:spPr>
          <a:xfrm>
            <a:off x="5936776" y="6116846"/>
            <a:ext cx="655093" cy="7114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53D37816-FE96-EC71-CA16-F51321477C6E}"/>
              </a:ext>
            </a:extLst>
          </p:cNvPr>
          <p:cNvCxnSpPr>
            <a:cxnSpLocks/>
          </p:cNvCxnSpPr>
          <p:nvPr/>
        </p:nvCxnSpPr>
        <p:spPr>
          <a:xfrm>
            <a:off x="5898107" y="5394176"/>
            <a:ext cx="680114" cy="4233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26826217-858B-E1F8-F657-AE68A6420233}"/>
              </a:ext>
            </a:extLst>
          </p:cNvPr>
          <p:cNvCxnSpPr>
            <a:cxnSpLocks/>
          </p:cNvCxnSpPr>
          <p:nvPr/>
        </p:nvCxnSpPr>
        <p:spPr>
          <a:xfrm>
            <a:off x="5884460" y="4713588"/>
            <a:ext cx="721056" cy="7648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EF3A065F-169E-74B0-F066-B56530B279E5}"/>
              </a:ext>
            </a:extLst>
          </p:cNvPr>
          <p:cNvCxnSpPr>
            <a:cxnSpLocks/>
          </p:cNvCxnSpPr>
          <p:nvPr/>
        </p:nvCxnSpPr>
        <p:spPr>
          <a:xfrm flipV="1">
            <a:off x="5973275" y="4108833"/>
            <a:ext cx="649836" cy="62327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C562F3E6-B685-930F-F9C5-7ACB60B51806}"/>
              </a:ext>
            </a:extLst>
          </p:cNvPr>
          <p:cNvCxnSpPr>
            <a:cxnSpLocks/>
          </p:cNvCxnSpPr>
          <p:nvPr/>
        </p:nvCxnSpPr>
        <p:spPr>
          <a:xfrm flipV="1">
            <a:off x="5937045" y="3682273"/>
            <a:ext cx="668471" cy="200827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F704D305-9526-C61A-08DD-3867EDAE8E4C}"/>
              </a:ext>
            </a:extLst>
          </p:cNvPr>
          <p:cNvCxnSpPr>
            <a:cxnSpLocks/>
          </p:cNvCxnSpPr>
          <p:nvPr/>
        </p:nvCxnSpPr>
        <p:spPr>
          <a:xfrm flipV="1">
            <a:off x="5956566" y="3065582"/>
            <a:ext cx="588950" cy="177447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avec flèche 189">
            <a:extLst>
              <a:ext uri="{FF2B5EF4-FFF2-40B4-BE49-F238E27FC236}">
                <a16:creationId xmlns:a16="http://schemas.microsoft.com/office/drawing/2014/main" id="{C8BF24BE-65B4-424A-D86D-65A8DF7D9CF9}"/>
              </a:ext>
            </a:extLst>
          </p:cNvPr>
          <p:cNvCxnSpPr>
            <a:cxnSpLocks/>
          </p:cNvCxnSpPr>
          <p:nvPr/>
        </p:nvCxnSpPr>
        <p:spPr>
          <a:xfrm flipV="1">
            <a:off x="5948328" y="2880717"/>
            <a:ext cx="602597" cy="139304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avec flèche 192">
            <a:extLst>
              <a:ext uri="{FF2B5EF4-FFF2-40B4-BE49-F238E27FC236}">
                <a16:creationId xmlns:a16="http://schemas.microsoft.com/office/drawing/2014/main" id="{230053DA-ECB1-1CFA-B96B-06EA7D29AFA3}"/>
              </a:ext>
            </a:extLst>
          </p:cNvPr>
          <p:cNvCxnSpPr>
            <a:cxnSpLocks/>
          </p:cNvCxnSpPr>
          <p:nvPr/>
        </p:nvCxnSpPr>
        <p:spPr>
          <a:xfrm flipV="1">
            <a:off x="5923128" y="2347083"/>
            <a:ext cx="779731" cy="22103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avec flèche 195">
            <a:extLst>
              <a:ext uri="{FF2B5EF4-FFF2-40B4-BE49-F238E27FC236}">
                <a16:creationId xmlns:a16="http://schemas.microsoft.com/office/drawing/2014/main" id="{4F0B0187-0A1A-2E89-CC17-46EE656CF624}"/>
              </a:ext>
            </a:extLst>
          </p:cNvPr>
          <p:cNvCxnSpPr>
            <a:cxnSpLocks/>
          </p:cNvCxnSpPr>
          <p:nvPr/>
        </p:nvCxnSpPr>
        <p:spPr>
          <a:xfrm flipV="1">
            <a:off x="5857163" y="1866182"/>
            <a:ext cx="779731" cy="22103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AD51D09B-DE56-CAA8-C95D-2DB07AFDAFFA}"/>
              </a:ext>
            </a:extLst>
          </p:cNvPr>
          <p:cNvCxnSpPr>
            <a:cxnSpLocks/>
          </p:cNvCxnSpPr>
          <p:nvPr/>
        </p:nvCxnSpPr>
        <p:spPr>
          <a:xfrm>
            <a:off x="5968064" y="1580590"/>
            <a:ext cx="596509" cy="76955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ZoneTexte 197">
            <a:extLst>
              <a:ext uri="{FF2B5EF4-FFF2-40B4-BE49-F238E27FC236}">
                <a16:creationId xmlns:a16="http://schemas.microsoft.com/office/drawing/2014/main" id="{2630827E-EE7E-22FD-C760-8EBEE0209FB6}"/>
              </a:ext>
            </a:extLst>
          </p:cNvPr>
          <p:cNvSpPr txBox="1"/>
          <p:nvPr/>
        </p:nvSpPr>
        <p:spPr>
          <a:xfrm>
            <a:off x="7486177" y="152481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730</a:t>
            </a:r>
          </a:p>
        </p:txBody>
      </p: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CD526EE4-08B0-71EA-5E74-AB42B27655EC}"/>
              </a:ext>
            </a:extLst>
          </p:cNvPr>
          <p:cNvCxnSpPr/>
          <p:nvPr/>
        </p:nvCxnSpPr>
        <p:spPr>
          <a:xfrm>
            <a:off x="6568788" y="1666759"/>
            <a:ext cx="83043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ZoneTexte 201">
            <a:extLst>
              <a:ext uri="{FF2B5EF4-FFF2-40B4-BE49-F238E27FC236}">
                <a16:creationId xmlns:a16="http://schemas.microsoft.com/office/drawing/2014/main" id="{15916D06-9AED-E7B3-D438-878519126375}"/>
              </a:ext>
            </a:extLst>
          </p:cNvPr>
          <p:cNvSpPr txBox="1"/>
          <p:nvPr/>
        </p:nvSpPr>
        <p:spPr>
          <a:xfrm>
            <a:off x="6112188" y="61068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BD386A5C-E2AB-544A-0DA3-343B2AC39A9C}"/>
              </a:ext>
            </a:extLst>
          </p:cNvPr>
          <p:cNvSpPr txBox="1"/>
          <p:nvPr/>
        </p:nvSpPr>
        <p:spPr>
          <a:xfrm>
            <a:off x="5994508" y="5155007"/>
            <a:ext cx="42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-0.4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004D1395-CFEA-3AD8-1673-363A20C14BBE}"/>
              </a:ext>
            </a:extLst>
          </p:cNvPr>
          <p:cNvSpPr txBox="1"/>
          <p:nvPr/>
        </p:nvSpPr>
        <p:spPr>
          <a:xfrm>
            <a:off x="6104567" y="448473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6A477E25-D6EF-0B7E-6F6A-AC66345C7D5A}"/>
              </a:ext>
            </a:extLst>
          </p:cNvPr>
          <p:cNvSpPr txBox="1"/>
          <p:nvPr/>
        </p:nvSpPr>
        <p:spPr>
          <a:xfrm>
            <a:off x="6033642" y="35017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2C60A8E7-C55E-CDAE-4D77-6CD5B89BE3E4}"/>
              </a:ext>
            </a:extLst>
          </p:cNvPr>
          <p:cNvSpPr txBox="1"/>
          <p:nvPr/>
        </p:nvSpPr>
        <p:spPr>
          <a:xfrm>
            <a:off x="6112685" y="39260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AABE95B8-33AC-989E-E71A-AB68305D6CD1}"/>
              </a:ext>
            </a:extLst>
          </p:cNvPr>
          <p:cNvSpPr txBox="1"/>
          <p:nvPr/>
        </p:nvSpPr>
        <p:spPr>
          <a:xfrm>
            <a:off x="6100564" y="313707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8F002060-1396-2C47-F696-D582EEF1A2A8}"/>
              </a:ext>
            </a:extLst>
          </p:cNvPr>
          <p:cNvSpPr txBox="1"/>
          <p:nvPr/>
        </p:nvSpPr>
        <p:spPr>
          <a:xfrm>
            <a:off x="6112188" y="27095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258069BC-1F97-062A-9AA6-D42D855927DD}"/>
              </a:ext>
            </a:extLst>
          </p:cNvPr>
          <p:cNvSpPr txBox="1"/>
          <p:nvPr/>
        </p:nvSpPr>
        <p:spPr>
          <a:xfrm>
            <a:off x="6033642" y="22218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9B2A04AC-3990-B903-3559-CF0281E9DC8B}"/>
              </a:ext>
            </a:extLst>
          </p:cNvPr>
          <p:cNvSpPr txBox="1"/>
          <p:nvPr/>
        </p:nvSpPr>
        <p:spPr>
          <a:xfrm>
            <a:off x="6027112" y="17574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CB3EB8C7-E57B-78B6-367E-4DBAE341B965}"/>
              </a:ext>
            </a:extLst>
          </p:cNvPr>
          <p:cNvSpPr txBox="1"/>
          <p:nvPr/>
        </p:nvSpPr>
        <p:spPr>
          <a:xfrm>
            <a:off x="6065702" y="1315134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54990391-0E62-FA57-BD05-35ED1D5F7C7B}"/>
              </a:ext>
            </a:extLst>
          </p:cNvPr>
          <p:cNvSpPr txBox="1"/>
          <p:nvPr/>
        </p:nvSpPr>
        <p:spPr>
          <a:xfrm>
            <a:off x="4739755" y="62738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C7DA9FD4-6329-5DEE-EB83-7EFAA4060A9B}"/>
              </a:ext>
            </a:extLst>
          </p:cNvPr>
          <p:cNvSpPr txBox="1"/>
          <p:nvPr/>
        </p:nvSpPr>
        <p:spPr>
          <a:xfrm>
            <a:off x="7536230" y="627487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ZoneTexte 216">
                <a:extLst>
                  <a:ext uri="{FF2B5EF4-FFF2-40B4-BE49-F238E27FC236}">
                    <a16:creationId xmlns:a16="http://schemas.microsoft.com/office/drawing/2014/main" id="{FC346E1D-3D2B-DFAE-5783-096865802972}"/>
                  </a:ext>
                </a:extLst>
              </p:cNvPr>
              <p:cNvSpPr txBox="1"/>
              <p:nvPr/>
            </p:nvSpPr>
            <p:spPr>
              <a:xfrm>
                <a:off x="6135627" y="6283664"/>
                <a:ext cx="2719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7" name="ZoneTexte 216">
                <a:extLst>
                  <a:ext uri="{FF2B5EF4-FFF2-40B4-BE49-F238E27FC236}">
                    <a16:creationId xmlns:a16="http://schemas.microsoft.com/office/drawing/2014/main" id="{FC346E1D-3D2B-DFAE-5783-096865802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27" y="6283664"/>
                <a:ext cx="271934" cy="215444"/>
              </a:xfrm>
              <a:prstGeom prst="rect">
                <a:avLst/>
              </a:prstGeom>
              <a:blipFill>
                <a:blip r:embed="rId3"/>
                <a:stretch>
                  <a:fillRect l="-15909"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ZoneTexte 217">
            <a:extLst>
              <a:ext uri="{FF2B5EF4-FFF2-40B4-BE49-F238E27FC236}">
                <a16:creationId xmlns:a16="http://schemas.microsoft.com/office/drawing/2014/main" id="{6A747B0C-DC46-5A44-23D7-B1E3A480A01B}"/>
              </a:ext>
            </a:extLst>
          </p:cNvPr>
          <p:cNvSpPr txBox="1"/>
          <p:nvPr/>
        </p:nvSpPr>
        <p:spPr>
          <a:xfrm>
            <a:off x="106339" y="88965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5-D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B6D8AE21-C796-1900-0284-ECC13DC7A011}"/>
              </a:ext>
            </a:extLst>
          </p:cNvPr>
          <p:cNvSpPr txBox="1"/>
          <p:nvPr/>
        </p:nvSpPr>
        <p:spPr>
          <a:xfrm>
            <a:off x="2754219" y="92647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9-D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ZoneTexte 219">
                <a:extLst>
                  <a:ext uri="{FF2B5EF4-FFF2-40B4-BE49-F238E27FC236}">
                    <a16:creationId xmlns:a16="http://schemas.microsoft.com/office/drawing/2014/main" id="{AC400DF8-01B4-C60D-4042-4C406420C96A}"/>
                  </a:ext>
                </a:extLst>
              </p:cNvPr>
              <p:cNvSpPr txBox="1"/>
              <p:nvPr/>
            </p:nvSpPr>
            <p:spPr>
              <a:xfrm>
                <a:off x="1473561" y="983029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0" name="ZoneTexte 219">
                <a:extLst>
                  <a:ext uri="{FF2B5EF4-FFF2-40B4-BE49-F238E27FC236}">
                    <a16:creationId xmlns:a16="http://schemas.microsoft.com/office/drawing/2014/main" id="{AC400DF8-01B4-C60D-4042-4C406420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61" y="983029"/>
                <a:ext cx="190757" cy="276999"/>
              </a:xfrm>
              <a:prstGeom prst="rect">
                <a:avLst/>
              </a:prstGeom>
              <a:blipFill>
                <a:blip r:embed="rId5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ZoneTexte 220">
                <a:extLst>
                  <a:ext uri="{FF2B5EF4-FFF2-40B4-BE49-F238E27FC236}">
                    <a16:creationId xmlns:a16="http://schemas.microsoft.com/office/drawing/2014/main" id="{8B6E1A6A-3ED8-F7D8-8665-A35217EE6BF0}"/>
                  </a:ext>
                </a:extLst>
              </p:cNvPr>
              <p:cNvSpPr txBox="1"/>
              <p:nvPr/>
            </p:nvSpPr>
            <p:spPr>
              <a:xfrm>
                <a:off x="6184645" y="990246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1" name="ZoneTexte 220">
                <a:extLst>
                  <a:ext uri="{FF2B5EF4-FFF2-40B4-BE49-F238E27FC236}">
                    <a16:creationId xmlns:a16="http://schemas.microsoft.com/office/drawing/2014/main" id="{8B6E1A6A-3ED8-F7D8-8665-A35217EE6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45" y="990246"/>
                <a:ext cx="190757" cy="276999"/>
              </a:xfrm>
              <a:prstGeom prst="rect">
                <a:avLst/>
              </a:prstGeom>
              <a:blipFill>
                <a:blip r:embed="rId6"/>
                <a:stretch>
                  <a:fillRect l="-32258" r="-2903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ZoneTexte 221">
            <a:extLst>
              <a:ext uri="{FF2B5EF4-FFF2-40B4-BE49-F238E27FC236}">
                <a16:creationId xmlns:a16="http://schemas.microsoft.com/office/drawing/2014/main" id="{E09DB6C7-0860-18AB-6FA4-4338F30438B4}"/>
              </a:ext>
            </a:extLst>
          </p:cNvPr>
          <p:cNvSpPr txBox="1"/>
          <p:nvPr/>
        </p:nvSpPr>
        <p:spPr>
          <a:xfrm>
            <a:off x="4578058" y="89537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5-D</a:t>
            </a: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037D1AB3-9685-9C1A-8745-C0FB08B43C31}"/>
              </a:ext>
            </a:extLst>
          </p:cNvPr>
          <p:cNvSpPr txBox="1"/>
          <p:nvPr/>
        </p:nvSpPr>
        <p:spPr>
          <a:xfrm>
            <a:off x="7509528" y="937593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9-D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DD1E43-2EF1-1E52-0B22-23CD0363BD37}"/>
              </a:ext>
            </a:extLst>
          </p:cNvPr>
          <p:cNvSpPr txBox="1"/>
          <p:nvPr/>
        </p:nvSpPr>
        <p:spPr>
          <a:xfrm rot="19832225">
            <a:off x="1697238" y="3302125"/>
            <a:ext cx="5653342" cy="338554"/>
          </a:xfrm>
          <a:prstGeom prst="rect">
            <a:avLst/>
          </a:prstGeom>
          <a:solidFill>
            <a:srgbClr val="08F0F6"/>
          </a:solidFill>
        </p:spPr>
        <p:txBody>
          <a:bodyPr wrap="none" rtlCol="0">
            <a:spAutoFit/>
          </a:bodyPr>
          <a:lstStyle/>
          <a:p>
            <a:r>
              <a:rPr lang="fr-FR" sz="1600" b="1" dirty="0"/>
              <a:t>Fort couplage entre les coordonnées inter et intramoléculaires ! </a:t>
            </a:r>
          </a:p>
        </p:txBody>
      </p:sp>
      <p:pic>
        <p:nvPicPr>
          <p:cNvPr id="7" name="Image 6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980228D5-97B9-34ED-DC9D-DBC12DA36A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05" y="88765"/>
            <a:ext cx="1220732" cy="7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18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B673B3-A449-C211-513E-28BD542256A5}"/>
                  </a:ext>
                </a:extLst>
              </p:cNvPr>
              <p:cNvSpPr txBox="1"/>
              <p:nvPr/>
            </p:nvSpPr>
            <p:spPr>
              <a:xfrm>
                <a:off x="1904920" y="204080"/>
                <a:ext cx="5847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 </a:t>
                </a:r>
                <a:r>
                  <a:rPr lang="fr-FR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rovibrationnelles</a:t>
                </a:r>
                <a:r>
                  <a:rPr 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fr-F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0FB673B3-A449-C211-513E-28BD5422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20" y="204080"/>
                <a:ext cx="5847050" cy="461665"/>
              </a:xfrm>
              <a:prstGeom prst="rect">
                <a:avLst/>
              </a:prstGeom>
              <a:blipFill>
                <a:blip r:embed="rId2"/>
                <a:stretch>
                  <a:fillRect l="-1563" t="-11842" r="-625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6113AEA1-6E0F-A4FA-7AA5-13E0828A2C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123" y="3822912"/>
            <a:ext cx="2408602" cy="156363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BC43852-037B-7535-D26C-E2D4399C743C}"/>
              </a:ext>
            </a:extLst>
          </p:cNvPr>
          <p:cNvSpPr txBox="1"/>
          <p:nvPr/>
        </p:nvSpPr>
        <p:spPr>
          <a:xfrm>
            <a:off x="4965664" y="1746094"/>
            <a:ext cx="303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Obs. – Calc.</a:t>
            </a:r>
            <a:r>
              <a:rPr lang="fr-FR" b="1" baseline="30000" dirty="0">
                <a:solidFill>
                  <a:srgbClr val="FF0000"/>
                </a:solidFill>
              </a:rPr>
              <a:t>5D </a:t>
            </a:r>
            <a:r>
              <a:rPr lang="fr-FR" b="1" dirty="0">
                <a:solidFill>
                  <a:srgbClr val="FF0000"/>
                </a:solidFill>
              </a:rPr>
              <a:t> : ~ 0.0163 cm</a:t>
            </a:r>
            <a:r>
              <a:rPr lang="fr-FR" b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B85BFB-B4A3-6696-6335-9104BBE488BB}"/>
              </a:ext>
            </a:extLst>
          </p:cNvPr>
          <p:cNvSpPr txBox="1"/>
          <p:nvPr/>
        </p:nvSpPr>
        <p:spPr>
          <a:xfrm>
            <a:off x="4913325" y="3223613"/>
            <a:ext cx="294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Obs. – Calc.</a:t>
            </a:r>
            <a:r>
              <a:rPr lang="fr-FR" b="1" baseline="30000" dirty="0">
                <a:solidFill>
                  <a:srgbClr val="FF0000"/>
                </a:solidFill>
              </a:rPr>
              <a:t>9D </a:t>
            </a:r>
            <a:r>
              <a:rPr lang="fr-FR" b="1" dirty="0">
                <a:solidFill>
                  <a:srgbClr val="FF0000"/>
                </a:solidFill>
              </a:rPr>
              <a:t> : ~ 0.0044 cm</a:t>
            </a:r>
            <a:r>
              <a:rPr lang="fr-FR" b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7006CFC4-F5B1-0A99-2F6A-7CCA4518D887}"/>
              </a:ext>
            </a:extLst>
          </p:cNvPr>
          <p:cNvSpPr/>
          <p:nvPr/>
        </p:nvSpPr>
        <p:spPr>
          <a:xfrm rot="5400000">
            <a:off x="6022119" y="2385857"/>
            <a:ext cx="724692" cy="661744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DAF750-A34B-0618-9128-C534077AA57F}"/>
              </a:ext>
            </a:extLst>
          </p:cNvPr>
          <p:cNvSpPr txBox="1"/>
          <p:nvPr/>
        </p:nvSpPr>
        <p:spPr>
          <a:xfrm>
            <a:off x="350404" y="6195177"/>
            <a:ext cx="848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Intensités sont calculées dans l’approximation des monomères rigides (en considérant le moment dipolaire permanent de H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et HF)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BD2AD7-31D7-23BD-CEC7-7AC7BD60EAB9}"/>
              </a:ext>
            </a:extLst>
          </p:cNvPr>
          <p:cNvSpPr/>
          <p:nvPr/>
        </p:nvSpPr>
        <p:spPr>
          <a:xfrm>
            <a:off x="968991" y="3860817"/>
            <a:ext cx="412810" cy="212728"/>
          </a:xfrm>
          <a:prstGeom prst="rect">
            <a:avLst/>
          </a:prstGeom>
          <a:solidFill>
            <a:schemeClr val="bg1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DA2C3E16-9FE6-6BEB-894B-C1B63EE147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pic>
        <p:nvPicPr>
          <p:cNvPr id="29" name="Image 28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4F9A6C20-B14F-354A-038A-DE50EA7EE9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"/>
          <a:stretch/>
        </p:blipFill>
        <p:spPr>
          <a:xfrm>
            <a:off x="25455" y="995380"/>
            <a:ext cx="4357860" cy="1870760"/>
          </a:xfrm>
          <a:prstGeom prst="rect">
            <a:avLst/>
          </a:prstGeom>
        </p:spPr>
      </p:pic>
      <p:pic>
        <p:nvPicPr>
          <p:cNvPr id="31" name="Image 30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DA836299-E74D-74D4-2586-50E30201E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"/>
          <a:stretch/>
        </p:blipFill>
        <p:spPr>
          <a:xfrm>
            <a:off x="75827" y="2638509"/>
            <a:ext cx="4356634" cy="1945103"/>
          </a:xfrm>
          <a:prstGeom prst="rect">
            <a:avLst/>
          </a:prstGeom>
        </p:spPr>
      </p:pic>
      <p:pic>
        <p:nvPicPr>
          <p:cNvPr id="32" name="Image 31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060810EF-59D4-3503-A6FC-AC89938F36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6006" r="7372"/>
          <a:stretch/>
        </p:blipFill>
        <p:spPr>
          <a:xfrm>
            <a:off x="277721" y="4374757"/>
            <a:ext cx="3853328" cy="182754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9BF8249-903C-2485-227C-11EC0CA4AE32}"/>
              </a:ext>
            </a:extLst>
          </p:cNvPr>
          <p:cNvSpPr/>
          <p:nvPr/>
        </p:nvSpPr>
        <p:spPr>
          <a:xfrm>
            <a:off x="696686" y="1129892"/>
            <a:ext cx="636457" cy="26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D0454D-8AF5-9692-CC5F-45BF4AABF14E}"/>
              </a:ext>
            </a:extLst>
          </p:cNvPr>
          <p:cNvSpPr/>
          <p:nvPr/>
        </p:nvSpPr>
        <p:spPr>
          <a:xfrm>
            <a:off x="696686" y="2791555"/>
            <a:ext cx="636457" cy="26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99413F-2A9A-B24D-A3B0-D72B00E612CD}"/>
              </a:ext>
            </a:extLst>
          </p:cNvPr>
          <p:cNvSpPr/>
          <p:nvPr/>
        </p:nvSpPr>
        <p:spPr>
          <a:xfrm>
            <a:off x="650762" y="4454816"/>
            <a:ext cx="636457" cy="26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F800F97-8FB4-88FF-DFD7-195388A4FF68}"/>
              </a:ext>
            </a:extLst>
          </p:cNvPr>
          <p:cNvSpPr txBox="1"/>
          <p:nvPr/>
        </p:nvSpPr>
        <p:spPr>
          <a:xfrm>
            <a:off x="634678" y="4426974"/>
            <a:ext cx="61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Obs.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3D39B7F-A179-9D26-FB93-B43E36509D1A}"/>
              </a:ext>
            </a:extLst>
          </p:cNvPr>
          <p:cNvSpPr txBox="1"/>
          <p:nvPr/>
        </p:nvSpPr>
        <p:spPr>
          <a:xfrm>
            <a:off x="650762" y="2716729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9-D Calc.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91882C4-990A-AA7E-EA67-0A2D02511C95}"/>
              </a:ext>
            </a:extLst>
          </p:cNvPr>
          <p:cNvSpPr txBox="1"/>
          <p:nvPr/>
        </p:nvSpPr>
        <p:spPr>
          <a:xfrm>
            <a:off x="582057" y="107408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5-D Calc.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44B78DD-CAC9-2DA7-0A05-DF8E203711F0}"/>
              </a:ext>
            </a:extLst>
          </p:cNvPr>
          <p:cNvSpPr txBox="1"/>
          <p:nvPr/>
        </p:nvSpPr>
        <p:spPr>
          <a:xfrm>
            <a:off x="4383315" y="995253"/>
            <a:ext cx="4237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Améliorations des résultats avec le modèle 9-D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F9EAB-9B13-2D94-A3CC-E85E9DC62A5A}"/>
              </a:ext>
            </a:extLst>
          </p:cNvPr>
          <p:cNvSpPr/>
          <p:nvPr/>
        </p:nvSpPr>
        <p:spPr>
          <a:xfrm>
            <a:off x="5388123" y="4489039"/>
            <a:ext cx="2408602" cy="449916"/>
          </a:xfrm>
          <a:prstGeom prst="rect">
            <a:avLst/>
          </a:prstGeom>
          <a:solidFill>
            <a:srgbClr val="0070C0">
              <a:alpha val="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E0A76A38-1CBC-C054-7517-E57BFDD717CF}"/>
                  </a:ext>
                </a:extLst>
              </p:cNvPr>
              <p:cNvSpPr txBox="1"/>
              <p:nvPr/>
            </p:nvSpPr>
            <p:spPr>
              <a:xfrm>
                <a:off x="3491572" y="5703031"/>
                <a:ext cx="47724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FR" sz="1100" b="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E0A76A38-1CBC-C054-7517-E57BFDD71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72" y="5703031"/>
                <a:ext cx="477246" cy="169277"/>
              </a:xfrm>
              <a:prstGeom prst="rect">
                <a:avLst/>
              </a:prstGeom>
              <a:blipFill>
                <a:blip r:embed="rId8"/>
                <a:stretch>
                  <a:fillRect l="-6410" b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ZoneTexte 48">
            <a:extLst>
              <a:ext uri="{FF2B5EF4-FFF2-40B4-BE49-F238E27FC236}">
                <a16:creationId xmlns:a16="http://schemas.microsoft.com/office/drawing/2014/main" id="{136ABC15-525E-1F47-7699-95368406C603}"/>
              </a:ext>
            </a:extLst>
          </p:cNvPr>
          <p:cNvSpPr txBox="1"/>
          <p:nvPr/>
        </p:nvSpPr>
        <p:spPr>
          <a:xfrm>
            <a:off x="4589974" y="412697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GS-GS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85826F79-1113-37B1-FD15-CA6CC32DA1E0}"/>
                  </a:ext>
                </a:extLst>
              </p:cNvPr>
              <p:cNvSpPr txBox="1"/>
              <p:nvPr/>
            </p:nvSpPr>
            <p:spPr>
              <a:xfrm>
                <a:off x="4191802" y="4538933"/>
                <a:ext cx="1336297" cy="328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FR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FR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400" i="1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85826F79-1113-37B1-FD15-CA6CC32DA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02" y="4538933"/>
                <a:ext cx="1336297" cy="328488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9A5157A0-98AC-611A-3A53-7BF11CE9355E}"/>
                  </a:ext>
                </a:extLst>
              </p:cNvPr>
              <p:cNvSpPr txBox="1"/>
              <p:nvPr/>
            </p:nvSpPr>
            <p:spPr>
              <a:xfrm>
                <a:off x="4333860" y="4999703"/>
                <a:ext cx="1785654" cy="328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i="1" dirty="0"/>
                  <a:t>-</a:t>
                </a:r>
                <a:r>
                  <a:rPr lang="fr-FR" sz="14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i="1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9A5157A0-98AC-611A-3A53-7BF11CE9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60" y="4999703"/>
                <a:ext cx="1785654" cy="328488"/>
              </a:xfrm>
              <a:prstGeom prst="rect">
                <a:avLst/>
              </a:prstGeom>
              <a:blipFill>
                <a:blip r:embed="rId10"/>
                <a:stretch>
                  <a:fillRect t="-1852" b="-14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1805A701-0CD1-9710-962D-115C174524C7}"/>
              </a:ext>
            </a:extLst>
          </p:cNvPr>
          <p:cNvSpPr/>
          <p:nvPr/>
        </p:nvSpPr>
        <p:spPr>
          <a:xfrm>
            <a:off x="5388123" y="4025915"/>
            <a:ext cx="2408602" cy="449916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3D82D9-B904-4A2F-3748-E0E85AB3FC1C}"/>
              </a:ext>
            </a:extLst>
          </p:cNvPr>
          <p:cNvSpPr/>
          <p:nvPr/>
        </p:nvSpPr>
        <p:spPr>
          <a:xfrm>
            <a:off x="5388123" y="4943233"/>
            <a:ext cx="2408602" cy="449916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35FEF-5208-507E-023D-A05482B79389}"/>
              </a:ext>
            </a:extLst>
          </p:cNvPr>
          <p:cNvSpPr/>
          <p:nvPr/>
        </p:nvSpPr>
        <p:spPr>
          <a:xfrm>
            <a:off x="3558540" y="4426974"/>
            <a:ext cx="449580" cy="38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3786-D0CE-0A13-4152-0CC5036F19B3}"/>
              </a:ext>
            </a:extLst>
          </p:cNvPr>
          <p:cNvSpPr/>
          <p:nvPr/>
        </p:nvSpPr>
        <p:spPr>
          <a:xfrm>
            <a:off x="3529681" y="2742522"/>
            <a:ext cx="449580" cy="388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31AD9F-498D-4A54-6045-3C2B76B1DE78}"/>
              </a:ext>
            </a:extLst>
          </p:cNvPr>
          <p:cNvSpPr txBox="1"/>
          <p:nvPr/>
        </p:nvSpPr>
        <p:spPr>
          <a:xfrm>
            <a:off x="4145812" y="5556726"/>
            <a:ext cx="30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Obs.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Bevan </a:t>
            </a: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R. Soc. 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,372,441-451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2CA36A0-DB43-FF31-736F-B42B935E6831}"/>
              </a:ext>
            </a:extLst>
          </p:cNvPr>
          <p:cNvSpPr txBox="1"/>
          <p:nvPr/>
        </p:nvSpPr>
        <p:spPr>
          <a:xfrm>
            <a:off x="6715337" y="2097201"/>
            <a:ext cx="2525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fr-FR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Viglaska</a:t>
            </a:r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</a:p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Mol.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Spectrosc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384(2022) 111587</a:t>
            </a:r>
          </a:p>
        </p:txBody>
      </p:sp>
    </p:spTree>
    <p:extLst>
      <p:ext uri="{BB962C8B-B14F-4D97-AF65-F5344CB8AC3E}">
        <p14:creationId xmlns:p14="http://schemas.microsoft.com/office/powerpoint/2010/main" val="319867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BEC46-0306-386E-A79E-AD8080949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84E382-11BD-A6AE-2F27-CD02EEBB606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66B01-C0A7-493D-8F58-30C69C37E3AC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EEA15E37-A8C2-47CF-931B-F9166F5CE22A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BADD470-4128-37D2-D8C1-E6D283153EB5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6569962-8A55-F97A-9C44-793AFE72027E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95F8F76-C723-7A6E-2EFE-AD168630A241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E7055C6-E173-7F38-CD2D-AF5B8A2A5590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A55DE93-CBA6-C6F6-78B3-6E2407DC6109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1DF930D-AD4E-B917-C200-912FDD809C88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4458B9F7-D7EF-BFA8-7B81-A528AC73DEE7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3C6572-B04D-2F33-3E27-016AB0DCF978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D7AD1FDA-1709-DD00-AC1D-64A984A8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CDA6A5AF-E19E-9D43-AC0F-BB49E78D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C20ACA-2B4C-9ADC-2501-C89DCE5F6922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DF81FD-2DDF-C565-1E94-04044C571EAB}"/>
              </a:ext>
            </a:extLst>
          </p:cNvPr>
          <p:cNvSpPr txBox="1"/>
          <p:nvPr/>
        </p:nvSpPr>
        <p:spPr>
          <a:xfrm>
            <a:off x="5629855" y="3754906"/>
            <a:ext cx="27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Obs. – Calc.</a:t>
            </a:r>
            <a:r>
              <a:rPr lang="fr-FR" b="1" baseline="30000" dirty="0">
                <a:solidFill>
                  <a:srgbClr val="FF0000"/>
                </a:solidFill>
              </a:rPr>
              <a:t>5D </a:t>
            </a:r>
            <a:r>
              <a:rPr lang="fr-FR" b="1" dirty="0">
                <a:solidFill>
                  <a:srgbClr val="FF0000"/>
                </a:solidFill>
              </a:rPr>
              <a:t> : ~ 0.02 cm</a:t>
            </a:r>
            <a:r>
              <a:rPr lang="fr-FR" b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AA687F-337D-4C34-4728-9148375298E0}"/>
              </a:ext>
            </a:extLst>
          </p:cNvPr>
          <p:cNvSpPr txBox="1"/>
          <p:nvPr/>
        </p:nvSpPr>
        <p:spPr>
          <a:xfrm>
            <a:off x="5670613" y="5118901"/>
            <a:ext cx="282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Obs. – Calc.</a:t>
            </a:r>
            <a:r>
              <a:rPr lang="fr-FR" b="1" baseline="30000" dirty="0">
                <a:solidFill>
                  <a:srgbClr val="FF0000"/>
                </a:solidFill>
              </a:rPr>
              <a:t>9D </a:t>
            </a:r>
            <a:r>
              <a:rPr lang="fr-FR" b="1" dirty="0">
                <a:solidFill>
                  <a:srgbClr val="FF0000"/>
                </a:solidFill>
              </a:rPr>
              <a:t> : ~ 0.006 cm</a:t>
            </a:r>
            <a:r>
              <a:rPr lang="fr-FR" b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BDADD4E4-16B7-7FD1-C709-3306808FE8F2}"/>
              </a:ext>
            </a:extLst>
          </p:cNvPr>
          <p:cNvSpPr/>
          <p:nvPr/>
        </p:nvSpPr>
        <p:spPr>
          <a:xfrm rot="5400000">
            <a:off x="6741017" y="4330874"/>
            <a:ext cx="724692" cy="661744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B0E6F-784B-15BA-DB9F-E7EE9FCE00A6}"/>
              </a:ext>
            </a:extLst>
          </p:cNvPr>
          <p:cNvSpPr/>
          <p:nvPr/>
        </p:nvSpPr>
        <p:spPr>
          <a:xfrm>
            <a:off x="968991" y="3860817"/>
            <a:ext cx="412810" cy="212728"/>
          </a:xfrm>
          <a:prstGeom prst="rect">
            <a:avLst/>
          </a:prstGeom>
          <a:solidFill>
            <a:schemeClr val="bg1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2B07158-9265-7373-07B8-9388EC6D8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4829" r="7718"/>
          <a:stretch/>
        </p:blipFill>
        <p:spPr>
          <a:xfrm>
            <a:off x="525706" y="1220185"/>
            <a:ext cx="4046294" cy="2417035"/>
          </a:xfrm>
          <a:prstGeom prst="rect">
            <a:avLst/>
          </a:prstGeom>
        </p:spPr>
      </p:pic>
      <p:pic>
        <p:nvPicPr>
          <p:cNvPr id="25" name="Image 24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1C199412-5D4B-8F7A-0870-BB4B52DF0E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66" y="3582107"/>
            <a:ext cx="4095834" cy="2417035"/>
          </a:xfrm>
          <a:prstGeom prst="rect">
            <a:avLst/>
          </a:prstGeom>
        </p:spPr>
      </p:pic>
      <p:pic>
        <p:nvPicPr>
          <p:cNvPr id="29" name="Image 28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83C7844F-46A4-261C-ABEA-7CB33A2D3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59" y="1534749"/>
            <a:ext cx="2476846" cy="196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DADCE28-3BD3-57DC-1A40-4E23A5E0915B}"/>
                  </a:ext>
                </a:extLst>
              </p:cNvPr>
              <p:cNvSpPr txBox="1"/>
              <p:nvPr/>
            </p:nvSpPr>
            <p:spPr>
              <a:xfrm>
                <a:off x="1980969" y="220122"/>
                <a:ext cx="5847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Transitions </a:t>
                </a:r>
                <a:r>
                  <a:rPr lang="fr-FR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rovibrationnelles</a:t>
                </a:r>
                <a:r>
                  <a:rPr 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fr-F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400" dirty="0">
                    <a:solidFill>
                      <a:schemeClr val="bg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DADCE28-3BD3-57DC-1A40-4E23A5E0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969" y="220122"/>
                <a:ext cx="5847050" cy="461665"/>
              </a:xfrm>
              <a:prstGeom prst="rect">
                <a:avLst/>
              </a:prstGeom>
              <a:blipFill>
                <a:blip r:embed="rId6"/>
                <a:stretch>
                  <a:fillRect l="-1668" t="-11842" r="-6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74178467-96BD-2E4F-7741-31B007D751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88356A-91CC-32CB-AF20-16526C535CA1}"/>
              </a:ext>
            </a:extLst>
          </p:cNvPr>
          <p:cNvSpPr txBox="1"/>
          <p:nvPr/>
        </p:nvSpPr>
        <p:spPr>
          <a:xfrm>
            <a:off x="350404" y="6195177"/>
            <a:ext cx="848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Intensités sont calculées dans l’approximation des monomères rigides (en considérant le moment dipolaire permanent de H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et HF)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44B78DD-CAC9-2DA7-0A05-DF8E203711F0}"/>
              </a:ext>
            </a:extLst>
          </p:cNvPr>
          <p:cNvSpPr txBox="1"/>
          <p:nvPr/>
        </p:nvSpPr>
        <p:spPr>
          <a:xfrm>
            <a:off x="4904494" y="1082549"/>
            <a:ext cx="4237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Améliorations des résultats avec le modèle 9-D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6BDB7A-D977-B0F7-B454-124B6760750B}"/>
              </a:ext>
            </a:extLst>
          </p:cNvPr>
          <p:cNvSpPr txBox="1"/>
          <p:nvPr/>
        </p:nvSpPr>
        <p:spPr>
          <a:xfrm>
            <a:off x="5669653" y="5543742"/>
            <a:ext cx="30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Obs.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Bevan </a:t>
            </a: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R. Soc. 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,372,441-451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76D40-8DB1-768E-AB22-44CDDA830805}"/>
              </a:ext>
            </a:extLst>
          </p:cNvPr>
          <p:cNvSpPr/>
          <p:nvPr/>
        </p:nvSpPr>
        <p:spPr>
          <a:xfrm>
            <a:off x="5962649" y="1569164"/>
            <a:ext cx="2476846" cy="449916"/>
          </a:xfrm>
          <a:prstGeom prst="rect">
            <a:avLst/>
          </a:prstGeom>
          <a:solidFill>
            <a:schemeClr val="bg1">
              <a:lumMod val="65000"/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CF4F05-3FB2-7D37-7BC6-81F7CDA57F30}"/>
              </a:ext>
            </a:extLst>
          </p:cNvPr>
          <p:cNvSpPr/>
          <p:nvPr/>
        </p:nvSpPr>
        <p:spPr>
          <a:xfrm>
            <a:off x="5962649" y="2976897"/>
            <a:ext cx="2476846" cy="496768"/>
          </a:xfrm>
          <a:prstGeom prst="rect">
            <a:avLst/>
          </a:prstGeom>
          <a:solidFill>
            <a:srgbClr val="08F0F6">
              <a:alpha val="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8965CF-E3A5-BC4C-18B1-33C65B6BC845}"/>
              </a:ext>
            </a:extLst>
          </p:cNvPr>
          <p:cNvSpPr/>
          <p:nvPr/>
        </p:nvSpPr>
        <p:spPr>
          <a:xfrm>
            <a:off x="5962648" y="2029650"/>
            <a:ext cx="2476846" cy="449916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6A2C8F-E94E-D496-9C05-B88BEAF86AD8}"/>
              </a:ext>
            </a:extLst>
          </p:cNvPr>
          <p:cNvSpPr/>
          <p:nvPr/>
        </p:nvSpPr>
        <p:spPr>
          <a:xfrm>
            <a:off x="5962649" y="2480129"/>
            <a:ext cx="2476846" cy="496768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34F4EC02-8E55-5B8D-B835-FFA74D75C0B8}"/>
                  </a:ext>
                </a:extLst>
              </p:cNvPr>
              <p:cNvSpPr txBox="1"/>
              <p:nvPr/>
            </p:nvSpPr>
            <p:spPr>
              <a:xfrm>
                <a:off x="4059026" y="2641949"/>
                <a:ext cx="2309471" cy="27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sz="1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sub>
                          </m:sSub>
                          <m: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FR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sz="1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sub>
                          </m:sSub>
                          <m: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FR" sz="1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34F4EC02-8E55-5B8D-B835-FFA74D75C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26" y="2641949"/>
                <a:ext cx="2309471" cy="277897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459D7EE-2B6D-453E-9156-6AFB34057DD0}"/>
                  </a:ext>
                </a:extLst>
              </p:cNvPr>
              <p:cNvSpPr txBox="1"/>
              <p:nvPr/>
            </p:nvSpPr>
            <p:spPr>
              <a:xfrm>
                <a:off x="4059026" y="3098190"/>
                <a:ext cx="2309471" cy="27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sz="1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sub>
                          </m:sSub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1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sz="1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sub>
                          </m:sSub>
                          <m:r>
                            <a:rPr lang="fr-FR" sz="1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1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1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459D7EE-2B6D-453E-9156-6AFB34057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26" y="3098190"/>
                <a:ext cx="2309471" cy="277897"/>
              </a:xfrm>
              <a:prstGeom prst="rect">
                <a:avLst/>
              </a:prstGeom>
              <a:blipFill>
                <a:blip r:embed="rId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60AA765-3EEF-509C-AE9A-AAA3B4869F5E}"/>
                  </a:ext>
                </a:extLst>
              </p:cNvPr>
              <p:cNvSpPr txBox="1"/>
              <p:nvPr/>
            </p:nvSpPr>
            <p:spPr>
              <a:xfrm>
                <a:off x="4059025" y="2163404"/>
                <a:ext cx="230947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fr-FR" sz="11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fr-FR" sz="11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1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fr-FR" sz="11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60AA765-3EEF-509C-AE9A-AAA3B4869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25" y="2163404"/>
                <a:ext cx="2309471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A1E3FABE-B7DC-B3F5-665A-E6A745AB697E}"/>
                  </a:ext>
                </a:extLst>
              </p:cNvPr>
              <p:cNvSpPr txBox="1"/>
              <p:nvPr/>
            </p:nvSpPr>
            <p:spPr>
              <a:xfrm>
                <a:off x="4106094" y="1667979"/>
                <a:ext cx="230947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fr-FR" sz="11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A1E3FABE-B7DC-B3F5-665A-E6A745AB6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4" y="1667979"/>
                <a:ext cx="2309471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2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1425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531842-1181-42EC-AEBD-BDA78933E49F}"/>
              </a:ext>
            </a:extLst>
          </p:cNvPr>
          <p:cNvSpPr txBox="1"/>
          <p:nvPr/>
        </p:nvSpPr>
        <p:spPr>
          <a:xfrm>
            <a:off x="2097384" y="220122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la présentation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8A3AE7-8102-F13F-B922-21C397436EAE}"/>
              </a:ext>
            </a:extLst>
          </p:cNvPr>
          <p:cNvSpPr txBox="1"/>
          <p:nvPr/>
        </p:nvSpPr>
        <p:spPr>
          <a:xfrm>
            <a:off x="559386" y="1705753"/>
            <a:ext cx="83355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- Motivations et intérêt pour étudier les dimères de type Van der Waals</a:t>
            </a:r>
          </a:p>
          <a:p>
            <a:pPr marL="400050" indent="-400050">
              <a:buFont typeface="+mj-lt"/>
              <a:buAutoNum type="romanUcPeriod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enjeux théoriques</a:t>
            </a:r>
          </a:p>
          <a:p>
            <a:pPr marL="400050" indent="-400050">
              <a:buFont typeface="+mj-lt"/>
              <a:buAutoNum type="romanUcPeriod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énergies et intensités dans l’approximation des monomères rigides </a:t>
            </a:r>
          </a:p>
          <a:p>
            <a:pPr marL="400050" indent="-400050">
              <a:buFont typeface="+mj-lt"/>
              <a:buAutoNum type="romanUcPeriod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énergies et intensités au-delà de l’approximation des monomères rigides</a:t>
            </a:r>
          </a:p>
          <a:p>
            <a:pPr marL="400050" indent="-400050">
              <a:buFont typeface="+mj-lt"/>
              <a:buAutoNum type="romanUcPeriod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au dimère H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O-HF et comparaison avec H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O-HCl</a:t>
            </a:r>
          </a:p>
          <a:p>
            <a:pPr marL="400050" indent="-400050">
              <a:buFont typeface="+mj-lt"/>
              <a:buAutoNum type="romanUcPeriod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187835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B673B3-A449-C211-513E-28BD542256A5}"/>
              </a:ext>
            </a:extLst>
          </p:cNvPr>
          <p:cNvSpPr txBox="1"/>
          <p:nvPr/>
        </p:nvSpPr>
        <p:spPr>
          <a:xfrm>
            <a:off x="3199156" y="225792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 </a:t>
            </a:r>
            <a:r>
              <a:rPr lang="fr-F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Expérience  </a:t>
            </a:r>
          </a:p>
        </p:txBody>
      </p:sp>
      <p:pic>
        <p:nvPicPr>
          <p:cNvPr id="3" name="Image 2" descr="Une image contenant texte, diagramme, Plan, carte&#10;&#10;Le contenu généré par l’IA peut être incorrect.">
            <a:extLst>
              <a:ext uri="{FF2B5EF4-FFF2-40B4-BE49-F238E27FC236}">
                <a16:creationId xmlns:a16="http://schemas.microsoft.com/office/drawing/2014/main" id="{EA2694F9-D2FF-66FC-8A3D-CBE3EFE7C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43" y="1375071"/>
            <a:ext cx="6242895" cy="4628353"/>
          </a:xfrm>
          <a:prstGeom prst="rect">
            <a:avLst/>
          </a:prstGeom>
        </p:spPr>
      </p:pic>
      <p:pic>
        <p:nvPicPr>
          <p:cNvPr id="2" name="Image 1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936C676E-01F2-CBD8-C970-3D56757692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DC388A-04B8-0BBC-A8B2-1644DD35D9B4}"/>
              </a:ext>
            </a:extLst>
          </p:cNvPr>
          <p:cNvSpPr txBox="1"/>
          <p:nvPr/>
        </p:nvSpPr>
        <p:spPr>
          <a:xfrm>
            <a:off x="2354974" y="1333559"/>
            <a:ext cx="4573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Possibles erreurs d’attributions dans la littérature ?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88B7560-3351-BBB2-6451-83636253525E}"/>
              </a:ext>
            </a:extLst>
          </p:cNvPr>
          <p:cNvSpPr/>
          <p:nvPr/>
        </p:nvSpPr>
        <p:spPr>
          <a:xfrm>
            <a:off x="2382383" y="3592237"/>
            <a:ext cx="1885615" cy="1607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FF9353-E80D-4AAF-93F9-30C675EA3126}"/>
              </a:ext>
            </a:extLst>
          </p:cNvPr>
          <p:cNvSpPr/>
          <p:nvPr/>
        </p:nvSpPr>
        <p:spPr>
          <a:xfrm>
            <a:off x="3142789" y="2090058"/>
            <a:ext cx="1885615" cy="1751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5782D81-A2A8-60C0-76B8-A7FA2992E9A7}"/>
                  </a:ext>
                </a:extLst>
              </p:cNvPr>
              <p:cNvSpPr txBox="1"/>
              <p:nvPr/>
            </p:nvSpPr>
            <p:spPr>
              <a:xfrm>
                <a:off x="2007415" y="4687653"/>
                <a:ext cx="1135374" cy="40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𝞶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5782D81-A2A8-60C0-76B8-A7FA2992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15" y="4687653"/>
                <a:ext cx="1135374" cy="402674"/>
              </a:xfrm>
              <a:prstGeom prst="rect">
                <a:avLst/>
              </a:prstGeom>
              <a:blipFill>
                <a:blip r:embed="rId4"/>
                <a:stretch>
                  <a:fillRect l="-4813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69CDBB5-9458-8F76-864F-082F1FEA5923}"/>
                  </a:ext>
                </a:extLst>
              </p:cNvPr>
              <p:cNvSpPr txBox="1"/>
              <p:nvPr/>
            </p:nvSpPr>
            <p:spPr>
              <a:xfrm>
                <a:off x="5523001" y="4745721"/>
                <a:ext cx="1846018" cy="40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𝞶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𝞶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fr-F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69CDBB5-9458-8F76-864F-082F1FEA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001" y="4745721"/>
                <a:ext cx="1846018" cy="402674"/>
              </a:xfrm>
              <a:prstGeom prst="rect">
                <a:avLst/>
              </a:prstGeom>
              <a:blipFill>
                <a:blip r:embed="rId5"/>
                <a:stretch>
                  <a:fillRect l="-990" b="-25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0A078D88-D39C-F728-3D1A-503D9D445081}"/>
              </a:ext>
            </a:extLst>
          </p:cNvPr>
          <p:cNvSpPr/>
          <p:nvPr/>
        </p:nvSpPr>
        <p:spPr>
          <a:xfrm>
            <a:off x="4724400" y="2170347"/>
            <a:ext cx="1552575" cy="16522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32778A1-4500-7685-C6D3-28AA5AA62CA1}"/>
              </a:ext>
            </a:extLst>
          </p:cNvPr>
          <p:cNvSpPr/>
          <p:nvPr/>
        </p:nvSpPr>
        <p:spPr>
          <a:xfrm>
            <a:off x="4419601" y="3390490"/>
            <a:ext cx="1552575" cy="16522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9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8" grpId="0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781F-2EFB-0492-B735-27CA8338E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à coins arrondis 56"/>
          <p:cNvSpPr/>
          <p:nvPr/>
        </p:nvSpPr>
        <p:spPr>
          <a:xfrm>
            <a:off x="4512865" y="1415870"/>
            <a:ext cx="1549541" cy="4284735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307612" y="1387293"/>
            <a:ext cx="1685232" cy="4344045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A82E7-CC0F-999C-5694-B6ABCF6EEFB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54F12-FBEC-C854-9A70-C6531C2E1F19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BD6570A-610B-25BC-9135-4E7898E8BFBF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12EC381-AEB8-55E7-2FD6-8191CD2854E6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C906ED5-8ABB-6EE4-03BA-87CE1663AE22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14BD112-2200-27C2-2650-334C96C6EA9E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5A8BC17-AD92-C33C-FA3E-CB45AB62714D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74ACBF4-1DD9-F4D8-C843-259D6DE330E1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92BEB-4172-9C85-4839-C9DA986E816F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A8E06190-CE17-1EB8-42CA-8499D733C8F6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A4E52B-A61D-6B12-165E-25AFF50FE3C1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A33CAB2D-8058-81F7-F8D1-046C8890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76EC8607-D4E6-95C1-CD20-1E46758A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21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A863F6-EE23-0387-F380-9BEFB3CD5BE9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752AFC6-F4B6-D97B-FD84-8E97E14BF073}"/>
              </a:ext>
            </a:extLst>
          </p:cNvPr>
          <p:cNvSpPr txBox="1"/>
          <p:nvPr/>
        </p:nvSpPr>
        <p:spPr>
          <a:xfrm>
            <a:off x="867938" y="225835"/>
            <a:ext cx="689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 intramoléculaires – déplacements vibrationnels</a:t>
            </a:r>
          </a:p>
        </p:txBody>
      </p:sp>
      <p:pic>
        <p:nvPicPr>
          <p:cNvPr id="2" name="Image 1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C98A2085-4E2A-5E4E-6298-6B2BB8871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19E5630-36E5-AB66-95A0-E336965E57A9}"/>
              </a:ext>
            </a:extLst>
          </p:cNvPr>
          <p:cNvCxnSpPr>
            <a:cxnSpLocks/>
          </p:cNvCxnSpPr>
          <p:nvPr/>
        </p:nvCxnSpPr>
        <p:spPr>
          <a:xfrm flipH="1" flipV="1">
            <a:off x="2257378" y="1892744"/>
            <a:ext cx="8090" cy="382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52865E4-FE9A-0998-74D1-BC78D1641EA0}"/>
              </a:ext>
            </a:extLst>
          </p:cNvPr>
          <p:cNvCxnSpPr/>
          <p:nvPr/>
        </p:nvCxnSpPr>
        <p:spPr>
          <a:xfrm>
            <a:off x="2363373" y="4904087"/>
            <a:ext cx="11859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E8C8F96-1DF4-B0F2-C0D9-25A469B53516}"/>
                  </a:ext>
                </a:extLst>
              </p:cNvPr>
              <p:cNvSpPr txBox="1"/>
              <p:nvPr/>
            </p:nvSpPr>
            <p:spPr>
              <a:xfrm>
                <a:off x="4975988" y="4435451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E8C8F96-1DF4-B0F2-C0D9-25A469B5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88" y="4435451"/>
                <a:ext cx="272767" cy="276999"/>
              </a:xfrm>
              <a:prstGeom prst="rect">
                <a:avLst/>
              </a:prstGeom>
              <a:blipFill>
                <a:blip r:embed="rId3"/>
                <a:stretch>
                  <a:fillRect l="-13333" r="-66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28C5CA2-C1F6-EB8E-A5B7-22000B13699D}"/>
              </a:ext>
            </a:extLst>
          </p:cNvPr>
          <p:cNvCxnSpPr/>
          <p:nvPr/>
        </p:nvCxnSpPr>
        <p:spPr>
          <a:xfrm>
            <a:off x="2307612" y="3853155"/>
            <a:ext cx="1185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0A01698-A244-C2DF-D47B-1ADA6BEF6E56}"/>
              </a:ext>
            </a:extLst>
          </p:cNvPr>
          <p:cNvCxnSpPr/>
          <p:nvPr/>
        </p:nvCxnSpPr>
        <p:spPr>
          <a:xfrm>
            <a:off x="2307612" y="3358964"/>
            <a:ext cx="11859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64988B7-C732-7BD6-D901-7AD29B0C7A69}"/>
                  </a:ext>
                </a:extLst>
              </p:cNvPr>
              <p:cNvSpPr txBox="1"/>
              <p:nvPr/>
            </p:nvSpPr>
            <p:spPr>
              <a:xfrm>
                <a:off x="2806815" y="3547662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64988B7-C732-7BD6-D901-7AD29B0C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15" y="3547662"/>
                <a:ext cx="272767" cy="276999"/>
              </a:xfrm>
              <a:prstGeom prst="rect">
                <a:avLst/>
              </a:prstGeom>
              <a:blipFill>
                <a:blip r:embed="rId4"/>
                <a:stretch>
                  <a:fillRect l="-11111" r="-66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53D48C4-BF6E-5E31-F4F8-DCB9A1D01BA4}"/>
                  </a:ext>
                </a:extLst>
              </p:cNvPr>
              <p:cNvSpPr txBox="1"/>
              <p:nvPr/>
            </p:nvSpPr>
            <p:spPr>
              <a:xfrm>
                <a:off x="2764180" y="3001871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53D48C4-BF6E-5E31-F4F8-DCB9A1D01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80" y="3001871"/>
                <a:ext cx="272767" cy="276999"/>
              </a:xfrm>
              <a:prstGeom prst="rect">
                <a:avLst/>
              </a:prstGeom>
              <a:blipFill>
                <a:blip r:embed="rId5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2C7E36CC-AA0D-02BE-D69F-6B9333AA7A72}"/>
              </a:ext>
            </a:extLst>
          </p:cNvPr>
          <p:cNvSpPr txBox="1"/>
          <p:nvPr/>
        </p:nvSpPr>
        <p:spPr>
          <a:xfrm>
            <a:off x="1320979" y="470329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1595.67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5412AF5-E225-A387-8E0D-FEE5726F2ADB}"/>
              </a:ext>
            </a:extLst>
          </p:cNvPr>
          <p:cNvSpPr txBox="1"/>
          <p:nvPr/>
        </p:nvSpPr>
        <p:spPr>
          <a:xfrm>
            <a:off x="1265567" y="367760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3665.69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6E1E2C-7A1B-1613-8D5C-136887211BA2}"/>
              </a:ext>
            </a:extLst>
          </p:cNvPr>
          <p:cNvSpPr txBox="1"/>
          <p:nvPr/>
        </p:nvSpPr>
        <p:spPr>
          <a:xfrm>
            <a:off x="1266365" y="311431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3762.86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2C2C6ED-E696-477B-8957-96F2DC49E167}"/>
              </a:ext>
            </a:extLst>
          </p:cNvPr>
          <p:cNvSpPr txBox="1"/>
          <p:nvPr/>
        </p:nvSpPr>
        <p:spPr>
          <a:xfrm>
            <a:off x="2289785" y="1465962"/>
            <a:ext cx="18117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Calc.(3-D) et (1-D)</a:t>
            </a:r>
          </a:p>
          <a:p>
            <a:pPr algn="ctr"/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b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BF0DB43-58CF-BC78-DEE9-C0EBBE4D19FA}"/>
              </a:ext>
            </a:extLst>
          </p:cNvPr>
          <p:cNvSpPr txBox="1"/>
          <p:nvPr/>
        </p:nvSpPr>
        <p:spPr>
          <a:xfrm>
            <a:off x="4306392" y="1489753"/>
            <a:ext cx="1806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Calc. (9-D)  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Dimère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BDFEAFE-B2F5-BD9E-6552-2FD653E8BB1E}"/>
              </a:ext>
            </a:extLst>
          </p:cNvPr>
          <p:cNvCxnSpPr/>
          <p:nvPr/>
        </p:nvCxnSpPr>
        <p:spPr>
          <a:xfrm>
            <a:off x="4585068" y="4742738"/>
            <a:ext cx="11859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C81CF95-E6B0-A005-9421-C908AC294B04}"/>
              </a:ext>
            </a:extLst>
          </p:cNvPr>
          <p:cNvSpPr txBox="1"/>
          <p:nvPr/>
        </p:nvSpPr>
        <p:spPr>
          <a:xfrm>
            <a:off x="1284202" y="221266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4003.35*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B132A30-7C33-1549-209A-B793018A8E85}"/>
              </a:ext>
            </a:extLst>
          </p:cNvPr>
          <p:cNvCxnSpPr>
            <a:cxnSpLocks/>
          </p:cNvCxnSpPr>
          <p:nvPr/>
        </p:nvCxnSpPr>
        <p:spPr>
          <a:xfrm flipV="1">
            <a:off x="3525365" y="4742738"/>
            <a:ext cx="1117980" cy="1570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197033D-6087-FBD7-647B-C84B6AD4B08A}"/>
                  </a:ext>
                </a:extLst>
              </p:cNvPr>
              <p:cNvSpPr txBox="1"/>
              <p:nvPr/>
            </p:nvSpPr>
            <p:spPr>
              <a:xfrm>
                <a:off x="2806814" y="4567264"/>
                <a:ext cx="272767" cy="276999"/>
              </a:xfrm>
              <a:prstGeom prst="rect">
                <a:avLst/>
              </a:prstGeom>
              <a:noFill/>
              <a:ln>
                <a:solidFill>
                  <a:srgbClr val="F7F7F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197033D-6087-FBD7-647B-C84B6AD4B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14" y="4567264"/>
                <a:ext cx="272767" cy="276999"/>
              </a:xfrm>
              <a:prstGeom prst="rect">
                <a:avLst/>
              </a:prstGeom>
              <a:blipFill>
                <a:blip r:embed="rId6"/>
                <a:stretch>
                  <a:fillRect l="-10638" r="-4255" b="-12500"/>
                </a:stretch>
              </a:blipFill>
              <a:ln>
                <a:solidFill>
                  <a:srgbClr val="F7F7F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4392A041-BA44-247C-C9D5-B625D9D37371}"/>
              </a:ext>
            </a:extLst>
          </p:cNvPr>
          <p:cNvSpPr txBox="1"/>
          <p:nvPr/>
        </p:nvSpPr>
        <p:spPr>
          <a:xfrm>
            <a:off x="3950863" y="4455440"/>
            <a:ext cx="60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4.9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F4520E6-2F8B-F1FC-8033-C7F8D9B1F21A}"/>
              </a:ext>
            </a:extLst>
          </p:cNvPr>
          <p:cNvCxnSpPr/>
          <p:nvPr/>
        </p:nvCxnSpPr>
        <p:spPr>
          <a:xfrm>
            <a:off x="4657694" y="3666433"/>
            <a:ext cx="1185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0A1F719-05C5-B8CC-0DA8-83904C327EE3}"/>
              </a:ext>
            </a:extLst>
          </p:cNvPr>
          <p:cNvCxnSpPr>
            <a:cxnSpLocks/>
          </p:cNvCxnSpPr>
          <p:nvPr/>
        </p:nvCxnSpPr>
        <p:spPr>
          <a:xfrm flipV="1">
            <a:off x="3525365" y="3652434"/>
            <a:ext cx="1109603" cy="2007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038DB09F-97AB-A609-F173-A8D5B3706C71}"/>
              </a:ext>
            </a:extLst>
          </p:cNvPr>
          <p:cNvSpPr txBox="1"/>
          <p:nvPr/>
        </p:nvSpPr>
        <p:spPr>
          <a:xfrm>
            <a:off x="3967459" y="3443269"/>
            <a:ext cx="60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7.5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5700003-B2F7-956D-6FE4-2ABF88EB859C}"/>
              </a:ext>
            </a:extLst>
          </p:cNvPr>
          <p:cNvCxnSpPr/>
          <p:nvPr/>
        </p:nvCxnSpPr>
        <p:spPr>
          <a:xfrm>
            <a:off x="4634968" y="3374781"/>
            <a:ext cx="11859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F4B34FB2-7997-871C-5FE4-9C40E8B60C11}"/>
                  </a:ext>
                </a:extLst>
              </p:cNvPr>
              <p:cNvSpPr txBox="1"/>
              <p:nvPr/>
            </p:nvSpPr>
            <p:spPr>
              <a:xfrm>
                <a:off x="5091536" y="3017688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F4B34FB2-7997-871C-5FE4-9C40E8B60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36" y="3017688"/>
                <a:ext cx="272767" cy="276999"/>
              </a:xfrm>
              <a:prstGeom prst="rect">
                <a:avLst/>
              </a:prstGeom>
              <a:blipFill>
                <a:blip r:embed="rId7"/>
                <a:stretch>
                  <a:fillRect l="-13333" r="-666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E6A9D2A6-FC22-A867-E878-5B54E23BF997}"/>
              </a:ext>
            </a:extLst>
          </p:cNvPr>
          <p:cNvCxnSpPr>
            <a:cxnSpLocks/>
          </p:cNvCxnSpPr>
          <p:nvPr/>
        </p:nvCxnSpPr>
        <p:spPr>
          <a:xfrm>
            <a:off x="3493516" y="3358964"/>
            <a:ext cx="1091552" cy="19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E8D40AEF-BE31-9BB5-E5B8-0009CB717BDD}"/>
              </a:ext>
            </a:extLst>
          </p:cNvPr>
          <p:cNvSpPr txBox="1"/>
          <p:nvPr/>
        </p:nvSpPr>
        <p:spPr>
          <a:xfrm>
            <a:off x="3925844" y="304378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8080C0"/>
                </a:solidFill>
              </a:rPr>
              <a:t>-0.5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46880E2-76E8-5E60-47EA-528ED20C1AFA}"/>
              </a:ext>
            </a:extLst>
          </p:cNvPr>
          <p:cNvSpPr txBox="1"/>
          <p:nvPr/>
        </p:nvSpPr>
        <p:spPr>
          <a:xfrm rot="16200000">
            <a:off x="116069" y="3743520"/>
            <a:ext cx="981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H</a:t>
            </a:r>
            <a:r>
              <a:rPr lang="fr-FR" sz="2400" b="1" baseline="-25000" dirty="0"/>
              <a:t>2</a:t>
            </a:r>
            <a:r>
              <a:rPr lang="fr-FR" sz="2400" b="1" dirty="0"/>
              <a:t>O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5AE398C-4F96-9906-5600-EA983EBE441F}"/>
              </a:ext>
            </a:extLst>
          </p:cNvPr>
          <p:cNvSpPr txBox="1"/>
          <p:nvPr/>
        </p:nvSpPr>
        <p:spPr>
          <a:xfrm rot="16200000">
            <a:off x="307630" y="2145702"/>
            <a:ext cx="646333" cy="46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HF</a:t>
            </a:r>
          </a:p>
        </p:txBody>
      </p:sp>
      <p:sp>
        <p:nvSpPr>
          <p:cNvPr id="60" name="Accolade ouvrante 59">
            <a:extLst>
              <a:ext uri="{FF2B5EF4-FFF2-40B4-BE49-F238E27FC236}">
                <a16:creationId xmlns:a16="http://schemas.microsoft.com/office/drawing/2014/main" id="{FA054E4F-676A-811B-9036-8B8D77F67ACC}"/>
              </a:ext>
            </a:extLst>
          </p:cNvPr>
          <p:cNvSpPr/>
          <p:nvPr/>
        </p:nvSpPr>
        <p:spPr>
          <a:xfrm>
            <a:off x="967870" y="3054701"/>
            <a:ext cx="358943" cy="20125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DBF6D9A2-967F-165B-B927-34C5370F2A46}"/>
              </a:ext>
            </a:extLst>
          </p:cNvPr>
          <p:cNvCxnSpPr/>
          <p:nvPr/>
        </p:nvCxnSpPr>
        <p:spPr>
          <a:xfrm>
            <a:off x="2307612" y="2388238"/>
            <a:ext cx="118590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F585D0D-4FE4-5BB5-0653-20EA8D577B8C}"/>
              </a:ext>
            </a:extLst>
          </p:cNvPr>
          <p:cNvCxnSpPr/>
          <p:nvPr/>
        </p:nvCxnSpPr>
        <p:spPr>
          <a:xfrm>
            <a:off x="4657694" y="3974352"/>
            <a:ext cx="118590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1359DD39-15A1-FE57-6559-45FA9DE30753}"/>
              </a:ext>
            </a:extLst>
          </p:cNvPr>
          <p:cNvCxnSpPr>
            <a:cxnSpLocks/>
          </p:cNvCxnSpPr>
          <p:nvPr/>
        </p:nvCxnSpPr>
        <p:spPr>
          <a:xfrm>
            <a:off x="3512477" y="2405828"/>
            <a:ext cx="1130868" cy="1516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7A8F98E6-E178-2507-DCBE-8BDE6375BB31}"/>
                  </a:ext>
                </a:extLst>
              </p:cNvPr>
              <p:cNvSpPr txBox="1"/>
              <p:nvPr/>
            </p:nvSpPr>
            <p:spPr>
              <a:xfrm>
                <a:off x="5090589" y="3387230"/>
                <a:ext cx="272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7A8F98E6-E178-2507-DCBE-8BDE6375B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89" y="3387230"/>
                <a:ext cx="272767" cy="276999"/>
              </a:xfrm>
              <a:prstGeom prst="rect">
                <a:avLst/>
              </a:prstGeom>
              <a:blipFill>
                <a:blip r:embed="rId8"/>
                <a:stretch>
                  <a:fillRect l="-11111" r="-666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ZoneTexte 66">
            <a:extLst>
              <a:ext uri="{FF2B5EF4-FFF2-40B4-BE49-F238E27FC236}">
                <a16:creationId xmlns:a16="http://schemas.microsoft.com/office/drawing/2014/main" id="{E47E529D-62FC-E9DA-3588-9B64C6CBAF14}"/>
              </a:ext>
            </a:extLst>
          </p:cNvPr>
          <p:cNvSpPr txBox="1"/>
          <p:nvPr/>
        </p:nvSpPr>
        <p:spPr>
          <a:xfrm>
            <a:off x="3827633" y="2462040"/>
            <a:ext cx="9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-347.5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CFCDE5B-5FD9-E5F5-B789-47F694042081}"/>
                  </a:ext>
                </a:extLst>
              </p:cNvPr>
              <p:cNvSpPr txBox="1"/>
              <p:nvPr/>
            </p:nvSpPr>
            <p:spPr>
              <a:xfrm>
                <a:off x="3916209" y="1101526"/>
                <a:ext cx="796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𝑪𝒂𝒍𝒄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CFCDE5B-5FD9-E5F5-B789-47F69404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209" y="1101526"/>
                <a:ext cx="796692" cy="276999"/>
              </a:xfrm>
              <a:prstGeom prst="rect">
                <a:avLst/>
              </a:prstGeom>
              <a:blipFill>
                <a:blip r:embed="rId9"/>
                <a:stretch>
                  <a:fillRect l="-6107" t="-2222" r="-2290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1B124473-028A-C6AC-FAFE-07F28AF8E8B0}"/>
                  </a:ext>
                </a:extLst>
              </p:cNvPr>
              <p:cNvSpPr txBox="1"/>
              <p:nvPr/>
            </p:nvSpPr>
            <p:spPr>
              <a:xfrm>
                <a:off x="6192114" y="4595526"/>
                <a:ext cx="2066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𝑬𝒙𝒑𝒕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=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b="1" dirty="0" smtClean="0">
                          <a:solidFill>
                            <a:srgbClr val="00B050"/>
                          </a:solidFill>
                        </a:rPr>
                        <m:t>cm</m:t>
                      </m:r>
                      <m:r>
                        <m:rPr>
                          <m:nor/>
                        </m:rPr>
                        <a:rPr lang="fr-FR" b="1" baseline="30000" dirty="0" smtClean="0">
                          <a:solidFill>
                            <a:srgbClr val="00B050"/>
                          </a:solidFill>
                        </a:rPr>
                        <m:t>−1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1B124473-028A-C6AC-FAFE-07F28AF8E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14" y="4595526"/>
                <a:ext cx="2066271" cy="276999"/>
              </a:xfrm>
              <a:prstGeom prst="rect">
                <a:avLst/>
              </a:prstGeom>
              <a:blipFill>
                <a:blip r:embed="rId10"/>
                <a:stretch>
                  <a:fillRect l="-3245" r="-1475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AA5D4989-4860-6C14-4A8E-A71D9763EC94}"/>
                  </a:ext>
                </a:extLst>
              </p:cNvPr>
              <p:cNvSpPr txBox="1"/>
              <p:nvPr/>
            </p:nvSpPr>
            <p:spPr>
              <a:xfrm>
                <a:off x="6076630" y="3854578"/>
                <a:ext cx="3056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𝑬𝒙𝒑𝒕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=−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𝟑𝟓𝟒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/−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𝟑𝟐𝟕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 dirty="0">
                        <a:solidFill>
                          <a:srgbClr val="7030A0"/>
                        </a:solidFill>
                      </a:rPr>
                      <m:t>cm</m:t>
                    </m:r>
                    <m:r>
                      <m:rPr>
                        <m:nor/>
                      </m:rPr>
                      <a:rPr lang="fr-FR" b="1" baseline="30000" dirty="0">
                        <a:solidFill>
                          <a:srgbClr val="7030A0"/>
                        </a:solidFill>
                      </a:rPr>
                      <m:t>−1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AA5D4989-4860-6C14-4A8E-A71D9763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630" y="3854578"/>
                <a:ext cx="3056927" cy="276999"/>
              </a:xfrm>
              <a:prstGeom prst="rect">
                <a:avLst/>
              </a:prstGeom>
              <a:blipFill>
                <a:blip r:embed="rId11"/>
                <a:stretch>
                  <a:fillRect l="-2794" t="-2174" r="-998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ZoneTexte 73">
            <a:extLst>
              <a:ext uri="{FF2B5EF4-FFF2-40B4-BE49-F238E27FC236}">
                <a16:creationId xmlns:a16="http://schemas.microsoft.com/office/drawing/2014/main" id="{486DEC37-99E7-5741-1C69-0A5AF0B092A2}"/>
              </a:ext>
            </a:extLst>
          </p:cNvPr>
          <p:cNvSpPr txBox="1"/>
          <p:nvPr/>
        </p:nvSpPr>
        <p:spPr>
          <a:xfrm>
            <a:off x="375943" y="5842760"/>
            <a:ext cx="804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Notre 9-D SEP est moins précise pour les modes intramoléculaires.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(erreur de  ~20 cm</a:t>
            </a:r>
            <a:r>
              <a:rPr lang="fr-F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HF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densité faible de points </a:t>
            </a:r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 </a:t>
            </a:r>
            <a:r>
              <a:rPr lang="fr-FR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initio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précision de l’ajustement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CE8380F8-47E2-6F22-E52A-5A9B3CEF8568}"/>
              </a:ext>
            </a:extLst>
          </p:cNvPr>
          <p:cNvSpPr/>
          <p:nvPr/>
        </p:nvSpPr>
        <p:spPr>
          <a:xfrm>
            <a:off x="925026" y="1985801"/>
            <a:ext cx="444629" cy="866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A98719-6D69-688A-6C76-F67E2D116010}"/>
              </a:ext>
            </a:extLst>
          </p:cNvPr>
          <p:cNvSpPr txBox="1"/>
          <p:nvPr/>
        </p:nvSpPr>
        <p:spPr>
          <a:xfrm>
            <a:off x="7412800" y="2991391"/>
            <a:ext cx="1781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Bulychev</a:t>
            </a: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2005</a:t>
            </a:r>
          </a:p>
          <a:p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PCCP 2005, 7,2266-2278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9084956-9F11-0F1A-28C9-FA1A3B932E31}"/>
              </a:ext>
            </a:extLst>
          </p:cNvPr>
          <p:cNvCxnSpPr>
            <a:cxnSpLocks/>
          </p:cNvCxnSpPr>
          <p:nvPr/>
        </p:nvCxnSpPr>
        <p:spPr>
          <a:xfrm>
            <a:off x="8342192" y="3483645"/>
            <a:ext cx="0" cy="29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525C9A34-BE15-3605-1AD2-06477D2B5C39}"/>
              </a:ext>
            </a:extLst>
          </p:cNvPr>
          <p:cNvSpPr/>
          <p:nvPr/>
        </p:nvSpPr>
        <p:spPr>
          <a:xfrm>
            <a:off x="3827633" y="4372142"/>
            <a:ext cx="685232" cy="631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F808A45-4313-4D03-4D42-3C2DB38EA866}"/>
              </a:ext>
            </a:extLst>
          </p:cNvPr>
          <p:cNvSpPr/>
          <p:nvPr/>
        </p:nvSpPr>
        <p:spPr>
          <a:xfrm>
            <a:off x="7194476" y="4422211"/>
            <a:ext cx="628545" cy="645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F5B99FA-333F-FD98-B245-3907532630EE}"/>
              </a:ext>
            </a:extLst>
          </p:cNvPr>
          <p:cNvSpPr/>
          <p:nvPr/>
        </p:nvSpPr>
        <p:spPr>
          <a:xfrm>
            <a:off x="3866934" y="2285062"/>
            <a:ext cx="685232" cy="631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E804B34-E2E0-79CE-A018-38A1E1C7C4E7}"/>
              </a:ext>
            </a:extLst>
          </p:cNvPr>
          <p:cNvSpPr/>
          <p:nvPr/>
        </p:nvSpPr>
        <p:spPr>
          <a:xfrm>
            <a:off x="7142154" y="3669479"/>
            <a:ext cx="685232" cy="631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96090F-3142-7509-DAB8-921F4E3D9AC7}"/>
              </a:ext>
            </a:extLst>
          </p:cNvPr>
          <p:cNvSpPr txBox="1"/>
          <p:nvPr/>
        </p:nvSpPr>
        <p:spPr>
          <a:xfrm>
            <a:off x="6137858" y="2327347"/>
            <a:ext cx="239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R.K. Thomas, 1975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R. Soc.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A,344,579-592</a:t>
            </a:r>
            <a:endParaRPr 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EBA6E51-740C-98B4-7404-2ED069FCC015}"/>
              </a:ext>
            </a:extLst>
          </p:cNvPr>
          <p:cNvCxnSpPr>
            <a:cxnSpLocks/>
          </p:cNvCxnSpPr>
          <p:nvPr/>
        </p:nvCxnSpPr>
        <p:spPr>
          <a:xfrm>
            <a:off x="6864854" y="2790925"/>
            <a:ext cx="452815" cy="94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B445A277-42F6-C0DD-B6F1-6F73E820EB3B}"/>
              </a:ext>
            </a:extLst>
          </p:cNvPr>
          <p:cNvSpPr txBox="1"/>
          <p:nvPr/>
        </p:nvSpPr>
        <p:spPr>
          <a:xfrm>
            <a:off x="6406731" y="5465687"/>
            <a:ext cx="239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R.K. Thomas, 1975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R. Soc.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Lond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A,344,579-592</a:t>
            </a:r>
            <a:endParaRPr 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8F470C1-CF3D-350A-77FD-383D45FD0163}"/>
              </a:ext>
            </a:extLst>
          </p:cNvPr>
          <p:cNvCxnSpPr>
            <a:cxnSpLocks/>
          </p:cNvCxnSpPr>
          <p:nvPr/>
        </p:nvCxnSpPr>
        <p:spPr>
          <a:xfrm flipV="1">
            <a:off x="7142154" y="5067305"/>
            <a:ext cx="240878" cy="441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66152AED-EE1A-DCA5-5D0F-EA3FA7AD3B4F}"/>
                  </a:ext>
                </a:extLst>
              </p:cNvPr>
              <p:cNvSpPr txBox="1"/>
              <p:nvPr/>
            </p:nvSpPr>
            <p:spPr>
              <a:xfrm>
                <a:off x="6283073" y="1142386"/>
                <a:ext cx="2796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Comparaison avec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𝑬𝒙𝒑𝒕</m:t>
                    </m:r>
                  </m:oMath>
                </a14:m>
                <a:r>
                  <a:rPr lang="fr-FR" dirty="0"/>
                  <a:t>.:</a:t>
                </a: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66152AED-EE1A-DCA5-5D0F-EA3FA7AD3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73" y="1142386"/>
                <a:ext cx="2796343" cy="369332"/>
              </a:xfrm>
              <a:prstGeom prst="rect">
                <a:avLst/>
              </a:prstGeom>
              <a:blipFill>
                <a:blip r:embed="rId12"/>
                <a:stretch>
                  <a:fillRect l="-1965" t="-8197" r="-87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29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524593A-AF9E-8456-BFCF-DCF68FC6E0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"/>
          <a:stretch/>
        </p:blipFill>
        <p:spPr>
          <a:xfrm>
            <a:off x="1713570" y="3557057"/>
            <a:ext cx="3569445" cy="1313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22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B673B3-A449-C211-513E-28BD542256A5}"/>
              </a:ext>
            </a:extLst>
          </p:cNvPr>
          <p:cNvSpPr txBox="1"/>
          <p:nvPr/>
        </p:nvSpPr>
        <p:spPr>
          <a:xfrm>
            <a:off x="3607864" y="220122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Perspectives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968B61-0C50-98D6-36C8-F1B4F0134FA5}"/>
              </a:ext>
            </a:extLst>
          </p:cNvPr>
          <p:cNvSpPr txBox="1"/>
          <p:nvPr/>
        </p:nvSpPr>
        <p:spPr>
          <a:xfrm>
            <a:off x="493531" y="1418972"/>
            <a:ext cx="77275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l’approximation des monomères rigides s’avère limitée pour H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O-HF :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doit considérer un calcul incluant tous les degrés de liberté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niveaux intermoléculaires et 42 niveaux intra et intermoléculaires attribués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O-HF possède une liaison hydrogène plus forte que H</a:t>
            </a:r>
            <a:r>
              <a:rPr lang="fr-F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O-HCl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plus lourd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de spectres expérimentaux seraient nécessaires</a:t>
            </a:r>
          </a:p>
          <a:p>
            <a:endParaRPr lang="fr-FR" b="1" i="1" u="sng" dirty="0"/>
          </a:p>
        </p:txBody>
      </p:sp>
      <p:pic>
        <p:nvPicPr>
          <p:cNvPr id="3" name="Image 2" descr="Une image contenant capture d’écran, haltère&#10;&#10;Le contenu généré par l’IA peut être incorrect.">
            <a:extLst>
              <a:ext uri="{FF2B5EF4-FFF2-40B4-BE49-F238E27FC236}">
                <a16:creationId xmlns:a16="http://schemas.microsoft.com/office/drawing/2014/main" id="{BE780660-0CBD-58C1-1424-E1CF67CB54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7" y="88765"/>
            <a:ext cx="1220732" cy="7582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141985-9B8D-4F8D-6467-1D1D47DB2010}"/>
              </a:ext>
            </a:extLst>
          </p:cNvPr>
          <p:cNvSpPr txBox="1"/>
          <p:nvPr/>
        </p:nvSpPr>
        <p:spPr>
          <a:xfrm rot="21050617">
            <a:off x="1892864" y="4329286"/>
            <a:ext cx="3543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Accepté en février 2025 (J. </a:t>
            </a:r>
            <a:r>
              <a:rPr lang="fr-FR" sz="1600" b="1" i="1" dirty="0" err="1">
                <a:solidFill>
                  <a:srgbClr val="FF0000"/>
                </a:solidFill>
              </a:rPr>
              <a:t>Chem</a:t>
            </a:r>
            <a:r>
              <a:rPr lang="fr-FR" sz="1600" b="1" i="1" dirty="0">
                <a:solidFill>
                  <a:srgbClr val="FF0000"/>
                </a:solidFill>
              </a:rPr>
              <a:t>. Phys.)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77EBD-0380-F1C6-8843-C9BA1700951B}"/>
              </a:ext>
            </a:extLst>
          </p:cNvPr>
          <p:cNvSpPr txBox="1"/>
          <p:nvPr/>
        </p:nvSpPr>
        <p:spPr>
          <a:xfrm>
            <a:off x="238840" y="5133472"/>
            <a:ext cx="92913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        </a:t>
            </a:r>
            <a:r>
              <a:rPr lang="fr-FR" b="1" i="1" u="sng" dirty="0">
                <a:solidFill>
                  <a:srgbClr val="0070C0"/>
                </a:solidFill>
              </a:rPr>
              <a:t>Perspectives : </a:t>
            </a:r>
          </a:p>
          <a:p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JCJC ANR :  </a:t>
            </a:r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caractérisation spectrale des dimères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(HF)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O--N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O--CO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(H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pour les applications atmosphériques et planétaires </a:t>
            </a:r>
          </a:p>
          <a:p>
            <a:endParaRPr lang="fr-FR" dirty="0"/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C0BC85B0-41E5-D82D-0982-D7E789851327}"/>
              </a:ext>
            </a:extLst>
          </p:cNvPr>
          <p:cNvSpPr/>
          <p:nvPr/>
        </p:nvSpPr>
        <p:spPr>
          <a:xfrm>
            <a:off x="749882" y="3646361"/>
            <a:ext cx="830439" cy="799412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6EA9D-1C0B-3985-9089-887EB800FC51}"/>
              </a:ext>
            </a:extLst>
          </p:cNvPr>
          <p:cNvSpPr/>
          <p:nvPr/>
        </p:nvSpPr>
        <p:spPr>
          <a:xfrm>
            <a:off x="1730523" y="3586085"/>
            <a:ext cx="3972706" cy="1479698"/>
          </a:xfrm>
          <a:custGeom>
            <a:avLst/>
            <a:gdLst>
              <a:gd name="connsiteX0" fmla="*/ 0 w 3972706"/>
              <a:gd name="connsiteY0" fmla="*/ 0 h 1479698"/>
              <a:gd name="connsiteX1" fmla="*/ 582664 w 3972706"/>
              <a:gd name="connsiteY1" fmla="*/ 0 h 1479698"/>
              <a:gd name="connsiteX2" fmla="*/ 1165327 w 3972706"/>
              <a:gd name="connsiteY2" fmla="*/ 0 h 1479698"/>
              <a:gd name="connsiteX3" fmla="*/ 1747991 w 3972706"/>
              <a:gd name="connsiteY3" fmla="*/ 0 h 1479698"/>
              <a:gd name="connsiteX4" fmla="*/ 2410108 w 3972706"/>
              <a:gd name="connsiteY4" fmla="*/ 0 h 1479698"/>
              <a:gd name="connsiteX5" fmla="*/ 2992772 w 3972706"/>
              <a:gd name="connsiteY5" fmla="*/ 0 h 1479698"/>
              <a:gd name="connsiteX6" fmla="*/ 3972706 w 3972706"/>
              <a:gd name="connsiteY6" fmla="*/ 0 h 1479698"/>
              <a:gd name="connsiteX7" fmla="*/ 3972706 w 3972706"/>
              <a:gd name="connsiteY7" fmla="*/ 493233 h 1479698"/>
              <a:gd name="connsiteX8" fmla="*/ 3972706 w 3972706"/>
              <a:gd name="connsiteY8" fmla="*/ 956871 h 1479698"/>
              <a:gd name="connsiteX9" fmla="*/ 3972706 w 3972706"/>
              <a:gd name="connsiteY9" fmla="*/ 1479698 h 1479698"/>
              <a:gd name="connsiteX10" fmla="*/ 3350315 w 3972706"/>
              <a:gd name="connsiteY10" fmla="*/ 1479698 h 1479698"/>
              <a:gd name="connsiteX11" fmla="*/ 2807379 w 3972706"/>
              <a:gd name="connsiteY11" fmla="*/ 1479698 h 1479698"/>
              <a:gd name="connsiteX12" fmla="*/ 2224715 w 3972706"/>
              <a:gd name="connsiteY12" fmla="*/ 1479698 h 1479698"/>
              <a:gd name="connsiteX13" fmla="*/ 1602325 w 3972706"/>
              <a:gd name="connsiteY13" fmla="*/ 1479698 h 1479698"/>
              <a:gd name="connsiteX14" fmla="*/ 860753 w 3972706"/>
              <a:gd name="connsiteY14" fmla="*/ 1479698 h 1479698"/>
              <a:gd name="connsiteX15" fmla="*/ 0 w 3972706"/>
              <a:gd name="connsiteY15" fmla="*/ 1479698 h 1479698"/>
              <a:gd name="connsiteX16" fmla="*/ 0 w 3972706"/>
              <a:gd name="connsiteY16" fmla="*/ 1001262 h 1479698"/>
              <a:gd name="connsiteX17" fmla="*/ 0 w 3972706"/>
              <a:gd name="connsiteY17" fmla="*/ 522827 h 1479698"/>
              <a:gd name="connsiteX18" fmla="*/ 0 w 3972706"/>
              <a:gd name="connsiteY18" fmla="*/ 0 h 14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72706" h="1479698" extrusionOk="0">
                <a:moveTo>
                  <a:pt x="0" y="0"/>
                </a:moveTo>
                <a:cubicBezTo>
                  <a:pt x="209131" y="15493"/>
                  <a:pt x="305530" y="13510"/>
                  <a:pt x="582664" y="0"/>
                </a:cubicBezTo>
                <a:cubicBezTo>
                  <a:pt x="859798" y="-13510"/>
                  <a:pt x="918956" y="7940"/>
                  <a:pt x="1165327" y="0"/>
                </a:cubicBezTo>
                <a:cubicBezTo>
                  <a:pt x="1411698" y="-7940"/>
                  <a:pt x="1501697" y="17422"/>
                  <a:pt x="1747991" y="0"/>
                </a:cubicBezTo>
                <a:cubicBezTo>
                  <a:pt x="1994285" y="-17422"/>
                  <a:pt x="2180944" y="-19390"/>
                  <a:pt x="2410108" y="0"/>
                </a:cubicBezTo>
                <a:cubicBezTo>
                  <a:pt x="2639272" y="19390"/>
                  <a:pt x="2726172" y="13095"/>
                  <a:pt x="2992772" y="0"/>
                </a:cubicBezTo>
                <a:cubicBezTo>
                  <a:pt x="3259372" y="-13095"/>
                  <a:pt x="3577664" y="-29088"/>
                  <a:pt x="3972706" y="0"/>
                </a:cubicBezTo>
                <a:cubicBezTo>
                  <a:pt x="3988702" y="204053"/>
                  <a:pt x="3962406" y="318918"/>
                  <a:pt x="3972706" y="493233"/>
                </a:cubicBezTo>
                <a:cubicBezTo>
                  <a:pt x="3983006" y="667548"/>
                  <a:pt x="3959872" y="859376"/>
                  <a:pt x="3972706" y="956871"/>
                </a:cubicBezTo>
                <a:cubicBezTo>
                  <a:pt x="3985540" y="1054366"/>
                  <a:pt x="3974071" y="1281195"/>
                  <a:pt x="3972706" y="1479698"/>
                </a:cubicBezTo>
                <a:cubicBezTo>
                  <a:pt x="3818097" y="1501011"/>
                  <a:pt x="3633532" y="1473836"/>
                  <a:pt x="3350315" y="1479698"/>
                </a:cubicBezTo>
                <a:cubicBezTo>
                  <a:pt x="3067098" y="1485560"/>
                  <a:pt x="3054709" y="1467913"/>
                  <a:pt x="2807379" y="1479698"/>
                </a:cubicBezTo>
                <a:cubicBezTo>
                  <a:pt x="2560049" y="1491483"/>
                  <a:pt x="2419118" y="1494717"/>
                  <a:pt x="2224715" y="1479698"/>
                </a:cubicBezTo>
                <a:cubicBezTo>
                  <a:pt x="2030312" y="1464679"/>
                  <a:pt x="1899933" y="1462606"/>
                  <a:pt x="1602325" y="1479698"/>
                </a:cubicBezTo>
                <a:cubicBezTo>
                  <a:pt x="1304717" y="1496791"/>
                  <a:pt x="1071123" y="1467934"/>
                  <a:pt x="860753" y="1479698"/>
                </a:cubicBezTo>
                <a:cubicBezTo>
                  <a:pt x="650383" y="1491462"/>
                  <a:pt x="204606" y="1494159"/>
                  <a:pt x="0" y="1479698"/>
                </a:cubicBezTo>
                <a:cubicBezTo>
                  <a:pt x="-10666" y="1317542"/>
                  <a:pt x="-14815" y="1127555"/>
                  <a:pt x="0" y="1001262"/>
                </a:cubicBezTo>
                <a:cubicBezTo>
                  <a:pt x="14815" y="874969"/>
                  <a:pt x="-16707" y="747436"/>
                  <a:pt x="0" y="522827"/>
                </a:cubicBezTo>
                <a:cubicBezTo>
                  <a:pt x="16707" y="298218"/>
                  <a:pt x="25537" y="148479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6666"/>
            </a:solidFill>
            <a:extLst>
              <a:ext uri="{C807C97D-BFC1-408E-A445-0C87EB9F89A2}">
                <ask:lineSketchStyleProps xmlns:ask="http://schemas.microsoft.com/office/drawing/2018/sketchyshapes" xmlns="" sd="402306350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0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917B3-A6D7-66DF-E4C4-1582E45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6B1970-3F0D-2C2D-F3DB-95821D0DD793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E64A7-9104-83C0-02E1-C2B12D8C6B2F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0E8E8F73-DCFB-3B28-410B-D8175DFE1638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EF97A45-A59E-C7AE-7337-1806C38D3BD5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9D7AA6C-96AC-3467-F54A-A1E72968BC0C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F62F487-FBAF-1E10-F1F4-93BD8BDC18A3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515D468-D5AB-7C8B-3271-0D8183E6E920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7C2EA78-67C5-6C37-5771-989FEBB746FF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7C173-8B05-7998-6507-552C104B9B68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1BBEDDB1-154A-243C-C401-26DA0E37AD25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A0EEA0-BEBE-F8C3-7714-40A7A517DBC7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33AE2166-5A92-72E9-E510-38D3164C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75BC5C43-D1A9-9CC8-08CD-192E0676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23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BD91CB-0990-FA4B-96F3-7AD65AB1A593}"/>
              </a:ext>
            </a:extLst>
          </p:cNvPr>
          <p:cNvSpPr/>
          <p:nvPr/>
        </p:nvSpPr>
        <p:spPr>
          <a:xfrm>
            <a:off x="7537092" y="6528231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C4629C-2F27-EE6B-2E22-04F9BD8DE19B}"/>
              </a:ext>
            </a:extLst>
          </p:cNvPr>
          <p:cNvSpPr txBox="1"/>
          <p:nvPr/>
        </p:nvSpPr>
        <p:spPr>
          <a:xfrm>
            <a:off x="1632247" y="2492149"/>
            <a:ext cx="5949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 !</a:t>
            </a:r>
          </a:p>
        </p:txBody>
      </p:sp>
      <p:pic>
        <p:nvPicPr>
          <p:cNvPr id="7" name="Image 6" descr="Une image contenant texte, arbre, capture d’écran, épicéa&#10;&#10;Le contenu généré par l’IA peut être incorrect.">
            <a:extLst>
              <a:ext uri="{FF2B5EF4-FFF2-40B4-BE49-F238E27FC236}">
                <a16:creationId xmlns:a16="http://schemas.microsoft.com/office/drawing/2014/main" id="{A3C88070-4576-9D1D-486E-2050A41C88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4" y="4177480"/>
            <a:ext cx="8801489" cy="2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37245" y="0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rganigramme : Données 4"/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/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/>
          <p:cNvSpPr>
            <a:spLocks noGrp="1"/>
          </p:cNvSpPr>
          <p:nvPr>
            <p:ph type="ftr" sz="quarter" idx="11"/>
          </p:nvPr>
        </p:nvSpPr>
        <p:spPr>
          <a:xfrm>
            <a:off x="-365090" y="6549665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>
          <a:xfrm>
            <a:off x="6652545" y="6567176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58F67C7-A3B0-50AD-6F93-3236DB60332E}"/>
              </a:ext>
            </a:extLst>
          </p:cNvPr>
          <p:cNvSpPr txBox="1"/>
          <p:nvPr/>
        </p:nvSpPr>
        <p:spPr>
          <a:xfrm>
            <a:off x="191578" y="1183554"/>
            <a:ext cx="897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complexes (clusters) sont des molécules stables  liées par des liaisons non-covalentes de type van der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Waals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dont un cas particulier est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liaison hydrogène.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96CF5B-D3F2-24AD-2BE2-891E7CBD6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6726" r="11507" b="7120"/>
          <a:stretch/>
        </p:blipFill>
        <p:spPr>
          <a:xfrm>
            <a:off x="7536020" y="4914007"/>
            <a:ext cx="1431163" cy="13192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D4B423-DD08-E878-BFA6-4A6F71376328}"/>
              </a:ext>
            </a:extLst>
          </p:cNvPr>
          <p:cNvSpPr txBox="1"/>
          <p:nvPr/>
        </p:nvSpPr>
        <p:spPr>
          <a:xfrm>
            <a:off x="7153780" y="4873035"/>
            <a:ext cx="136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</a:t>
            </a:r>
            <a:r>
              <a:rPr lang="fr-FR" b="1" baseline="-25000" dirty="0"/>
              <a:t>2</a:t>
            </a:r>
            <a:r>
              <a:rPr lang="fr-FR" b="1" dirty="0"/>
              <a:t>O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BB256D-4D10-67E9-8376-10C72ACFE2D4}"/>
              </a:ext>
            </a:extLst>
          </p:cNvPr>
          <p:cNvSpPr txBox="1"/>
          <p:nvPr/>
        </p:nvSpPr>
        <p:spPr>
          <a:xfrm>
            <a:off x="8093711" y="5990558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/>
              <a:t>hydrogen</a:t>
            </a:r>
            <a:r>
              <a:rPr lang="fr-FR" sz="1000" b="1" dirty="0"/>
              <a:t> bond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BF3EE93-FFAA-F71D-09D7-C46CE79E906D}"/>
              </a:ext>
            </a:extLst>
          </p:cNvPr>
          <p:cNvCxnSpPr>
            <a:cxnSpLocks/>
          </p:cNvCxnSpPr>
          <p:nvPr/>
        </p:nvCxnSpPr>
        <p:spPr>
          <a:xfrm>
            <a:off x="8369776" y="5743820"/>
            <a:ext cx="189035" cy="232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D3F41C31-A859-7D81-9AC1-DAF1DD16C6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2" y="5316716"/>
            <a:ext cx="1402202" cy="816935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24C381F-C40C-1BD1-EF36-929EC4B3E6BC}"/>
              </a:ext>
            </a:extLst>
          </p:cNvPr>
          <p:cNvCxnSpPr>
            <a:cxnSpLocks/>
          </p:cNvCxnSpPr>
          <p:nvPr/>
        </p:nvCxnSpPr>
        <p:spPr>
          <a:xfrm flipH="1">
            <a:off x="1524761" y="5632852"/>
            <a:ext cx="7700" cy="320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9862C858-327D-4996-E09C-4FA179A579D5}"/>
              </a:ext>
            </a:extLst>
          </p:cNvPr>
          <p:cNvSpPr txBox="1"/>
          <p:nvPr/>
        </p:nvSpPr>
        <p:spPr>
          <a:xfrm>
            <a:off x="1783749" y="5651369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err="1"/>
              <a:t>Donor</a:t>
            </a:r>
            <a:endParaRPr lang="fr-FR" sz="1000" b="1" i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E5FEF5-732D-294B-3F06-2D3500AE2191}"/>
              </a:ext>
            </a:extLst>
          </p:cNvPr>
          <p:cNvSpPr txBox="1"/>
          <p:nvPr/>
        </p:nvSpPr>
        <p:spPr>
          <a:xfrm>
            <a:off x="837487" y="5183826"/>
            <a:ext cx="739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err="1"/>
              <a:t>Acceptor</a:t>
            </a:r>
            <a:endParaRPr lang="fr-FR" sz="10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98DDEA-3779-5DD5-F280-E8B4D6A3234C}"/>
              </a:ext>
            </a:extLst>
          </p:cNvPr>
          <p:cNvSpPr/>
          <p:nvPr/>
        </p:nvSpPr>
        <p:spPr>
          <a:xfrm>
            <a:off x="1046847" y="4746522"/>
            <a:ext cx="136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O-HF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F0604A-9A3B-6DAB-D7AE-91C1A79882B4}"/>
              </a:ext>
            </a:extLst>
          </p:cNvPr>
          <p:cNvSpPr txBox="1"/>
          <p:nvPr/>
        </p:nvSpPr>
        <p:spPr>
          <a:xfrm>
            <a:off x="974206" y="5927988"/>
            <a:ext cx="1117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err="1"/>
              <a:t>hydrogen</a:t>
            </a:r>
            <a:r>
              <a:rPr lang="fr-FR" sz="1000" b="1" i="1" dirty="0"/>
              <a:t> bond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214F36B-674C-5C10-797C-480B47635985}"/>
              </a:ext>
            </a:extLst>
          </p:cNvPr>
          <p:cNvSpPr/>
          <p:nvPr/>
        </p:nvSpPr>
        <p:spPr>
          <a:xfrm>
            <a:off x="2820314" y="2531901"/>
            <a:ext cx="1016723" cy="1003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A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CE3BD9A6-632E-5292-F160-715655F132C2}"/>
              </a:ext>
            </a:extLst>
          </p:cNvPr>
          <p:cNvSpPr/>
          <p:nvPr/>
        </p:nvSpPr>
        <p:spPr>
          <a:xfrm>
            <a:off x="5578219" y="2545714"/>
            <a:ext cx="1016723" cy="1003300"/>
          </a:xfrm>
          <a:prstGeom prst="ellipse">
            <a:avLst/>
          </a:prstGeom>
          <a:solidFill>
            <a:srgbClr val="058B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B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EDDC7E6-2DC2-848A-BA39-F774D27A5C65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3837037" y="3033551"/>
            <a:ext cx="1741182" cy="138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AB530E9-5A86-8E39-9003-8B34C21A41E4}"/>
              </a:ext>
            </a:extLst>
          </p:cNvPr>
          <p:cNvSpPr txBox="1"/>
          <p:nvPr/>
        </p:nvSpPr>
        <p:spPr>
          <a:xfrm>
            <a:off x="2899024" y="2257853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Monomère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F4AF4B9-CB5D-33B2-C4E6-CEADBC603B63}"/>
              </a:ext>
            </a:extLst>
          </p:cNvPr>
          <p:cNvSpPr txBox="1"/>
          <p:nvPr/>
        </p:nvSpPr>
        <p:spPr>
          <a:xfrm>
            <a:off x="5649601" y="2273169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Monomère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56A09DC-7C02-40CA-F5BB-F224BD795B1A}"/>
              </a:ext>
            </a:extLst>
          </p:cNvPr>
          <p:cNvSpPr txBox="1"/>
          <p:nvPr/>
        </p:nvSpPr>
        <p:spPr>
          <a:xfrm>
            <a:off x="3865516" y="2531977"/>
            <a:ext cx="17411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Liaison de type van der Waals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A143021-333F-0DE4-12F0-6CE263551855}"/>
              </a:ext>
            </a:extLst>
          </p:cNvPr>
          <p:cNvSpPr txBox="1"/>
          <p:nvPr/>
        </p:nvSpPr>
        <p:spPr>
          <a:xfrm>
            <a:off x="3982016" y="2760430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Liaison hydrogène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A0A73E4-1632-F69F-5E31-C0C152F5A4D2}"/>
              </a:ext>
            </a:extLst>
          </p:cNvPr>
          <p:cNvSpPr txBox="1"/>
          <p:nvPr/>
        </p:nvSpPr>
        <p:spPr>
          <a:xfrm>
            <a:off x="238280" y="1781294"/>
            <a:ext cx="3686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types de vibration existent au sein du dimère :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3C2FF59-32FE-35AF-407E-B5D2B05E267F}"/>
              </a:ext>
            </a:extLst>
          </p:cNvPr>
          <p:cNvSpPr txBox="1"/>
          <p:nvPr/>
        </p:nvSpPr>
        <p:spPr>
          <a:xfrm>
            <a:off x="2402743" y="4063355"/>
            <a:ext cx="152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Vibrations</a:t>
            </a:r>
          </a:p>
          <a:p>
            <a:pPr algn="ctr"/>
            <a:r>
              <a:rPr lang="fr-FR" sz="1400" b="1" dirty="0"/>
              <a:t> </a:t>
            </a:r>
            <a:r>
              <a:rPr lang="fr-FR" sz="1400" b="1" u="sng" dirty="0">
                <a:solidFill>
                  <a:srgbClr val="FF0000"/>
                </a:solidFill>
              </a:rPr>
              <a:t>intra</a:t>
            </a:r>
            <a:r>
              <a:rPr lang="fr-FR" sz="1400" b="1" dirty="0"/>
              <a:t>moléculaires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40F4634-54B8-CD6E-E334-2476AF057342}"/>
              </a:ext>
            </a:extLst>
          </p:cNvPr>
          <p:cNvCxnSpPr>
            <a:cxnSpLocks/>
          </p:cNvCxnSpPr>
          <p:nvPr/>
        </p:nvCxnSpPr>
        <p:spPr>
          <a:xfrm flipH="1">
            <a:off x="2926122" y="3289995"/>
            <a:ext cx="402553" cy="63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A42588C-0DE2-757C-BDC0-5C6D68E4BEF0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052028" y="3349367"/>
            <a:ext cx="259210" cy="74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26FC8D8-7F09-94C1-76B1-81EEA404DDBA}"/>
              </a:ext>
            </a:extLst>
          </p:cNvPr>
          <p:cNvSpPr txBox="1"/>
          <p:nvPr/>
        </p:nvSpPr>
        <p:spPr>
          <a:xfrm>
            <a:off x="5548657" y="4093129"/>
            <a:ext cx="152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Vibrations</a:t>
            </a:r>
          </a:p>
          <a:p>
            <a:pPr algn="ctr"/>
            <a:r>
              <a:rPr lang="fr-FR" sz="1400" b="1" dirty="0"/>
              <a:t> </a:t>
            </a:r>
            <a:r>
              <a:rPr lang="fr-FR" sz="1400" b="1" u="sng" dirty="0">
                <a:solidFill>
                  <a:srgbClr val="FF0000"/>
                </a:solidFill>
              </a:rPr>
              <a:t>intra</a:t>
            </a:r>
            <a:r>
              <a:rPr lang="fr-FR" sz="1400" b="1" dirty="0"/>
              <a:t>moléculaires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5385FB3-162B-5141-2504-D96455DF0202}"/>
              </a:ext>
            </a:extLst>
          </p:cNvPr>
          <p:cNvSpPr txBox="1"/>
          <p:nvPr/>
        </p:nvSpPr>
        <p:spPr>
          <a:xfrm>
            <a:off x="3589126" y="4784714"/>
            <a:ext cx="229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Vibrations </a:t>
            </a:r>
            <a:r>
              <a:rPr lang="fr-FR" sz="1400" b="1" u="sng" dirty="0">
                <a:solidFill>
                  <a:srgbClr val="FF0000"/>
                </a:solidFill>
              </a:rPr>
              <a:t>inter</a:t>
            </a:r>
            <a:r>
              <a:rPr lang="fr-FR" sz="1400" b="1" dirty="0"/>
              <a:t>moléculaires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8E830D8-79DF-B955-6E2E-5615E89FB40B}"/>
              </a:ext>
            </a:extLst>
          </p:cNvPr>
          <p:cNvCxnSpPr>
            <a:cxnSpLocks/>
          </p:cNvCxnSpPr>
          <p:nvPr/>
        </p:nvCxnSpPr>
        <p:spPr>
          <a:xfrm>
            <a:off x="4607087" y="3102522"/>
            <a:ext cx="18754" cy="1513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EE2DD451-22F9-AE38-EADF-3C7C5C199836}"/>
                  </a:ext>
                </a:extLst>
              </p:cNvPr>
              <p:cNvSpPr txBox="1"/>
              <p:nvPr/>
            </p:nvSpPr>
            <p:spPr>
              <a:xfrm>
                <a:off x="3853291" y="5298009"/>
                <a:ext cx="1708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𝒊𝒏𝒕𝒆𝒓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𝒊𝒏𝒕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𝒓𝒂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EE2DD451-22F9-AE38-EADF-3C7C5C199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91" y="5298009"/>
                <a:ext cx="1708673" cy="276999"/>
              </a:xfrm>
              <a:prstGeom prst="rect">
                <a:avLst/>
              </a:prstGeom>
              <a:blipFill>
                <a:blip r:embed="rId5"/>
                <a:stretch>
                  <a:fillRect l="-1429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ZoneTexte 60">
            <a:extLst>
              <a:ext uri="{FF2B5EF4-FFF2-40B4-BE49-F238E27FC236}">
                <a16:creationId xmlns:a16="http://schemas.microsoft.com/office/drawing/2014/main" id="{6193B50C-99DC-83A8-ECE4-AA17734411B0}"/>
              </a:ext>
            </a:extLst>
          </p:cNvPr>
          <p:cNvSpPr txBox="1"/>
          <p:nvPr/>
        </p:nvSpPr>
        <p:spPr>
          <a:xfrm>
            <a:off x="2448871" y="5892173"/>
            <a:ext cx="470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et B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molécules linéaires  (3N</a:t>
            </a:r>
            <a:r>
              <a:rPr lang="fr-F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-5) où non-linéaires (3N</a:t>
            </a:r>
            <a:r>
              <a:rPr lang="fr-F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E2A931F-92F8-E885-CDCB-7756B5EFED8E}"/>
              </a:ext>
            </a:extLst>
          </p:cNvPr>
          <p:cNvSpPr txBox="1"/>
          <p:nvPr/>
        </p:nvSpPr>
        <p:spPr>
          <a:xfrm>
            <a:off x="2330043" y="213893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B264ED1-890E-D9CD-CF75-335B78B0CA2E}"/>
              </a:ext>
            </a:extLst>
          </p:cNvPr>
          <p:cNvSpPr txBox="1"/>
          <p:nvPr/>
        </p:nvSpPr>
        <p:spPr>
          <a:xfrm>
            <a:off x="89993" y="4809604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: </a:t>
            </a:r>
          </a:p>
        </p:txBody>
      </p:sp>
    </p:spTree>
    <p:extLst>
      <p:ext uri="{BB962C8B-B14F-4D97-AF65-F5344CB8AC3E}">
        <p14:creationId xmlns:p14="http://schemas.microsoft.com/office/powerpoint/2010/main" val="185287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32247" y="0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5" name="Organigramme : Données 4"/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/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/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E87081-8449-EC5E-FC2C-B369DDE6F8EB}"/>
              </a:ext>
            </a:extLst>
          </p:cNvPr>
          <p:cNvSpPr txBox="1"/>
          <p:nvPr/>
        </p:nvSpPr>
        <p:spPr>
          <a:xfrm>
            <a:off x="0" y="1069576"/>
            <a:ext cx="906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VdW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contribuent à une meilleure compréhension du climat terrestre et des atmosphères planétaires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B1D3F-9F7F-C8AB-3244-DD4A879B29F4}"/>
              </a:ext>
            </a:extLst>
          </p:cNvPr>
          <p:cNvSpPr txBox="1"/>
          <p:nvPr/>
        </p:nvSpPr>
        <p:spPr>
          <a:xfrm>
            <a:off x="2274837" y="206105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r="7389"/>
          <a:stretch/>
        </p:blipFill>
        <p:spPr>
          <a:xfrm>
            <a:off x="400915" y="1401565"/>
            <a:ext cx="3043167" cy="6149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6" y="2033611"/>
            <a:ext cx="1345099" cy="754324"/>
          </a:xfrm>
          <a:prstGeom prst="rect">
            <a:avLst/>
          </a:prstGeom>
        </p:spPr>
      </p:pic>
      <p:sp>
        <p:nvSpPr>
          <p:cNvPr id="9" name="Flèche droite à entaille 8"/>
          <p:cNvSpPr/>
          <p:nvPr/>
        </p:nvSpPr>
        <p:spPr>
          <a:xfrm rot="3181547">
            <a:off x="441752" y="2181434"/>
            <a:ext cx="314237" cy="1919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728" y="3061859"/>
            <a:ext cx="762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expériences de très haute précision 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(capables de détecter les complexes 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VdW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les conditions terrestres)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568" y="4673564"/>
            <a:ext cx="8647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études du continuum du vapeur d’eau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–continuum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1200" b="1" baseline="-25000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fr-FR" sz="1200" b="1" baseline="-25000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 « </a:t>
            </a:r>
            <a:r>
              <a:rPr lang="fr-F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–continuum 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1200" b="1" baseline="-25000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O- N</a:t>
            </a:r>
            <a:r>
              <a:rPr lang="fr-FR" sz="1200" b="1" baseline="-25000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,-O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,-O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fr-FR" sz="1200" b="1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1200" b="1" baseline="-25000" dirty="0">
                <a:solidFill>
                  <a:srgbClr val="058B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73988" y="5273973"/>
            <a:ext cx="220702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058B8F"/>
                </a:solidFill>
              </a:rPr>
              <a:t>ANR </a:t>
            </a:r>
            <a:r>
              <a:rPr lang="fr-FR" sz="1200" b="1" dirty="0" err="1"/>
              <a:t>SWICh-APl</a:t>
            </a:r>
            <a:r>
              <a:rPr lang="fr-FR" sz="1200" dirty="0"/>
              <a:t> </a:t>
            </a:r>
            <a:r>
              <a:rPr lang="fr-FR" sz="1200" b="1" dirty="0">
                <a:solidFill>
                  <a:srgbClr val="058B8F"/>
                </a:solidFill>
              </a:rPr>
              <a:t>JCJC 2025                 </a:t>
            </a:r>
          </a:p>
          <a:p>
            <a:r>
              <a:rPr lang="fr-FR" sz="1200" b="1" dirty="0">
                <a:solidFill>
                  <a:srgbClr val="058B8F"/>
                </a:solidFill>
              </a:rPr>
              <a:t>                  </a:t>
            </a:r>
            <a:r>
              <a:rPr lang="fr-FR" sz="1100" dirty="0"/>
              <a:t>(</a:t>
            </a:r>
            <a:r>
              <a:rPr lang="fr-FR" sz="900" dirty="0">
                <a:sym typeface="Wingdings" panose="05000000000000000000" pitchFamily="2" charset="2"/>
              </a:rPr>
              <a:t></a:t>
            </a:r>
            <a:r>
              <a:rPr lang="fr-FR" sz="1100" dirty="0">
                <a:sym typeface="Wingdings" panose="05000000000000000000" pitchFamily="2" charset="2"/>
              </a:rPr>
              <a:t> </a:t>
            </a:r>
            <a:r>
              <a:rPr lang="fr-FR" sz="1100" dirty="0"/>
              <a:t>phase 2)</a:t>
            </a:r>
          </a:p>
          <a:p>
            <a:pPr algn="ctr"/>
            <a:r>
              <a:rPr lang="fr-FR" sz="900" b="1" dirty="0">
                <a:solidFill>
                  <a:srgbClr val="058B8F"/>
                </a:solidFill>
              </a:rPr>
              <a:t>S</a:t>
            </a:r>
            <a:r>
              <a:rPr lang="fr-FR" sz="900" b="1" dirty="0"/>
              <a:t>pectral </a:t>
            </a:r>
            <a:r>
              <a:rPr lang="fr-FR" sz="900" b="1" dirty="0" err="1"/>
              <a:t>characterization</a:t>
            </a:r>
            <a:r>
              <a:rPr lang="fr-FR" sz="900" b="1" dirty="0"/>
              <a:t> of </a:t>
            </a:r>
            <a:r>
              <a:rPr lang="fr-FR" sz="900" b="1" dirty="0" err="1">
                <a:solidFill>
                  <a:srgbClr val="058B8F"/>
                </a:solidFill>
              </a:rPr>
              <a:t>W</a:t>
            </a:r>
            <a:r>
              <a:rPr lang="fr-FR" sz="900" b="1" dirty="0" err="1"/>
              <a:t>eakly</a:t>
            </a:r>
            <a:r>
              <a:rPr lang="fr-FR" sz="900" b="1" dirty="0"/>
              <a:t> </a:t>
            </a:r>
            <a:r>
              <a:rPr lang="fr-FR" sz="900" b="1" dirty="0" err="1">
                <a:solidFill>
                  <a:srgbClr val="058B8F"/>
                </a:solidFill>
              </a:rPr>
              <a:t>I</a:t>
            </a:r>
            <a:r>
              <a:rPr lang="fr-FR" sz="900" b="1" dirty="0" err="1"/>
              <a:t>nteracting</a:t>
            </a:r>
            <a:r>
              <a:rPr lang="fr-FR" sz="900" b="1" dirty="0"/>
              <a:t> </a:t>
            </a:r>
            <a:r>
              <a:rPr lang="fr-FR" sz="900" b="1" dirty="0" err="1"/>
              <a:t>molecular</a:t>
            </a:r>
            <a:r>
              <a:rPr lang="fr-FR" sz="900" b="1" dirty="0"/>
              <a:t> </a:t>
            </a:r>
            <a:r>
              <a:rPr lang="fr-FR" sz="900" b="1" dirty="0" err="1"/>
              <a:t>dimers</a:t>
            </a:r>
            <a:r>
              <a:rPr lang="fr-FR" sz="900" b="1" dirty="0"/>
              <a:t> </a:t>
            </a:r>
            <a:r>
              <a:rPr lang="fr-FR" sz="900" b="1" dirty="0" err="1"/>
              <a:t>from</a:t>
            </a:r>
            <a:endParaRPr lang="fr-FR" sz="900" b="1" dirty="0"/>
          </a:p>
          <a:p>
            <a:pPr algn="ctr"/>
            <a:r>
              <a:rPr lang="fr-FR" sz="900" b="1" dirty="0"/>
              <a:t>full-</a:t>
            </a:r>
            <a:r>
              <a:rPr lang="fr-FR" sz="900" b="1" dirty="0" err="1"/>
              <a:t>dimensional</a:t>
            </a:r>
            <a:r>
              <a:rPr lang="fr-FR" sz="900" b="1" dirty="0"/>
              <a:t> quantum-</a:t>
            </a:r>
            <a:r>
              <a:rPr lang="fr-FR" sz="900" b="1" dirty="0" err="1">
                <a:solidFill>
                  <a:srgbClr val="058B8F"/>
                </a:solidFill>
              </a:rPr>
              <a:t>Ch</a:t>
            </a:r>
            <a:r>
              <a:rPr lang="fr-FR" sz="900" b="1" dirty="0" err="1"/>
              <a:t>emistry</a:t>
            </a:r>
            <a:r>
              <a:rPr lang="fr-FR" sz="900" b="1" dirty="0"/>
              <a:t> </a:t>
            </a:r>
            <a:r>
              <a:rPr lang="fr-FR" sz="900" b="1" dirty="0" err="1"/>
              <a:t>calculations</a:t>
            </a:r>
            <a:r>
              <a:rPr lang="fr-FR" sz="900" b="1" dirty="0"/>
              <a:t> for </a:t>
            </a:r>
            <a:r>
              <a:rPr lang="fr-FR" sz="900" b="1" dirty="0" err="1">
                <a:solidFill>
                  <a:srgbClr val="058B8F"/>
                </a:solidFill>
              </a:rPr>
              <a:t>A</a:t>
            </a:r>
            <a:r>
              <a:rPr lang="fr-FR" sz="900" b="1" dirty="0" err="1"/>
              <a:t>tmospheric</a:t>
            </a:r>
            <a:r>
              <a:rPr lang="fr-FR" sz="900" b="1" dirty="0"/>
              <a:t> and</a:t>
            </a:r>
          </a:p>
          <a:p>
            <a:pPr algn="ctr"/>
            <a:r>
              <a:rPr lang="fr-FR" sz="900" b="1" dirty="0" err="1">
                <a:solidFill>
                  <a:srgbClr val="058B8F"/>
                </a:solidFill>
              </a:rPr>
              <a:t>Pl</a:t>
            </a:r>
            <a:r>
              <a:rPr lang="fr-FR" sz="900" b="1" dirty="0" err="1"/>
              <a:t>anetary</a:t>
            </a:r>
            <a:r>
              <a:rPr lang="fr-FR" sz="900" b="1" dirty="0"/>
              <a:t> applications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b="43232"/>
          <a:stretch/>
        </p:blipFill>
        <p:spPr>
          <a:xfrm>
            <a:off x="445683" y="3499128"/>
            <a:ext cx="2373128" cy="7135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52" y="5190103"/>
            <a:ext cx="1828110" cy="8482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0" y="5217578"/>
            <a:ext cx="1936885" cy="82074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59" y="5095444"/>
            <a:ext cx="2122012" cy="94288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14" y="3439483"/>
            <a:ext cx="2310606" cy="94952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018942" y="235530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58B8F"/>
                </a:solidFill>
              </a:rPr>
              <a:t>(H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r>
              <a:rPr lang="fr-FR" sz="1200" b="1" dirty="0">
                <a:solidFill>
                  <a:srgbClr val="058B8F"/>
                </a:solidFill>
              </a:rPr>
              <a:t>O)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endParaRPr lang="fr-FR" sz="1200" b="1" dirty="0">
              <a:solidFill>
                <a:srgbClr val="058B8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006800" y="1951157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58B8F"/>
                </a:solidFill>
              </a:rPr>
              <a:t>H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r>
              <a:rPr lang="fr-FR" sz="1200" b="1" dirty="0">
                <a:solidFill>
                  <a:srgbClr val="058B8F"/>
                </a:solidFill>
              </a:rPr>
              <a:t>O</a:t>
            </a:r>
            <a:r>
              <a:rPr lang="fr-FR" sz="1200" dirty="0"/>
              <a:t>-X</a:t>
            </a:r>
            <a:r>
              <a:rPr lang="fr-FR" sz="1200" baseline="-25000" dirty="0"/>
              <a:t>2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113547" y="2115665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/>
              <a:t>avec</a:t>
            </a:r>
            <a:r>
              <a:rPr lang="fr-FR" sz="1200" dirty="0"/>
              <a:t> X=</a:t>
            </a:r>
            <a:r>
              <a:rPr lang="fr-FR" sz="1200" b="1" dirty="0">
                <a:solidFill>
                  <a:srgbClr val="058B8F"/>
                </a:solidFill>
              </a:rPr>
              <a:t>H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r>
              <a:rPr lang="fr-FR" sz="1200" b="1" dirty="0">
                <a:solidFill>
                  <a:srgbClr val="058B8F"/>
                </a:solidFill>
              </a:rPr>
              <a:t>,N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r>
              <a:rPr lang="fr-FR" sz="1200" dirty="0"/>
              <a:t>,O</a:t>
            </a:r>
            <a:r>
              <a:rPr lang="fr-FR" sz="1200" baseline="-25000" dirty="0"/>
              <a:t>2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028666" y="2565147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(N</a:t>
            </a:r>
            <a:r>
              <a:rPr lang="fr-FR" sz="1200" baseline="-25000" dirty="0"/>
              <a:t>2</a:t>
            </a:r>
            <a:r>
              <a:rPr lang="fr-FR" sz="1200" dirty="0"/>
              <a:t>)</a:t>
            </a:r>
            <a:r>
              <a:rPr lang="fr-FR" sz="1200" baseline="-25000" dirty="0"/>
              <a:t>2, …</a:t>
            </a:r>
            <a:endParaRPr lang="fr-FR" sz="12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1272185" y="1709015"/>
            <a:ext cx="951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138871" y="4302868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/>
              <a:t>Nizhny</a:t>
            </a:r>
            <a:r>
              <a:rPr lang="fr-FR" sz="1050" b="1" dirty="0"/>
              <a:t> Novgorod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92" y="2220307"/>
            <a:ext cx="2962771" cy="66420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15" y="1394479"/>
            <a:ext cx="2858842" cy="90626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9" y="1668410"/>
            <a:ext cx="2446224" cy="1002321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4985537" y="170234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(O</a:t>
            </a:r>
            <a:r>
              <a:rPr lang="fr-FR" sz="1400" b="1" baseline="-25000" dirty="0"/>
              <a:t>2</a:t>
            </a:r>
            <a:r>
              <a:rPr lang="fr-FR" sz="1400" b="1" dirty="0"/>
              <a:t>)</a:t>
            </a:r>
            <a:r>
              <a:rPr lang="fr-FR" sz="1400" b="1" baseline="-25000" dirty="0"/>
              <a:t>2</a:t>
            </a:r>
            <a:endParaRPr lang="fr-FR" sz="1400" b="1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4530532" y="2464765"/>
            <a:ext cx="951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006216" y="2565147"/>
            <a:ext cx="475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7053181" y="2070061"/>
            <a:ext cx="951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490818" y="2450679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58B8F"/>
                </a:solidFill>
              </a:rPr>
              <a:t>(H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r>
              <a:rPr lang="fr-FR" sz="1200" b="1" dirty="0">
                <a:solidFill>
                  <a:srgbClr val="058B8F"/>
                </a:solidFill>
              </a:rPr>
              <a:t>)</a:t>
            </a:r>
            <a:r>
              <a:rPr lang="fr-FR" sz="1200" b="1" baseline="-25000" dirty="0">
                <a:solidFill>
                  <a:srgbClr val="058B8F"/>
                </a:solidFill>
              </a:rPr>
              <a:t>2</a:t>
            </a:r>
            <a:endParaRPr lang="fr-FR" sz="1200" b="1" dirty="0">
              <a:solidFill>
                <a:srgbClr val="058B8F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11" y="3314014"/>
            <a:ext cx="1886732" cy="12203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534070" y="5246052"/>
            <a:ext cx="2207027" cy="1182082"/>
          </a:xfrm>
          <a:prstGeom prst="rect">
            <a:avLst/>
          </a:prstGeom>
          <a:noFill/>
          <a:ln>
            <a:solidFill>
              <a:srgbClr val="016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53494F2-2849-2F9D-96FE-BEBAD9828F77}"/>
              </a:ext>
            </a:extLst>
          </p:cNvPr>
          <p:cNvSpPr txBox="1"/>
          <p:nvPr/>
        </p:nvSpPr>
        <p:spPr>
          <a:xfrm>
            <a:off x="281296" y="238765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60973E9-1A0D-5508-23F4-DA67DC0254FB}"/>
              </a:ext>
            </a:extLst>
          </p:cNvPr>
          <p:cNvSpPr txBox="1"/>
          <p:nvPr/>
        </p:nvSpPr>
        <p:spPr>
          <a:xfrm>
            <a:off x="4484993" y="175872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2014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E278C8E-BBCC-92EF-F6E2-A2F50A7680B9}"/>
              </a:ext>
            </a:extLst>
          </p:cNvPr>
          <p:cNvSpPr txBox="1"/>
          <p:nvPr/>
        </p:nvSpPr>
        <p:spPr>
          <a:xfrm>
            <a:off x="5867223" y="23395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2018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9A12B92-258A-7FEF-B64E-26F1F1C3D1FF}"/>
              </a:ext>
            </a:extLst>
          </p:cNvPr>
          <p:cNvSpPr txBox="1"/>
          <p:nvPr/>
        </p:nvSpPr>
        <p:spPr>
          <a:xfrm>
            <a:off x="2687422" y="352252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2024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A10BC12-7438-EE43-7249-5B00F30E1EC4}"/>
              </a:ext>
            </a:extLst>
          </p:cNvPr>
          <p:cNvSpPr txBox="1"/>
          <p:nvPr/>
        </p:nvSpPr>
        <p:spPr>
          <a:xfrm>
            <a:off x="5245357" y="352252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2013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A4C800E-A613-B2E0-6F41-7259A7D3A5D6}"/>
              </a:ext>
            </a:extLst>
          </p:cNvPr>
          <p:cNvSpPr txBox="1"/>
          <p:nvPr/>
        </p:nvSpPr>
        <p:spPr>
          <a:xfrm>
            <a:off x="8120555" y="354697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2011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6A573AC-49B7-4BA9-524A-EAC867D77CBC}"/>
              </a:ext>
            </a:extLst>
          </p:cNvPr>
          <p:cNvSpPr txBox="1"/>
          <p:nvPr/>
        </p:nvSpPr>
        <p:spPr>
          <a:xfrm>
            <a:off x="2789767" y="496905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0F9BFA1-AB63-6047-AC59-00E6E709C3D5}"/>
              </a:ext>
            </a:extLst>
          </p:cNvPr>
          <p:cNvSpPr txBox="1"/>
          <p:nvPr/>
        </p:nvSpPr>
        <p:spPr>
          <a:xfrm>
            <a:off x="791299" y="497526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2021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7EDDCCF-AF58-7EFB-9B2E-EBF6FE5B9D98}"/>
              </a:ext>
            </a:extLst>
          </p:cNvPr>
          <p:cNvSpPr txBox="1"/>
          <p:nvPr/>
        </p:nvSpPr>
        <p:spPr>
          <a:xfrm>
            <a:off x="4918356" y="494057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2022</a:t>
            </a:r>
          </a:p>
        </p:txBody>
      </p:sp>
      <p:pic>
        <p:nvPicPr>
          <p:cNvPr id="47" name="Image 46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0E6140F9-54E9-6C2E-268E-82F65177D57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15997" b="5033"/>
          <a:stretch/>
        </p:blipFill>
        <p:spPr>
          <a:xfrm>
            <a:off x="8067308" y="5113489"/>
            <a:ext cx="660460" cy="219719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106072" y="3535016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Grenoble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093711" y="3745144"/>
            <a:ext cx="1033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Paris, Rennes, Lille,  SOLEIL</a:t>
            </a:r>
          </a:p>
        </p:txBody>
      </p:sp>
    </p:spTree>
    <p:extLst>
      <p:ext uri="{BB962C8B-B14F-4D97-AF65-F5344CB8AC3E}">
        <p14:creationId xmlns:p14="http://schemas.microsoft.com/office/powerpoint/2010/main" val="276666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3C377-7A7B-576F-88BD-40B13586A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761669-259D-D6B3-B5A1-BAA4A61BF6F3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5369F-0BDA-4445-A87C-9A530BEA598B}"/>
              </a:ext>
            </a:extLst>
          </p:cNvPr>
          <p:cNvSpPr/>
          <p:nvPr/>
        </p:nvSpPr>
        <p:spPr>
          <a:xfrm>
            <a:off x="1632247" y="0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03D43E8E-162A-DE27-7FDA-DAB23B957041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1FA739B-23C3-6C17-4179-DC55833232E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BF954DC-3069-7A19-D9B0-144490AD83C5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E5756D5-9D8A-5DE0-2888-D09E6DA4ED4C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D5FE397-8AE8-153F-1F21-1C4B206CD1A4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9FECEF1-A614-BE46-4B71-2E68D94549C5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0BA4D51-44DC-2F95-1674-5386FFBCE09B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C94F34A0-E5F7-E1C3-B665-B5E7497568F2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0C15FF-2305-48EC-0419-B2ADC2ABDC90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D71E9F7-25CF-DCF4-5AE2-A28297D9C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75E0343-B6B8-9E7A-914A-6543C83D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8021A4CD-FC35-5728-BAF0-FED02568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CD90E3-D024-BE88-8D1D-8D8C8DF3738B}"/>
              </a:ext>
            </a:extLst>
          </p:cNvPr>
          <p:cNvSpPr txBox="1"/>
          <p:nvPr/>
        </p:nvSpPr>
        <p:spPr>
          <a:xfrm>
            <a:off x="283577" y="1274869"/>
            <a:ext cx="833527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du nombre de degrés de liberté vibrationnels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</a:t>
            </a:r>
          </a:p>
          <a:p>
            <a:r>
              <a:rPr lang="fr-FR" sz="1600" dirty="0"/>
              <a:t>                    </a:t>
            </a:r>
          </a:p>
          <a:p>
            <a:r>
              <a:rPr lang="fr-FR" sz="1400" dirty="0"/>
              <a:t>                                    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Diatomique- Diatomique)  →   (Triatomique-Diatomique) →   (Triatomique-Triatomique)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" name="Flèche : droite à entaille 6">
            <a:extLst>
              <a:ext uri="{FF2B5EF4-FFF2-40B4-BE49-F238E27FC236}">
                <a16:creationId xmlns:a16="http://schemas.microsoft.com/office/drawing/2014/main" id="{4C0EEDAB-499C-A52E-1BB7-652CCDB3F8E2}"/>
              </a:ext>
            </a:extLst>
          </p:cNvPr>
          <p:cNvSpPr/>
          <p:nvPr/>
        </p:nvSpPr>
        <p:spPr>
          <a:xfrm>
            <a:off x="1972952" y="1489986"/>
            <a:ext cx="5708293" cy="1214651"/>
          </a:xfrm>
          <a:prstGeom prst="notchedRightArrow">
            <a:avLst/>
          </a:prstGeom>
          <a:solidFill>
            <a:srgbClr val="008E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000000"/>
              </a:highlight>
            </a:endParaRPr>
          </a:p>
          <a:p>
            <a:pPr algn="ctr"/>
            <a:r>
              <a:rPr lang="fr-FR" b="1" dirty="0">
                <a:highlight>
                  <a:srgbClr val="000000"/>
                </a:highlight>
              </a:rPr>
              <a:t> </a:t>
            </a:r>
            <a:r>
              <a:rPr lang="fr-FR" sz="2000" b="1" dirty="0">
                <a:highlight>
                  <a:srgbClr val="000000"/>
                </a:highlight>
              </a:rPr>
              <a:t>6-D</a:t>
            </a:r>
            <a:r>
              <a:rPr lang="fr-FR" b="1" dirty="0">
                <a:highlight>
                  <a:srgbClr val="000000"/>
                </a:highlight>
              </a:rPr>
              <a:t> </a:t>
            </a:r>
            <a:r>
              <a:rPr lang="fr-FR" b="1" dirty="0"/>
              <a:t>                      </a:t>
            </a:r>
            <a:r>
              <a:rPr lang="fr-FR" b="1" dirty="0">
                <a:highlight>
                  <a:srgbClr val="000000"/>
                </a:highlight>
              </a:rPr>
              <a:t> </a:t>
            </a:r>
            <a:r>
              <a:rPr lang="fr-FR" sz="2000" b="1" dirty="0">
                <a:highlight>
                  <a:srgbClr val="000000"/>
                </a:highlight>
              </a:rPr>
              <a:t>9-D</a:t>
            </a:r>
            <a:r>
              <a:rPr lang="fr-FR" b="1" dirty="0">
                <a:highlight>
                  <a:srgbClr val="000000"/>
                </a:highlight>
              </a:rPr>
              <a:t> </a:t>
            </a:r>
            <a:r>
              <a:rPr lang="fr-FR" b="1" dirty="0"/>
              <a:t>                      </a:t>
            </a:r>
            <a:r>
              <a:rPr lang="fr-FR" sz="2000" b="1" dirty="0">
                <a:highlight>
                  <a:srgbClr val="000000"/>
                </a:highlight>
              </a:rPr>
              <a:t>12-D </a:t>
            </a:r>
            <a:r>
              <a:rPr lang="fr-FR" b="1" dirty="0"/>
              <a:t>      </a:t>
            </a:r>
            <a:r>
              <a:rPr lang="fr-FR" b="1" dirty="0">
                <a:solidFill>
                  <a:schemeClr val="tx1"/>
                </a:solidFill>
              </a:rPr>
              <a:t>….</a:t>
            </a:r>
            <a:r>
              <a:rPr lang="fr-FR" dirty="0"/>
              <a:t> </a:t>
            </a:r>
          </a:p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93F109-30A1-6BF7-602F-E65437C5F706}"/>
              </a:ext>
            </a:extLst>
          </p:cNvPr>
          <p:cNvSpPr txBox="1"/>
          <p:nvPr/>
        </p:nvSpPr>
        <p:spPr>
          <a:xfrm>
            <a:off x="266102" y="3302663"/>
            <a:ext cx="859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de surfaces d’énergie potentielle (avec plusieurs minimas) et de moment dipolaire incluant tous les degrés de liberté nucléaires 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Nécessite un nombre élevé de points ab initio sur la grille (plusieurs dizaines de milliers à 9D)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B093F6-2018-F7E7-D796-3817416920FB}"/>
              </a:ext>
            </a:extLst>
          </p:cNvPr>
          <p:cNvSpPr txBox="1"/>
          <p:nvPr/>
        </p:nvSpPr>
        <p:spPr>
          <a:xfrm>
            <a:off x="283577" y="4208500"/>
            <a:ext cx="875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Présence des modes (inter et/or intra) de vibration effectuant des mouvements de grande amplitude,  forts couplages entre les coordonnées intra- et intermoléculaires, disparité entre les fréquences 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eaucoup plus compliqué que de traiter des systèmes rigides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C6F096-BA13-3C89-C5AA-EEB13441600E}"/>
              </a:ext>
            </a:extLst>
          </p:cNvPr>
          <p:cNvSpPr txBox="1"/>
          <p:nvPr/>
        </p:nvSpPr>
        <p:spPr>
          <a:xfrm>
            <a:off x="266102" y="4836617"/>
            <a:ext cx="7378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Difficulté pour calculer les niveaux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-vibrationnels au-delà de J&gt;4   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et/ou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les états vibrationnels très excités  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 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élevée, convergence lente du calcul </a:t>
            </a:r>
            <a:r>
              <a:rPr lang="fr-FR" sz="1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variationnel</a:t>
            </a: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sz="1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Densité des niveaux élevée entre les états intermoléculaires et intramoléculaires </a:t>
            </a:r>
            <a:endParaRPr lang="fr-FR" sz="1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75043" y="2431199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(inter)+2 (intra)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93693" y="2477532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(inter)+ 4 (intra)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580046" y="2477531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(inter)+ 6 (intra)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F6F9BE-C1D9-F3C3-BAAC-A353C2BC4803}"/>
              </a:ext>
            </a:extLst>
          </p:cNvPr>
          <p:cNvSpPr txBox="1"/>
          <p:nvPr/>
        </p:nvSpPr>
        <p:spPr>
          <a:xfrm>
            <a:off x="1980969" y="237799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enjeux théoriques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839D-AD79-5899-E818-497FD053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91" y="1929644"/>
            <a:ext cx="5346363" cy="4077744"/>
          </a:xfrm>
          <a:prstGeom prst="rect">
            <a:avLst/>
          </a:prstGeom>
        </p:spPr>
      </p:pic>
      <p:sp>
        <p:nvSpPr>
          <p:cNvPr id="270" name="Rectangle : coins arrondis 269">
            <a:extLst>
              <a:ext uri="{FF2B5EF4-FFF2-40B4-BE49-F238E27FC236}">
                <a16:creationId xmlns:a16="http://schemas.microsoft.com/office/drawing/2014/main" id="{3EF93875-C677-BAA4-8151-3929F060DC2B}"/>
              </a:ext>
            </a:extLst>
          </p:cNvPr>
          <p:cNvSpPr/>
          <p:nvPr/>
        </p:nvSpPr>
        <p:spPr>
          <a:xfrm>
            <a:off x="7881787" y="1895579"/>
            <a:ext cx="902224" cy="4396226"/>
          </a:xfrm>
          <a:prstGeom prst="roundRect">
            <a:avLst/>
          </a:prstGeom>
          <a:pattFill prst="wdUp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0939ED-85CA-D536-95BB-D1162403CB3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E9252-4093-A341-1F59-05CAF05E154B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space réservé du pied de page 42">
            <a:extLst>
              <a:ext uri="{FF2B5EF4-FFF2-40B4-BE49-F238E27FC236}">
                <a16:creationId xmlns:a16="http://schemas.microsoft.com/office/drawing/2014/main" id="{4947B2B4-7397-0393-56BB-F3E9893B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05242" y="654225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60" name="Espace réservé du numéro de diapositive 4">
            <a:extLst>
              <a:ext uri="{FF2B5EF4-FFF2-40B4-BE49-F238E27FC236}">
                <a16:creationId xmlns:a16="http://schemas.microsoft.com/office/drawing/2014/main" id="{3204971E-CB99-AB5B-5D3E-FC2EF3076492}"/>
              </a:ext>
            </a:extLst>
          </p:cNvPr>
          <p:cNvSpPr txBox="1">
            <a:spLocks/>
          </p:cNvSpPr>
          <p:nvPr/>
        </p:nvSpPr>
        <p:spPr>
          <a:xfrm>
            <a:off x="6613149" y="65512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F3BBE6-F4B4-4DC0-971A-B323F40975C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71" name="Rectangle : coins arrondis 270">
            <a:extLst>
              <a:ext uri="{FF2B5EF4-FFF2-40B4-BE49-F238E27FC236}">
                <a16:creationId xmlns:a16="http://schemas.microsoft.com/office/drawing/2014/main" id="{4FFAA637-A48B-1DFD-58B0-684C3B40FA33}"/>
              </a:ext>
            </a:extLst>
          </p:cNvPr>
          <p:cNvSpPr/>
          <p:nvPr/>
        </p:nvSpPr>
        <p:spPr>
          <a:xfrm>
            <a:off x="6789628" y="1895579"/>
            <a:ext cx="902224" cy="4374113"/>
          </a:xfrm>
          <a:prstGeom prst="roundRect">
            <a:avLst/>
          </a:prstGeom>
          <a:pattFill prst="wd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 descr="Une image contenant texte, capture d’écran, Caractère coloré&#10;&#10;Le contenu généré par l’IA peut être incorrect.">
            <a:extLst>
              <a:ext uri="{FF2B5EF4-FFF2-40B4-BE49-F238E27FC236}">
                <a16:creationId xmlns:a16="http://schemas.microsoft.com/office/drawing/2014/main" id="{B9B24351-D790-1D0C-4CBE-4316A89442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r="57421"/>
          <a:stretch/>
        </p:blipFill>
        <p:spPr>
          <a:xfrm>
            <a:off x="611183" y="1492369"/>
            <a:ext cx="2284386" cy="4815577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C784B12-3A05-8D9C-7AC2-A27229AFD108}"/>
              </a:ext>
            </a:extLst>
          </p:cNvPr>
          <p:cNvCxnSpPr>
            <a:cxnSpLocks/>
          </p:cNvCxnSpPr>
          <p:nvPr/>
        </p:nvCxnSpPr>
        <p:spPr>
          <a:xfrm flipV="1">
            <a:off x="2895569" y="4312926"/>
            <a:ext cx="0" cy="1857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CC85319-B239-41C0-1F06-E4046AC9C00A}"/>
              </a:ext>
            </a:extLst>
          </p:cNvPr>
          <p:cNvSpPr txBox="1"/>
          <p:nvPr/>
        </p:nvSpPr>
        <p:spPr>
          <a:xfrm rot="16200000">
            <a:off x="2019653" y="4861927"/>
            <a:ext cx="239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~ </a:t>
            </a:r>
            <a:r>
              <a:rPr lang="fr-FR" sz="1600" b="1" dirty="0">
                <a:solidFill>
                  <a:srgbClr val="FF0000"/>
                </a:solidFill>
              </a:rPr>
              <a:t>400</a:t>
            </a:r>
            <a:r>
              <a:rPr lang="fr-FR" sz="1600" b="1" dirty="0"/>
              <a:t> niveaux </a:t>
            </a:r>
            <a:r>
              <a:rPr lang="fr-FR" sz="1600" b="1" dirty="0" err="1"/>
              <a:t>vibrat</a:t>
            </a:r>
            <a:r>
              <a:rPr lang="fr-FR" sz="1600" b="1" dirty="0"/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DD97BE-C168-04DD-C22B-FF55A197DCA1}"/>
              </a:ext>
            </a:extLst>
          </p:cNvPr>
          <p:cNvSpPr txBox="1"/>
          <p:nvPr/>
        </p:nvSpPr>
        <p:spPr>
          <a:xfrm rot="16200000">
            <a:off x="1785563" y="2623909"/>
            <a:ext cx="297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~ </a:t>
            </a:r>
            <a:r>
              <a:rPr lang="fr-FR" sz="1600" b="1" dirty="0">
                <a:solidFill>
                  <a:srgbClr val="FF0000"/>
                </a:solidFill>
              </a:rPr>
              <a:t>40 000 </a:t>
            </a:r>
            <a:r>
              <a:rPr lang="fr-FR" sz="1600" b="1" dirty="0"/>
              <a:t>niveaux vibrationnels</a:t>
            </a:r>
          </a:p>
          <a:p>
            <a:pPr algn="ctr"/>
            <a:r>
              <a:rPr lang="fr-FR" sz="1600" b="1" dirty="0"/>
              <a:t>intermoléculaires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9DE82BF-DE49-DDA0-ADD1-039E0AB0688F}"/>
              </a:ext>
            </a:extLst>
          </p:cNvPr>
          <p:cNvCxnSpPr>
            <a:cxnSpLocks/>
          </p:cNvCxnSpPr>
          <p:nvPr/>
        </p:nvCxnSpPr>
        <p:spPr>
          <a:xfrm flipV="1">
            <a:off x="2895569" y="1616299"/>
            <a:ext cx="0" cy="2658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278716" y="6217603"/>
                <a:ext cx="327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16" y="6217603"/>
                <a:ext cx="327910" cy="276999"/>
              </a:xfrm>
              <a:prstGeom prst="rect">
                <a:avLst/>
              </a:prstGeom>
              <a:blipFill>
                <a:blip r:embed="rId5"/>
                <a:stretch>
                  <a:fillRect l="-18519" r="-3704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643895" y="6225109"/>
                <a:ext cx="327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95" y="6225109"/>
                <a:ext cx="327910" cy="276999"/>
              </a:xfrm>
              <a:prstGeom prst="rect">
                <a:avLst/>
              </a:prstGeom>
              <a:blipFill>
                <a:blip r:embed="rId6"/>
                <a:stretch>
                  <a:fillRect l="-18868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386784" y="6231980"/>
                <a:ext cx="342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784" y="6231980"/>
                <a:ext cx="342786" cy="276999"/>
              </a:xfrm>
              <a:prstGeom prst="rect">
                <a:avLst/>
              </a:prstGeom>
              <a:blipFill>
                <a:blip r:embed="rId7"/>
                <a:stretch>
                  <a:fillRect l="-17857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970733" y="6226649"/>
                <a:ext cx="342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733" y="6226649"/>
                <a:ext cx="342786" cy="276999"/>
              </a:xfrm>
              <a:prstGeom prst="rect">
                <a:avLst/>
              </a:prstGeom>
              <a:blipFill>
                <a:blip r:embed="rId8"/>
                <a:stretch>
                  <a:fillRect l="-15789" r="-350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6200000">
            <a:off x="-626529" y="334695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H</a:t>
            </a:r>
            <a:r>
              <a:rPr lang="fr-FR" sz="2400" b="1" baseline="-25000" dirty="0">
                <a:solidFill>
                  <a:srgbClr val="FF0000"/>
                </a:solidFill>
              </a:rPr>
              <a:t>2</a:t>
            </a:r>
            <a:r>
              <a:rPr lang="fr-FR" sz="2400" b="1" dirty="0">
                <a:solidFill>
                  <a:srgbClr val="FF0000"/>
                </a:solidFill>
              </a:rPr>
              <a:t>O-HF (9-D)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6873" y="62618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CH</a:t>
            </a:r>
            <a:r>
              <a:rPr lang="fr-FR" b="1" baseline="-25000" dirty="0"/>
              <a:t>4 </a:t>
            </a:r>
            <a:r>
              <a:rPr lang="fr-FR" b="1" dirty="0"/>
              <a:t>(9-D)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5479176" y="3789801"/>
            <a:ext cx="3493217" cy="492443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                 35 niveaux vibrationnels</a:t>
            </a:r>
          </a:p>
          <a:p>
            <a:r>
              <a:rPr lang="fr-FR" sz="1000" dirty="0"/>
              <a:t>                                       répartis sur 5 blocs (A,E,F)</a:t>
            </a:r>
            <a:endParaRPr lang="fr-FR" sz="1000" b="1" dirty="0"/>
          </a:p>
        </p:txBody>
      </p:sp>
      <p:sp>
        <p:nvSpPr>
          <p:cNvPr id="32" name="Rectangle 31"/>
          <p:cNvSpPr/>
          <p:nvPr/>
        </p:nvSpPr>
        <p:spPr>
          <a:xfrm>
            <a:off x="7666748" y="612600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CF</a:t>
            </a:r>
            <a:r>
              <a:rPr lang="fr-FR" b="1" baseline="-25000" dirty="0"/>
              <a:t>4 </a:t>
            </a:r>
            <a:r>
              <a:rPr lang="fr-FR" b="1" dirty="0"/>
              <a:t>(9-D)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6588215" y="3712856"/>
            <a:ext cx="3493218" cy="646331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 1250 niveaux vibrationnels</a:t>
            </a:r>
          </a:p>
          <a:p>
            <a:pPr algn="ctr"/>
            <a:r>
              <a:rPr lang="fr-FR" sz="1000" dirty="0"/>
              <a:t>      répartis sur 5 blocs( A,E,F)</a:t>
            </a:r>
            <a:endParaRPr lang="fr-FR" sz="1000" b="1" dirty="0"/>
          </a:p>
          <a:p>
            <a:pPr algn="ctr"/>
            <a:endParaRPr lang="fr-FR" sz="1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E5BE1-9C5B-1EC8-C409-937A71C7C8EE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9B67C2-B480-3168-9070-F1DE08B33B57}"/>
              </a:ext>
            </a:extLst>
          </p:cNvPr>
          <p:cNvSpPr/>
          <p:nvPr/>
        </p:nvSpPr>
        <p:spPr>
          <a:xfrm>
            <a:off x="1632247" y="0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rganigramme : Données 23">
            <a:extLst>
              <a:ext uri="{FF2B5EF4-FFF2-40B4-BE49-F238E27FC236}">
                <a16:creationId xmlns:a16="http://schemas.microsoft.com/office/drawing/2014/main" id="{C1FCF455-7F85-8BFB-E7EF-612A71ECB696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EC2BA13-4BB3-4681-6056-ACA2ECC5A813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05FA8C6-F2AA-6ABD-1339-3C0E89A75B5C}"/>
              </a:ext>
            </a:extLst>
          </p:cNvPr>
          <p:cNvSpPr txBox="1"/>
          <p:nvPr/>
        </p:nvSpPr>
        <p:spPr>
          <a:xfrm>
            <a:off x="2066167" y="210730"/>
            <a:ext cx="4895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7F7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très grande densité de niveaux …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CF63A14-DADD-5655-53F5-7EA4420CBF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EAA04CD-74A4-6BB3-FD17-35A58DE31686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368603" y="995515"/>
            <a:ext cx="48269" cy="5442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864624" y="990994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Problème 9-D</a:t>
            </a:r>
          </a:p>
          <a:p>
            <a:pPr algn="ctr"/>
            <a:r>
              <a:rPr lang="fr-FR" dirty="0"/>
              <a:t>(molécules rigides)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194513" y="914400"/>
            <a:ext cx="14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Problème 9-D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vdW</a:t>
            </a:r>
            <a:r>
              <a:rPr lang="fr-FR" dirty="0"/>
              <a:t>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524262" y="1012289"/>
            <a:ext cx="1311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6666"/>
                </a:solidFill>
              </a:rPr>
              <a:t>Évolution de la </a:t>
            </a:r>
          </a:p>
          <a:p>
            <a:pPr algn="ctr"/>
            <a:r>
              <a:rPr lang="fr-FR" sz="1400" dirty="0">
                <a:solidFill>
                  <a:srgbClr val="006666"/>
                </a:solidFill>
              </a:rPr>
              <a:t>densité d’états </a:t>
            </a:r>
          </a:p>
          <a:p>
            <a:pPr algn="ctr"/>
            <a:r>
              <a:rPr lang="fr-FR" sz="1400" dirty="0">
                <a:solidFill>
                  <a:srgbClr val="006666"/>
                </a:solidFill>
              </a:rPr>
              <a:t>moléculaires</a:t>
            </a:r>
          </a:p>
        </p:txBody>
      </p:sp>
      <p:sp>
        <p:nvSpPr>
          <p:cNvPr id="256" name="ZoneTexte 255"/>
          <p:cNvSpPr txBox="1"/>
          <p:nvPr/>
        </p:nvSpPr>
        <p:spPr>
          <a:xfrm>
            <a:off x="6999453" y="15662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CH</a:t>
            </a:r>
            <a:r>
              <a:rPr lang="fr-FR" b="1" baseline="-25000" dirty="0"/>
              <a:t>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8035791" y="154056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CF</a:t>
            </a:r>
            <a:r>
              <a:rPr lang="fr-FR" b="1" baseline="-25000" dirty="0"/>
              <a:t>4</a:t>
            </a:r>
          </a:p>
        </p:txBody>
      </p:sp>
      <p:sp>
        <p:nvSpPr>
          <p:cNvPr id="258" name="Explosion 2 257"/>
          <p:cNvSpPr/>
          <p:nvPr/>
        </p:nvSpPr>
        <p:spPr>
          <a:xfrm>
            <a:off x="3576166" y="3412901"/>
            <a:ext cx="4549001" cy="17322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ZoneTexte 256"/>
          <p:cNvSpPr txBox="1"/>
          <p:nvPr/>
        </p:nvSpPr>
        <p:spPr>
          <a:xfrm>
            <a:off x="4237466" y="3858922"/>
            <a:ext cx="282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        Problème 9-D</a:t>
            </a:r>
          </a:p>
          <a:p>
            <a:r>
              <a:rPr lang="fr-FR" sz="2400" b="1" dirty="0"/>
              <a:t>35 </a:t>
            </a:r>
            <a:r>
              <a:rPr lang="fr-FR" sz="2400" b="1" dirty="0">
                <a:sym typeface="Wingdings" panose="05000000000000000000" pitchFamily="2" charset="2"/>
              </a:rPr>
              <a:t> 1250  40000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471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58E56-F3E3-DDC6-D72C-432C18B54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DFAA17-AE41-D63B-B107-5383BBDC03A7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D5374-2845-4F10-EC3C-628FBD818A5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AE1919E-2FDD-827C-52D8-55C93779F139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187D555-5521-0304-4B1B-23B5E8B87A84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00BB95C-F04E-D509-452E-48EDFB1012DE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A2E47AD-FF90-84A1-8100-4439EC2CB7E0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06F5B81-6B9F-58D5-C636-C4FBF725A574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49BA8A8-B064-B5A0-BB90-C848E91CC600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A7C940F-EF0E-7BBD-3D9C-5085018CAF9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BE9AB2A0-DDD3-291A-6E9B-E8195D195582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6E0C77-7A8B-4CC0-CB63-0C7C41AF9ACE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DE845038-15F8-79D0-1B46-F74182754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D540E695-57D1-E02A-1A23-C561BD4C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5127" y="6555247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01EB62D4-1B86-46B8-3D47-6AC8FA20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7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A35B75-52A7-47DB-3735-1A86EF3DDD4C}"/>
              </a:ext>
            </a:extLst>
          </p:cNvPr>
          <p:cNvSpPr txBox="1"/>
          <p:nvPr/>
        </p:nvSpPr>
        <p:spPr>
          <a:xfrm>
            <a:off x="2861804" y="1426876"/>
            <a:ext cx="69457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degrés de liberté diminuent :      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12-D → 6-D     : triatomique – triatomique 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9-D → 5-D     : triatomique – diatomique 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6-D → 4-D     :  diatomique – diatomique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moins couteux en termes de temps de calcul (CPU) et de mémoire exigée (RAM)</a:t>
            </a: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cas de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faibles couplages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calcul assez précis des états intermoléculaires ~ 1 - 2 cm</a:t>
            </a:r>
            <a:r>
              <a:rPr lang="fr-FR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02AD01-F6AC-CE22-2ABC-7DCEB2126389}"/>
              </a:ext>
            </a:extLst>
          </p:cNvPr>
          <p:cNvSpPr txBox="1"/>
          <p:nvPr/>
        </p:nvSpPr>
        <p:spPr>
          <a:xfrm>
            <a:off x="1858657" y="253089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des monomères rigides</a:t>
            </a:r>
          </a:p>
        </p:txBody>
      </p:sp>
      <p:pic>
        <p:nvPicPr>
          <p:cNvPr id="7" name="Image 6" descr="Une image contenant écriture manuscrite&#10;&#10;Le contenu généré par l’IA peut être incorrect.">
            <a:extLst>
              <a:ext uri="{FF2B5EF4-FFF2-40B4-BE49-F238E27FC236}">
                <a16:creationId xmlns:a16="http://schemas.microsoft.com/office/drawing/2014/main" id="{B4D38A4D-73A4-081E-E7D9-8A4B44CAC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9"/>
          <a:stretch/>
        </p:blipFill>
        <p:spPr>
          <a:xfrm>
            <a:off x="643929" y="4636563"/>
            <a:ext cx="2505320" cy="12318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1BDCD1-AE02-B4BC-5781-5C6F60A7BDDA}"/>
              </a:ext>
            </a:extLst>
          </p:cNvPr>
          <p:cNvSpPr txBox="1"/>
          <p:nvPr/>
        </p:nvSpPr>
        <p:spPr>
          <a:xfrm>
            <a:off x="2719175" y="4544594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badi Extra Light" panose="020F0502020204030204" pitchFamily="34" charset="0"/>
              </a:rPr>
              <a:t>S :    </a:t>
            </a:r>
          </a:p>
        </p:txBody>
      </p:sp>
      <p:pic>
        <p:nvPicPr>
          <p:cNvPr id="16" name="Image 15" descr="Une image contenant dessin humoristique, jouet&#10;&#10;Le contenu généré par l’IA peut être incorrect.">
            <a:extLst>
              <a:ext uri="{FF2B5EF4-FFF2-40B4-BE49-F238E27FC236}">
                <a16:creationId xmlns:a16="http://schemas.microsoft.com/office/drawing/2014/main" id="{1C448979-16AB-8C2B-B903-A4991E49B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" y="1732863"/>
            <a:ext cx="1962424" cy="205768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97EDC3-6666-666E-4E18-C994DE323103}"/>
              </a:ext>
            </a:extLst>
          </p:cNvPr>
          <p:cNvSpPr txBox="1"/>
          <p:nvPr/>
        </p:nvSpPr>
        <p:spPr>
          <a:xfrm>
            <a:off x="837487" y="1091474"/>
            <a:ext cx="2638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Abadi Extra Light" panose="020F0502020204030204" pitchFamily="34" charset="0"/>
              </a:rPr>
              <a:t>Avantages :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EE5ABB-4AD5-115D-2667-52A78E92E7C3}"/>
              </a:ext>
            </a:extLst>
          </p:cNvPr>
          <p:cNvSpPr/>
          <p:nvPr/>
        </p:nvSpPr>
        <p:spPr>
          <a:xfrm>
            <a:off x="2690973" y="2147104"/>
            <a:ext cx="458276" cy="510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D0BFA7D-F27D-2492-A03A-C28028B4C080}"/>
              </a:ext>
            </a:extLst>
          </p:cNvPr>
          <p:cNvSpPr txBox="1"/>
          <p:nvPr/>
        </p:nvSpPr>
        <p:spPr>
          <a:xfrm>
            <a:off x="3616225" y="4428109"/>
            <a:ext cx="543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des états intramoléculaires (par ex., au-delà de 1600 cm</a:t>
            </a:r>
            <a:r>
              <a:rPr lang="fr-FR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(H</a:t>
            </a:r>
            <a:r>
              <a:rPr lang="fr-FR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O)-X)</a:t>
            </a:r>
          </a:p>
          <a:p>
            <a:endParaRPr lang="fr-FR" sz="1200" dirty="0"/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précision du calcul des modes intermoléculaires pouvant se dégrader  en cas de       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forts couplages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les  coordonnés intramoléculaires </a:t>
            </a:r>
          </a:p>
        </p:txBody>
      </p:sp>
      <p:pic>
        <p:nvPicPr>
          <p:cNvPr id="26" name="Image 25" descr="Une image contenant symbole, rouge&#10;&#10;Le contenu généré par l’IA peut être incorrect.">
            <a:extLst>
              <a:ext uri="{FF2B5EF4-FFF2-40B4-BE49-F238E27FC236}">
                <a16:creationId xmlns:a16="http://schemas.microsoft.com/office/drawing/2014/main" id="{EA3FBBFB-9F99-E96A-A8AD-EFBC3A2AD0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50" y="4660384"/>
            <a:ext cx="466976" cy="417298"/>
          </a:xfrm>
          <a:prstGeom prst="rect">
            <a:avLst/>
          </a:prstGeom>
        </p:spPr>
      </p:pic>
      <p:pic>
        <p:nvPicPr>
          <p:cNvPr id="27" name="Image 26" descr="Une image contenant symbole, rouge&#10;&#10;Le contenu généré par l’IA peut être incorrect.">
            <a:extLst>
              <a:ext uri="{FF2B5EF4-FFF2-40B4-BE49-F238E27FC236}">
                <a16:creationId xmlns:a16="http://schemas.microsoft.com/office/drawing/2014/main" id="{546E58E4-DDAB-F722-B7B4-FE99F2944D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50" y="5211140"/>
            <a:ext cx="466976" cy="417298"/>
          </a:xfrm>
          <a:prstGeom prst="rect">
            <a:avLst/>
          </a:prstGeom>
        </p:spPr>
      </p:pic>
      <p:pic>
        <p:nvPicPr>
          <p:cNvPr id="29" name="Image 28" descr="Une image contenant émoticône, smiley, sourire, jaune&#10;&#10;Le contenu généré par l’IA peut être incorrect.">
            <a:extLst>
              <a:ext uri="{FF2B5EF4-FFF2-40B4-BE49-F238E27FC236}">
                <a16:creationId xmlns:a16="http://schemas.microsoft.com/office/drawing/2014/main" id="{9863A79C-8F47-E60C-5CEC-271476AD2B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4435" y="2062937"/>
            <a:ext cx="755624" cy="7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6A313EF-28A2-3CE8-D0B7-F571F100D1AE}"/>
              </a:ext>
            </a:extLst>
          </p:cNvPr>
          <p:cNvSpPr/>
          <p:nvPr/>
        </p:nvSpPr>
        <p:spPr>
          <a:xfrm>
            <a:off x="4721066" y="2118090"/>
            <a:ext cx="4254619" cy="2804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DFFA0CF-DF83-E4E7-27D3-D6F7276C5A39}"/>
              </a:ext>
            </a:extLst>
          </p:cNvPr>
          <p:cNvSpPr/>
          <p:nvPr/>
        </p:nvSpPr>
        <p:spPr>
          <a:xfrm>
            <a:off x="279179" y="2138741"/>
            <a:ext cx="4254619" cy="2783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B673B3-A449-C211-513E-28BD542256A5}"/>
              </a:ext>
            </a:extLst>
          </p:cNvPr>
          <p:cNvSpPr txBox="1"/>
          <p:nvPr/>
        </p:nvSpPr>
        <p:spPr>
          <a:xfrm>
            <a:off x="1919516" y="225033"/>
            <a:ext cx="534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Résolution de l’équation de Schrödinger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89595C-F5AE-CCA2-6D93-203C7C6C4F3B}"/>
              </a:ext>
            </a:extLst>
          </p:cNvPr>
          <p:cNvSpPr txBox="1"/>
          <p:nvPr/>
        </p:nvSpPr>
        <p:spPr>
          <a:xfrm>
            <a:off x="654216" y="2228448"/>
            <a:ext cx="39150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/>
              <a:t>Méthodes dépendantes du temps  </a:t>
            </a:r>
          </a:p>
          <a:p>
            <a:endParaRPr lang="fr-FR" dirty="0"/>
          </a:p>
          <a:p>
            <a:r>
              <a:rPr lang="fr-FR" sz="1200" b="1" dirty="0"/>
              <a:t>Groupe de Heidelberg (</a:t>
            </a:r>
            <a:r>
              <a:rPr lang="fr-FR" sz="1200" dirty="0"/>
              <a:t>Meyer, </a:t>
            </a:r>
            <a:r>
              <a:rPr lang="fr-FR" sz="1200" dirty="0" err="1"/>
              <a:t>Manthe</a:t>
            </a:r>
            <a:r>
              <a:rPr lang="fr-FR" sz="1200" dirty="0"/>
              <a:t>, </a:t>
            </a:r>
            <a:r>
              <a:rPr lang="fr-FR" sz="1200" dirty="0" err="1"/>
              <a:t>Cederbaum</a:t>
            </a:r>
            <a:r>
              <a:rPr lang="fr-FR" sz="1200" dirty="0"/>
              <a:t>, Vendrell et al.) , F. Gatti, G. Worth , D. </a:t>
            </a:r>
            <a:r>
              <a:rPr lang="fr-FR" sz="1200" dirty="0" err="1"/>
              <a:t>Lauvergnat</a:t>
            </a:r>
            <a:r>
              <a:rPr lang="fr-FR" sz="1200" dirty="0"/>
              <a:t>, etc.                        </a:t>
            </a:r>
          </a:p>
          <a:p>
            <a:r>
              <a:rPr lang="fr-FR" sz="1200" dirty="0"/>
              <a:t>                        → </a:t>
            </a:r>
            <a:r>
              <a:rPr lang="fr-FR" sz="1200" b="1" dirty="0"/>
              <a:t>l’approche MCTDH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/>
              <a:t>elle permet de traiter efficacement des gros clusters</a:t>
            </a:r>
          </a:p>
          <a:p>
            <a:r>
              <a:rPr lang="fr-FR" sz="1200" dirty="0"/>
              <a:t>    (</a:t>
            </a:r>
            <a:r>
              <a:rPr lang="fr-FR" sz="1200" dirty="0" err="1"/>
              <a:t>e.g</a:t>
            </a:r>
            <a:r>
              <a:rPr lang="fr-FR" sz="1200" dirty="0"/>
              <a:t>. au-delà des dimères), utilise un schéma en arbres</a:t>
            </a:r>
          </a:p>
          <a:p>
            <a:r>
              <a:rPr lang="fr-FR" sz="120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/>
              <a:t>la précision va dépendre du temps de propagation (facteur limitant)</a:t>
            </a:r>
          </a:p>
          <a:p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E93D5D-8EAE-FD57-7B4F-876FC80316C7}"/>
              </a:ext>
            </a:extLst>
          </p:cNvPr>
          <p:cNvSpPr txBox="1"/>
          <p:nvPr/>
        </p:nvSpPr>
        <p:spPr>
          <a:xfrm>
            <a:off x="4950051" y="2239279"/>
            <a:ext cx="40256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/>
              <a:t>Méthodes indépendantes du temps </a:t>
            </a:r>
            <a:r>
              <a:rPr lang="fr-FR" sz="1400" dirty="0"/>
              <a:t> </a:t>
            </a:r>
          </a:p>
          <a:p>
            <a:r>
              <a:rPr lang="fr-FR" dirty="0"/>
              <a:t> </a:t>
            </a:r>
          </a:p>
          <a:p>
            <a:pPr algn="ctr"/>
            <a:r>
              <a:rPr lang="fr-FR" sz="1200" dirty="0" err="1"/>
              <a:t>Felker</a:t>
            </a:r>
            <a:r>
              <a:rPr lang="fr-FR" sz="1200" dirty="0"/>
              <a:t> &amp; </a:t>
            </a:r>
            <a:r>
              <a:rPr lang="fr-FR" sz="1200" dirty="0" err="1"/>
              <a:t>Bacic</a:t>
            </a:r>
            <a:r>
              <a:rPr lang="fr-FR" sz="1200" dirty="0"/>
              <a:t>, </a:t>
            </a:r>
            <a:r>
              <a:rPr lang="fr-FR" sz="1200" b="1" dirty="0"/>
              <a:t>Wang &amp; Carrington</a:t>
            </a:r>
            <a:r>
              <a:rPr lang="fr-FR" sz="1200" dirty="0"/>
              <a:t>, Van der </a:t>
            </a:r>
            <a:r>
              <a:rPr lang="fr-FR" sz="1200" dirty="0" err="1"/>
              <a:t>Avoird</a:t>
            </a:r>
            <a:r>
              <a:rPr lang="fr-FR" sz="1200" dirty="0"/>
              <a:t> et al., </a:t>
            </a:r>
          </a:p>
          <a:p>
            <a:pPr algn="ctr"/>
            <a:r>
              <a:rPr lang="fr-FR" sz="1200" dirty="0" err="1"/>
              <a:t>Czaszar</a:t>
            </a:r>
            <a:r>
              <a:rPr lang="fr-FR" sz="1200" dirty="0"/>
              <a:t>, </a:t>
            </a:r>
            <a:r>
              <a:rPr lang="fr-FR" sz="1200" dirty="0" err="1"/>
              <a:t>Quack</a:t>
            </a:r>
            <a:r>
              <a:rPr lang="fr-FR" sz="1200" dirty="0"/>
              <a:t> et al,  </a:t>
            </a:r>
            <a:r>
              <a:rPr lang="fr-FR" sz="1200" b="1" dirty="0"/>
              <a:t>Ce travail, </a:t>
            </a:r>
            <a:r>
              <a:rPr lang="fr-FR" sz="1200" dirty="0"/>
              <a:t>etc.</a:t>
            </a:r>
          </a:p>
          <a:p>
            <a:endParaRPr lang="fr-FR" sz="1200" dirty="0"/>
          </a:p>
          <a:p>
            <a:r>
              <a:rPr lang="fr-FR" sz="1200" i="1" dirty="0"/>
              <a:t>       </a:t>
            </a:r>
            <a:r>
              <a:rPr lang="fr-FR" sz="1200" i="1" u="sng" dirty="0"/>
              <a:t>Pour le calcul </a:t>
            </a:r>
            <a:r>
              <a:rPr lang="fr-FR" sz="1200" i="1" u="sng" dirty="0" err="1"/>
              <a:t>variationnel</a:t>
            </a:r>
            <a:r>
              <a:rPr lang="fr-FR" sz="1200" i="1" u="sng" dirty="0"/>
              <a:t> </a:t>
            </a:r>
            <a:r>
              <a:rPr lang="fr-FR" sz="1200" i="1" dirty="0"/>
              <a:t>: </a:t>
            </a:r>
          </a:p>
          <a:p>
            <a:endParaRPr lang="fr-FR" sz="1200" i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/>
              <a:t> la précision va dépendre du nombre de fonctions de base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/>
              <a:t> contractions nécessaires, même si les calculs peuvent devenir vite lourds et couteux au-delà de 12D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/>
              <a:t> adapté pour le calcul des intensités </a:t>
            </a:r>
          </a:p>
          <a:p>
            <a:r>
              <a:rPr lang="fr-FR" sz="1200" dirty="0"/>
              <a:t>      (notamment pour la spectroscopie haute résolution)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4274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4E27-0F85-1CA7-8E5C-99252694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à coins arrondis 47"/>
          <p:cNvSpPr/>
          <p:nvPr/>
        </p:nvSpPr>
        <p:spPr>
          <a:xfrm>
            <a:off x="6943383" y="3951044"/>
            <a:ext cx="1858107" cy="1186004"/>
          </a:xfrm>
          <a:prstGeom prst="roundRect">
            <a:avLst/>
          </a:prstGeom>
          <a:solidFill>
            <a:srgbClr val="00B05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22137-FBCF-63E3-B49B-9BE70B1C4F91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8FE16-B9E8-128F-6DAA-4C02D3A9D815}"/>
              </a:ext>
            </a:extLst>
          </p:cNvPr>
          <p:cNvSpPr/>
          <p:nvPr/>
        </p:nvSpPr>
        <p:spPr>
          <a:xfrm>
            <a:off x="1632247" y="-3561"/>
            <a:ext cx="7511753" cy="914400"/>
          </a:xfrm>
          <a:prstGeom prst="rect">
            <a:avLst/>
          </a:prstGeom>
          <a:gradFill flip="none" rotWithShape="1">
            <a:gsLst>
              <a:gs pos="0">
                <a:srgbClr val="024D50"/>
              </a:gs>
              <a:gs pos="100000">
                <a:srgbClr val="00808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endParaRPr lang="fr-FR" sz="2800" b="1" dirty="0"/>
          </a:p>
        </p:txBody>
      </p:sp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A77097E0-483D-56C0-7806-11D2B313715C}"/>
              </a:ext>
            </a:extLst>
          </p:cNvPr>
          <p:cNvSpPr/>
          <p:nvPr/>
        </p:nvSpPr>
        <p:spPr>
          <a:xfrm flipH="1">
            <a:off x="837487" y="-8546"/>
            <a:ext cx="991312" cy="931492"/>
          </a:xfrm>
          <a:prstGeom prst="flowChartInputOutpu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D91019-D50E-BCA1-C454-DC0618AB5E77}"/>
              </a:ext>
            </a:extLst>
          </p:cNvPr>
          <p:cNvCxnSpPr/>
          <p:nvPr/>
        </p:nvCxnSpPr>
        <p:spPr>
          <a:xfrm>
            <a:off x="1106072" y="7121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E7364A-F791-831A-C9E4-A1B0098FEC57}"/>
              </a:ext>
            </a:extLst>
          </p:cNvPr>
          <p:cNvCxnSpPr/>
          <p:nvPr/>
        </p:nvCxnSpPr>
        <p:spPr>
          <a:xfrm>
            <a:off x="7056794" y="0"/>
            <a:ext cx="624451" cy="914400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F4EF78C-B5CF-9D6A-629D-943B00DCE88F}"/>
              </a:ext>
            </a:extLst>
          </p:cNvPr>
          <p:cNvCxnSpPr/>
          <p:nvPr/>
        </p:nvCxnSpPr>
        <p:spPr>
          <a:xfrm flipH="1">
            <a:off x="1381801" y="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64F17-D013-6231-1045-5541CC41D649}"/>
              </a:ext>
            </a:extLst>
          </p:cNvPr>
          <p:cNvCxnSpPr/>
          <p:nvPr/>
        </p:nvCxnSpPr>
        <p:spPr>
          <a:xfrm flipH="1">
            <a:off x="4240589" y="-7121"/>
            <a:ext cx="973173" cy="921521"/>
          </a:xfrm>
          <a:prstGeom prst="line">
            <a:avLst/>
          </a:prstGeom>
          <a:ln w="63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90209E-6F6A-9CED-82D8-ED0DDB4B3DF3}"/>
              </a:ext>
            </a:extLst>
          </p:cNvPr>
          <p:cNvCxnSpPr/>
          <p:nvPr/>
        </p:nvCxnSpPr>
        <p:spPr>
          <a:xfrm flipH="1">
            <a:off x="7369019" y="0"/>
            <a:ext cx="973173" cy="921521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lumMod val="0"/>
                    <a:lumOff val="100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D3A6CD-B915-E517-955D-B64B205C3CAA}"/>
              </a:ext>
            </a:extLst>
          </p:cNvPr>
          <p:cNvSpPr/>
          <p:nvPr/>
        </p:nvSpPr>
        <p:spPr>
          <a:xfrm>
            <a:off x="0" y="6588807"/>
            <a:ext cx="9144000" cy="269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onnées 20">
            <a:extLst>
              <a:ext uri="{FF2B5EF4-FFF2-40B4-BE49-F238E27FC236}">
                <a16:creationId xmlns:a16="http://schemas.microsoft.com/office/drawing/2014/main" id="{9403E7F4-875A-E656-B3A3-8C86A24D263C}"/>
              </a:ext>
            </a:extLst>
          </p:cNvPr>
          <p:cNvSpPr/>
          <p:nvPr/>
        </p:nvSpPr>
        <p:spPr>
          <a:xfrm flipH="1">
            <a:off x="7261363" y="6588807"/>
            <a:ext cx="275729" cy="276315"/>
          </a:xfrm>
          <a:prstGeom prst="flowChartInputOutput">
            <a:avLst/>
          </a:prstGeom>
          <a:solidFill>
            <a:srgbClr val="008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C27CD-8233-A64D-636C-3D33E30DED4A}"/>
              </a:ext>
            </a:extLst>
          </p:cNvPr>
          <p:cNvSpPr/>
          <p:nvPr/>
        </p:nvSpPr>
        <p:spPr>
          <a:xfrm>
            <a:off x="7469357" y="6588807"/>
            <a:ext cx="1674644" cy="269193"/>
          </a:xfrm>
          <a:prstGeom prst="rect">
            <a:avLst/>
          </a:prstGeom>
          <a:solidFill>
            <a:srgbClr val="008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53E38835-734B-4A18-B1AA-19776570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8"/>
          <a:stretch/>
        </p:blipFill>
        <p:spPr>
          <a:xfrm>
            <a:off x="8093711" y="102163"/>
            <a:ext cx="1050289" cy="81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Espace réservé du pied de page 42">
            <a:extLst>
              <a:ext uri="{FF2B5EF4-FFF2-40B4-BE49-F238E27FC236}">
                <a16:creationId xmlns:a16="http://schemas.microsoft.com/office/drawing/2014/main" id="{2EC6895C-6DCB-11DA-4652-08F0D8C5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3717" y="6538913"/>
            <a:ext cx="3086100" cy="365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JSM Grenoble 2025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D45EABFC-D299-F348-8307-3E0766C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089" y="6538913"/>
            <a:ext cx="2057400" cy="365125"/>
          </a:xfrm>
        </p:spPr>
        <p:txBody>
          <a:bodyPr/>
          <a:lstStyle/>
          <a:p>
            <a:fld id="{18F3BBE6-F4B4-4DC0-971A-B323F40975C7}" type="slidenum">
              <a:rPr lang="fr-FR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</a:t>
            </a:fld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FB673B3-A449-C211-513E-28BD542256A5}"/>
              </a:ext>
            </a:extLst>
          </p:cNvPr>
          <p:cNvSpPr txBox="1"/>
          <p:nvPr/>
        </p:nvSpPr>
        <p:spPr>
          <a:xfrm>
            <a:off x="2217365" y="277448"/>
            <a:ext cx="372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Stratégie du calcul : énergies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27639" y="1859160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lus 28"/>
          <p:cNvSpPr/>
          <p:nvPr/>
        </p:nvSpPr>
        <p:spPr>
          <a:xfrm>
            <a:off x="1810546" y="2277407"/>
            <a:ext cx="344032" cy="424198"/>
          </a:xfrm>
          <a:prstGeom prst="mathPlus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4397090" y="1922534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428382" y="2258416"/>
            <a:ext cx="1451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</a:t>
            </a:r>
            <a:r>
              <a:rPr lang="fr-FR" sz="1200" b="1" dirty="0" err="1"/>
              <a:t>Hamiltonien</a:t>
            </a:r>
            <a:endParaRPr lang="fr-FR" sz="1200" b="1" dirty="0"/>
          </a:p>
          <a:p>
            <a:pPr algn="ctr"/>
            <a:r>
              <a:rPr lang="fr-FR" sz="1200" b="1" i="1" dirty="0"/>
              <a:t>H</a:t>
            </a:r>
          </a:p>
          <a:p>
            <a:endParaRPr lang="fr-FR" sz="1200" dirty="0"/>
          </a:p>
        </p:txBody>
      </p:sp>
      <p:sp>
        <p:nvSpPr>
          <p:cNvPr id="38" name="Flèche droite 37"/>
          <p:cNvSpPr/>
          <p:nvPr/>
        </p:nvSpPr>
        <p:spPr>
          <a:xfrm>
            <a:off x="6036983" y="2291286"/>
            <a:ext cx="906400" cy="448499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7054405" y="1943446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893392" y="2810499"/>
            <a:ext cx="118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Choix des fonctions de base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01532" y="2189166"/>
            <a:ext cx="14514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Construction de la matrice </a:t>
            </a:r>
            <a:r>
              <a:rPr lang="fr-FR" sz="1200" b="1" dirty="0" err="1"/>
              <a:t>Hamiltonienne</a:t>
            </a:r>
            <a:endParaRPr lang="fr-FR" sz="1200" b="1" dirty="0"/>
          </a:p>
          <a:p>
            <a:endParaRPr lang="fr-FR" sz="1400" dirty="0"/>
          </a:p>
        </p:txBody>
      </p:sp>
      <p:sp>
        <p:nvSpPr>
          <p:cNvPr id="45" name="Flèche droite 44"/>
          <p:cNvSpPr/>
          <p:nvPr/>
        </p:nvSpPr>
        <p:spPr>
          <a:xfrm rot="5400000">
            <a:off x="7437892" y="3307472"/>
            <a:ext cx="645364" cy="440521"/>
          </a:xfrm>
          <a:prstGeom prst="rightArrow">
            <a:avLst/>
          </a:prstGeom>
          <a:solidFill>
            <a:srgbClr val="058B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gal 54"/>
          <p:cNvSpPr/>
          <p:nvPr/>
        </p:nvSpPr>
        <p:spPr>
          <a:xfrm>
            <a:off x="3801179" y="2277407"/>
            <a:ext cx="516181" cy="394286"/>
          </a:xfrm>
          <a:prstGeom prst="mathEqual">
            <a:avLst/>
          </a:prstGeom>
          <a:solidFill>
            <a:srgbClr val="016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29142" y="3273816"/>
            <a:ext cx="1206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i="1" dirty="0"/>
              <a:t>Calcul </a:t>
            </a:r>
            <a:r>
              <a:rPr lang="fr-FR" sz="900" i="1" dirty="0" err="1"/>
              <a:t>variationnel</a:t>
            </a:r>
            <a:r>
              <a:rPr lang="fr-FR" sz="900" i="1" dirty="0"/>
              <a:t> (méthodes directes &amp; itératives)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879726" y="2959065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114577" y="3555856"/>
            <a:ext cx="1746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Résolution de l’équation de Schrödinger électronique</a:t>
            </a:r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2900788" y="3025704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2081068" y="3551675"/>
            <a:ext cx="17463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Choix du système des coordonnées, repères 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5154085" y="3005262"/>
            <a:ext cx="1" cy="47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4357513" y="3551675"/>
            <a:ext cx="1746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Partition inter/intra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6081" y="1267642"/>
            <a:ext cx="70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des niveaux d’énergie dans l’approximation de  Born-Oppenheimer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101532" y="4105464"/>
            <a:ext cx="161441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Valeurs propres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Vecteurs propres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900" b="1" dirty="0"/>
          </a:p>
          <a:p>
            <a:r>
              <a:rPr lang="fr-FR" sz="900" b="1" dirty="0">
                <a:solidFill>
                  <a:srgbClr val="FF0000"/>
                </a:solidFill>
              </a:rPr>
              <a:t>        </a:t>
            </a:r>
            <a:r>
              <a:rPr lang="fr-FR" sz="1400" b="1" dirty="0">
                <a:solidFill>
                  <a:srgbClr val="FF0000"/>
                </a:solidFill>
                <a:sym typeface="Symbol" panose="05050102010706020507" pitchFamily="18" charset="2"/>
              </a:rPr>
              <a:t>   </a:t>
            </a:r>
            <a:r>
              <a:rPr lang="fr-FR" sz="1400" b="1" dirty="0">
                <a:solidFill>
                  <a:srgbClr val="FF0000"/>
                </a:solidFill>
              </a:rPr>
              <a:t>attributions </a:t>
            </a:r>
          </a:p>
        </p:txBody>
      </p:sp>
      <p:sp>
        <p:nvSpPr>
          <p:cNvPr id="3" name="Rectangle à coins arrondis 29">
            <a:extLst>
              <a:ext uri="{FF2B5EF4-FFF2-40B4-BE49-F238E27FC236}">
                <a16:creationId xmlns:a16="http://schemas.microsoft.com/office/drawing/2014/main" id="{A4494BCA-32B6-ADE2-65D7-68572B38FCEA}"/>
              </a:ext>
            </a:extLst>
          </p:cNvPr>
          <p:cNvSpPr/>
          <p:nvPr/>
        </p:nvSpPr>
        <p:spPr>
          <a:xfrm>
            <a:off x="2185870" y="1940636"/>
            <a:ext cx="1520982" cy="1186004"/>
          </a:xfrm>
          <a:prstGeom prst="roundRect">
            <a:avLst/>
          </a:prstGeom>
          <a:solidFill>
            <a:srgbClr val="058B8F">
              <a:alpha val="14000"/>
            </a:srgb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AC296-CAC7-7252-1950-4A278E217874}"/>
              </a:ext>
            </a:extLst>
          </p:cNvPr>
          <p:cNvSpPr/>
          <p:nvPr/>
        </p:nvSpPr>
        <p:spPr>
          <a:xfrm>
            <a:off x="2255442" y="2118140"/>
            <a:ext cx="14514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Opérateur d’énergie cinétique</a:t>
            </a:r>
          </a:p>
          <a:p>
            <a:endParaRPr lang="fr-FR" sz="1200" dirty="0"/>
          </a:p>
          <a:p>
            <a:pPr algn="ctr"/>
            <a:r>
              <a:rPr lang="fr-FR" sz="1400" dirty="0" err="1"/>
              <a:t>Brocks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endParaRPr lang="fr-FR" sz="1400" b="1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0AC45-51DB-A2CF-3997-F79598B84F65}"/>
              </a:ext>
            </a:extLst>
          </p:cNvPr>
          <p:cNvSpPr/>
          <p:nvPr/>
        </p:nvSpPr>
        <p:spPr>
          <a:xfrm>
            <a:off x="171011" y="2080783"/>
            <a:ext cx="159967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Fonction énergie potentielle</a:t>
            </a:r>
          </a:p>
          <a:p>
            <a:pPr algn="ctr"/>
            <a:endParaRPr lang="fr-FR" sz="1100" dirty="0"/>
          </a:p>
          <a:p>
            <a:pPr algn="ctr"/>
            <a:r>
              <a:rPr lang="fr-FR" sz="1200" dirty="0"/>
              <a:t>Surfaces </a:t>
            </a:r>
            <a:r>
              <a:rPr lang="fr-FR" sz="1200" i="1" dirty="0"/>
              <a:t>ab </a:t>
            </a:r>
            <a:r>
              <a:rPr lang="fr-FR" sz="1200" i="1" dirty="0" err="1"/>
              <a:t>initio</a:t>
            </a:r>
            <a:r>
              <a:rPr lang="fr-FR" sz="1200" dirty="0"/>
              <a:t>, IA</a:t>
            </a:r>
          </a:p>
        </p:txBody>
      </p:sp>
    </p:spTree>
    <p:extLst>
      <p:ext uri="{BB962C8B-B14F-4D97-AF65-F5344CB8AC3E}">
        <p14:creationId xmlns:p14="http://schemas.microsoft.com/office/powerpoint/2010/main" val="15204362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5101</TotalTime>
  <Words>2897</Words>
  <Application>Microsoft Office PowerPoint</Application>
  <PresentationFormat>On-screen Show (4:3)</PresentationFormat>
  <Paragraphs>592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Abadi Extra Light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REY</dc:creator>
  <cp:lastModifiedBy>Vikhram</cp:lastModifiedBy>
  <cp:revision>410</cp:revision>
  <dcterms:created xsi:type="dcterms:W3CDTF">2025-02-17T14:33:42Z</dcterms:created>
  <dcterms:modified xsi:type="dcterms:W3CDTF">2025-03-28T14:17:28Z</dcterms:modified>
</cp:coreProperties>
</file>