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592" r:id="rId3"/>
    <p:sldId id="591" r:id="rId4"/>
    <p:sldId id="593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9" r:id="rId14"/>
    <p:sldId id="606" r:id="rId15"/>
    <p:sldId id="607" r:id="rId16"/>
    <p:sldId id="517" r:id="rId17"/>
    <p:sldId id="6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54ECA"/>
    <a:srgbClr val="006600"/>
    <a:srgbClr val="0000FF"/>
    <a:srgbClr val="10A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EF70-4731-4507-AE23-3CAAFA41748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5A78-907A-4AAA-A038-5F038F0A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3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4FC96-09EC-420E-A1CF-5287B0CFC3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96B7-BD2F-4018-A474-664F2ABDD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7D0A6-22CF-4AFD-B5C8-BE983335C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44A0B-B2D7-45B4-93ED-03181C6C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D9746-9A14-46E9-B24D-52532B15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44715-B436-4CC8-847F-9729CB6B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F8F9-9571-416E-8FD3-8EA6AD12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CED61-695B-472F-A7AF-BB3A524ED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262EE-A0EF-4325-B208-53AE1A8A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CCAB0-427D-42FD-A755-304C7F98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44AE5-8A40-4C60-AD07-8E538D0C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267FB-31FC-492C-B1E3-E21905B6D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6D76A-91A6-4A27-84BB-EAA7A052C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B816B-859A-4357-92B0-34D322EE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80C15-F286-4C49-BECE-524A9BF7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371C6-4748-4ED1-A285-824F5512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9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7777-B487-417D-A1CA-D440ECB9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06CC-CB51-4349-9D81-21F2828A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23F26-9E01-4B1B-8650-91AF3F25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A77BA-3F3C-4C81-A7ED-B9417EB1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F603-6EB4-4FAC-8C95-1DE6F4BD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AA59-A5F4-436C-8206-54DA830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F958E-A349-48F0-BCE9-973B1916A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75703-A7FE-4B5F-A850-E8C38E7B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5CF8E-FF68-4CD6-B5C7-C0B60A6E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31924-08E5-419F-9A90-297E0F4A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5C589-4A18-4FFA-B483-DFE3431B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6AEC-21C7-4D10-AAC9-E0CAC4FF7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EAFE8-3473-4535-8DA4-7E7515516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1A8CC-0C33-43F8-A709-4BAFB0E5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7B26A-220F-4F7E-82E7-37C6EFA8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CFC72-0A73-407F-80B4-BD26ABD7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3B68-C2AA-40BB-83E3-CE0653A1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8B83-2946-4762-8232-181F8AAC7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A81AA-ED14-4FEC-9632-99DA11225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D10D4-6216-41A8-AC5E-92CB95F35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03767-F62C-4D0A-9DF9-727CB3E7B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F7445-7B1C-41F6-A257-CFE2ED8A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0256A-D45A-47A6-B750-30B41AC3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D545A-885F-4BD6-9555-0C6D46A5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2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8D5C-410D-4F23-903D-CF2C5EB9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087AC-6F97-4C08-93E7-98AB93AE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AD8B1-8336-4ED0-BE55-FCD3D716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94A44-CEC8-490F-834D-8D48EB8A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F443C-9709-4F5C-BB71-6742A55B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00593-DC35-49B3-94E4-40FED5E3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BAFE1-E94C-4B39-99DC-EB394860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4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67AE-E735-4ACA-8CDF-439052B1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2469-B863-4FAC-9681-3970A8CC6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94CEA-C6B7-4492-AA8D-F9935BA76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EACE2-7F21-47D2-B0E2-1985A4CE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93382-1FB6-4D70-96BB-9B97D634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39B30-6285-42DC-BDD0-76908744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4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3317-0E6C-46BC-A952-2BBBB01A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C5BD4-D965-45C6-B117-A80DF5B76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0377E-9CF1-4064-89F5-E58EF67AC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BDBB5-DC41-4B06-9038-5992AB76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14934-3FA9-4F74-BAAB-BE4CCBAC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02250-030F-4EB5-80EC-86D4C86A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EFF7B-CF75-4ADB-9B7F-ADA56192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1DDA6-1685-4A17-A388-5CF224DC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2920E-9FBC-42F9-9950-95C42B118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1CCD-E383-4CDA-977C-80F61B354B1A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D936-E9DB-4540-8FC5-C45133EA1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6BBE8-6E94-409E-8E5E-DECB08C00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6891-405F-40EF-97C8-EA96C367C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8" name="Rectangle 513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4" name="Rectangle 5143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47209-F4FA-DDEB-5B80-6010F1BCE945}"/>
              </a:ext>
            </a:extLst>
          </p:cNvPr>
          <p:cNvSpPr/>
          <p:nvPr/>
        </p:nvSpPr>
        <p:spPr>
          <a:xfrm>
            <a:off x="0" y="1576447"/>
            <a:ext cx="12192000" cy="52805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8B946D-F7BF-FEB9-83D4-9B9803B12614}"/>
              </a:ext>
            </a:extLst>
          </p:cNvPr>
          <p:cNvSpPr/>
          <p:nvPr/>
        </p:nvSpPr>
        <p:spPr>
          <a:xfrm>
            <a:off x="7207859" y="-986"/>
            <a:ext cx="4976845" cy="75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D57316-1481-273E-9FC6-669627923317}"/>
              </a:ext>
            </a:extLst>
          </p:cNvPr>
          <p:cNvSpPr/>
          <p:nvPr/>
        </p:nvSpPr>
        <p:spPr>
          <a:xfrm>
            <a:off x="7207865" y="766356"/>
            <a:ext cx="4976839" cy="1527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8" name="Picture 12" descr="C:\Hervé\Travail\Com LABO\Logo Institutionnels\Sans-titre-1.png">
            <a:extLst>
              <a:ext uri="{FF2B5EF4-FFF2-40B4-BE49-F238E27FC236}">
                <a16:creationId xmlns:a16="http://schemas.microsoft.com/office/drawing/2014/main" id="{F7C1E3F4-C4AE-51BF-A6C8-02C07073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04" y="20663"/>
            <a:ext cx="4810063" cy="82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1">
            <a:extLst>
              <a:ext uri="{FF2B5EF4-FFF2-40B4-BE49-F238E27FC236}">
                <a16:creationId xmlns:a16="http://schemas.microsoft.com/office/drawing/2014/main" id="{AF209B74-6910-4312-70FF-9A3C28A038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33"/>
          <a:stretch/>
        </p:blipFill>
        <p:spPr>
          <a:xfrm>
            <a:off x="7207867" y="853143"/>
            <a:ext cx="3449688" cy="1296343"/>
          </a:xfrm>
          <a:prstGeom prst="rect">
            <a:avLst/>
          </a:prstGeom>
        </p:spPr>
      </p:pic>
      <p:pic>
        <p:nvPicPr>
          <p:cNvPr id="8" name="Picture 7" descr="1st Nano-IBCT Conference 2011 - Sciencesconf.org">
            <a:extLst>
              <a:ext uri="{FF2B5EF4-FFF2-40B4-BE49-F238E27FC236}">
                <a16:creationId xmlns:a16="http://schemas.microsoft.com/office/drawing/2014/main" id="{79E22B59-365C-A675-4874-E16647443A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500" y="984551"/>
            <a:ext cx="1807167" cy="106660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233975-2E34-5224-31B9-01EE4B6991C4}"/>
              </a:ext>
            </a:extLst>
          </p:cNvPr>
          <p:cNvSpPr/>
          <p:nvPr/>
        </p:nvSpPr>
        <p:spPr>
          <a:xfrm>
            <a:off x="1" y="2861246"/>
            <a:ext cx="12210036" cy="3995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id="{F9F60EF3-DF5F-225A-E46F-E8E2ED805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335" y="2894903"/>
            <a:ext cx="8156165" cy="394735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E0647A8-ECD2-4D8C-AC47-C5060DDF2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7" y="1673758"/>
            <a:ext cx="7189830" cy="830453"/>
          </a:xfrm>
        </p:spPr>
        <p:txBody>
          <a:bodyPr anchor="ctr">
            <a:normAutofit/>
          </a:bodyPr>
          <a:lstStyle/>
          <a:p>
            <a:r>
              <a:rPr lang="is-I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Helgi Rafn Hróðmarsson, Lam Nguyen</a:t>
            </a:r>
            <a:endParaRPr lang="is-IS" sz="20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ED740-CE4A-4C76-A330-E8EEEA54B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924"/>
            <a:ext cx="7207859" cy="1895042"/>
          </a:xfrm>
        </p:spPr>
        <p:txBody>
          <a:bodyPr anchor="ctr">
            <a:normAutofit/>
          </a:bodyPr>
          <a:lstStyle/>
          <a:p>
            <a:r>
              <a:rPr lang="fr-FR" sz="24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Couplage d’un laser UV à un spectromètre micro-ondes : Exploration des produits de réactions laser-activés et des produits de photolyse 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7C79A-3E68-33FB-7DDA-D8B864A12D00}"/>
              </a:ext>
            </a:extLst>
          </p:cNvPr>
          <p:cNvSpPr/>
          <p:nvPr/>
        </p:nvSpPr>
        <p:spPr>
          <a:xfrm>
            <a:off x="7189642" y="2168344"/>
            <a:ext cx="5011375" cy="73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626B-47DB-BD6D-8F27-F73DE5B9A2B9}"/>
              </a:ext>
            </a:extLst>
          </p:cNvPr>
          <p:cNvSpPr/>
          <p:nvPr/>
        </p:nvSpPr>
        <p:spPr>
          <a:xfrm>
            <a:off x="-9203" y="2214583"/>
            <a:ext cx="12219240" cy="627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A52F96-A7B6-391D-9B48-D44F17E729BE}"/>
              </a:ext>
            </a:extLst>
          </p:cNvPr>
          <p:cNvSpPr txBox="1">
            <a:spLocks/>
          </p:cNvSpPr>
          <p:nvPr/>
        </p:nvSpPr>
        <p:spPr>
          <a:xfrm>
            <a:off x="36444" y="2118715"/>
            <a:ext cx="7189835" cy="78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Spéctroscopiques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Moléculaires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(JSM), March 12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1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Laser Activated Chemistry of Reactive Intermediates (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9454C4-AC03-506B-AEBD-04BC62BD0267}"/>
              </a:ext>
            </a:extLst>
          </p:cNvPr>
          <p:cNvSpPr txBox="1">
            <a:spLocks/>
          </p:cNvSpPr>
          <p:nvPr/>
        </p:nvSpPr>
        <p:spPr>
          <a:xfrm>
            <a:off x="-2644" y="914371"/>
            <a:ext cx="4820866" cy="554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 - ERC</a:t>
            </a:r>
          </a:p>
          <a:p>
            <a:r>
              <a:rPr lang="is-I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Cibles: Reactions de </a:t>
            </a:r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Diels-Alder</a:t>
            </a:r>
          </a:p>
          <a:p>
            <a:endParaRPr lang="is-I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is-I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Example: Dimerisation d‘acrolein</a:t>
            </a:r>
            <a:endParaRPr lang="is-I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58B336-16D0-F430-D996-BCCCF5BA510C}"/>
              </a:ext>
            </a:extLst>
          </p:cNvPr>
          <p:cNvSpPr/>
          <p:nvPr/>
        </p:nvSpPr>
        <p:spPr>
          <a:xfrm>
            <a:off x="5390579" y="811496"/>
            <a:ext cx="6809056" cy="549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2">
            <a:extLst>
              <a:ext uri="{FF2B5EF4-FFF2-40B4-BE49-F238E27FC236}">
                <a16:creationId xmlns:a16="http://schemas.microsoft.com/office/drawing/2014/main" id="{507EA590-5B8A-650C-9321-E49D5FA188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1055" y="957740"/>
            <a:ext cx="8290332" cy="467645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D9D3E6-A25C-944B-5750-882B7A5E3CA2}"/>
              </a:ext>
            </a:extLst>
          </p:cNvPr>
          <p:cNvCxnSpPr/>
          <p:nvPr/>
        </p:nvCxnSpPr>
        <p:spPr>
          <a:xfrm>
            <a:off x="9043861" y="1372816"/>
            <a:ext cx="0" cy="113225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5E111F5-C3E9-5E88-98A4-6358B075AFAE}"/>
              </a:ext>
            </a:extLst>
          </p:cNvPr>
          <p:cNvSpPr txBox="1"/>
          <p:nvPr/>
        </p:nvSpPr>
        <p:spPr>
          <a:xfrm>
            <a:off x="9117500" y="1682121"/>
            <a:ext cx="21881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energy (UV-dimension)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6">
            <a:extLst>
              <a:ext uri="{FF2B5EF4-FFF2-40B4-BE49-F238E27FC236}">
                <a16:creationId xmlns:a16="http://schemas.microsoft.com/office/drawing/2014/main" id="{FDB16FB2-908C-BB35-A386-2C3BD3CA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895" y="4361415"/>
            <a:ext cx="6766959" cy="194280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2EFFC2-E6D1-B627-EBE8-60BE447ACD71}"/>
              </a:ext>
            </a:extLst>
          </p:cNvPr>
          <p:cNvCxnSpPr>
            <a:cxnSpLocks/>
          </p:cNvCxnSpPr>
          <p:nvPr/>
        </p:nvCxnSpPr>
        <p:spPr>
          <a:xfrm flipH="1">
            <a:off x="4867458" y="1223804"/>
            <a:ext cx="4205548" cy="2633821"/>
          </a:xfrm>
          <a:prstGeom prst="line">
            <a:avLst/>
          </a:prstGeom>
          <a:ln w="38100">
            <a:solidFill>
              <a:srgbClr val="00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B54C9-EC7A-0E5A-F6E6-CA71A2489E01}"/>
              </a:ext>
            </a:extLst>
          </p:cNvPr>
          <p:cNvCxnSpPr>
            <a:cxnSpLocks/>
          </p:cNvCxnSpPr>
          <p:nvPr/>
        </p:nvCxnSpPr>
        <p:spPr>
          <a:xfrm flipH="1">
            <a:off x="4867458" y="2496585"/>
            <a:ext cx="4205548" cy="3807632"/>
          </a:xfrm>
          <a:prstGeom prst="line">
            <a:avLst/>
          </a:prstGeom>
          <a:ln w="3810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1">
            <a:extLst>
              <a:ext uri="{FF2B5EF4-FFF2-40B4-BE49-F238E27FC236}">
                <a16:creationId xmlns:a16="http://schemas.microsoft.com/office/drawing/2014/main" id="{C8670034-FFF5-F7FD-060D-EA9DB231B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4" y="3820873"/>
            <a:ext cx="4467658" cy="3037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0CA6F-600A-0EA0-65C3-AE1BBB96CE8A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Laser Activated Chemistry of Reactive Intermediates (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9454C4-AC03-506B-AEBD-04BC62BD0267}"/>
              </a:ext>
            </a:extLst>
          </p:cNvPr>
          <p:cNvSpPr txBox="1">
            <a:spLocks/>
          </p:cNvSpPr>
          <p:nvPr/>
        </p:nvSpPr>
        <p:spPr>
          <a:xfrm>
            <a:off x="-2644" y="914371"/>
            <a:ext cx="4820866" cy="554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 - ERC</a:t>
            </a: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Cibles: Reactions de Diels-Alder</a:t>
            </a:r>
          </a:p>
          <a:p>
            <a:endParaRPr lang="is-I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Example: Dimerisation d‘acrolein</a:t>
            </a:r>
          </a:p>
          <a:p>
            <a:endParaRPr lang="is-I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Alignement d‘OPO </a:t>
            </a:r>
          </a:p>
          <a:p>
            <a:pPr lvl="1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Ekspla NT340</a:t>
            </a:r>
          </a:p>
          <a:p>
            <a:pPr lvl="1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Nd:YAG harmoniques + accordabilitées d‘UV</a:t>
            </a:r>
          </a:p>
          <a:p>
            <a:endParaRPr lang="is-I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954B063E-D568-6028-5871-FE86C625B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539" y="2001378"/>
            <a:ext cx="4910656" cy="28949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984805-368A-F55B-8584-B0B7F9B1FE00}"/>
              </a:ext>
            </a:extLst>
          </p:cNvPr>
          <p:cNvSpPr/>
          <p:nvPr/>
        </p:nvSpPr>
        <p:spPr>
          <a:xfrm>
            <a:off x="6371577" y="4210050"/>
            <a:ext cx="2629548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8D9D78-2477-6566-DE66-CEE389418996}"/>
              </a:ext>
            </a:extLst>
          </p:cNvPr>
          <p:cNvSpPr/>
          <p:nvPr/>
        </p:nvSpPr>
        <p:spPr>
          <a:xfrm>
            <a:off x="7576100" y="3375439"/>
            <a:ext cx="2629548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arge machine in a room&#10;&#10;Description automatically generated">
            <a:extLst>
              <a:ext uri="{FF2B5EF4-FFF2-40B4-BE49-F238E27FC236}">
                <a16:creationId xmlns:a16="http://schemas.microsoft.com/office/drawing/2014/main" id="{5EE6E574-7F14-473B-585B-AC0CC8956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88144" y="1981200"/>
            <a:ext cx="4876800" cy="36576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521FB6-3F4C-6867-515E-72EB2818CF0E}"/>
              </a:ext>
            </a:extLst>
          </p:cNvPr>
          <p:cNvCxnSpPr>
            <a:cxnSpLocks/>
          </p:cNvCxnSpPr>
          <p:nvPr/>
        </p:nvCxnSpPr>
        <p:spPr>
          <a:xfrm flipV="1">
            <a:off x="6257355" y="2271576"/>
            <a:ext cx="0" cy="605246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AB89E8-5000-BF97-58D3-54FFD48A4878}"/>
              </a:ext>
            </a:extLst>
          </p:cNvPr>
          <p:cNvCxnSpPr>
            <a:cxnSpLocks/>
          </p:cNvCxnSpPr>
          <p:nvPr/>
        </p:nvCxnSpPr>
        <p:spPr>
          <a:xfrm flipH="1" flipV="1">
            <a:off x="5748936" y="2137304"/>
            <a:ext cx="448194" cy="134272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68E19-4A3C-4288-66F3-3400F7925DF3}"/>
              </a:ext>
            </a:extLst>
          </p:cNvPr>
          <p:cNvSpPr/>
          <p:nvPr/>
        </p:nvSpPr>
        <p:spPr>
          <a:xfrm>
            <a:off x="9101579" y="4456813"/>
            <a:ext cx="777240" cy="305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DCC9C-EFEE-A09F-E570-A43AB6314AED}"/>
              </a:ext>
            </a:extLst>
          </p:cNvPr>
          <p:cNvSpPr txBox="1"/>
          <p:nvPr/>
        </p:nvSpPr>
        <p:spPr>
          <a:xfrm>
            <a:off x="9120629" y="4428238"/>
            <a:ext cx="92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3B490A3F-0D87-62F3-5C00-0E3F13485C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2413" y="1924238"/>
            <a:ext cx="4421101" cy="3315826"/>
          </a:xfrm>
          <a:prstGeom prst="rect">
            <a:avLst/>
          </a:prstGeom>
        </p:spPr>
      </p:pic>
      <p:pic>
        <p:nvPicPr>
          <p:cNvPr id="10" name="Picture 9" descr="A white rectangular object with black knobs&#10;&#10;Description automatically generated">
            <a:extLst>
              <a:ext uri="{FF2B5EF4-FFF2-40B4-BE49-F238E27FC236}">
                <a16:creationId xmlns:a16="http://schemas.microsoft.com/office/drawing/2014/main" id="{69CD7B5D-A83D-9ADA-113E-AF80FBF6A8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8240" y="1934220"/>
            <a:ext cx="4421101" cy="3315826"/>
          </a:xfrm>
          <a:prstGeom prst="rect">
            <a:avLst/>
          </a:prstGeom>
        </p:spPr>
      </p:pic>
      <p:pic>
        <p:nvPicPr>
          <p:cNvPr id="17" name="Picture 16" descr="A large round metal object in a room&#10;&#10;Description automatically generated">
            <a:extLst>
              <a:ext uri="{FF2B5EF4-FFF2-40B4-BE49-F238E27FC236}">
                <a16:creationId xmlns:a16="http://schemas.microsoft.com/office/drawing/2014/main" id="{9DF771F4-215F-DADE-32F5-DD7345A2D0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06" y="1208912"/>
            <a:ext cx="7284759" cy="474647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236B2FC-8ECC-0768-AEE6-0A93253E0910}"/>
              </a:ext>
            </a:extLst>
          </p:cNvPr>
          <p:cNvSpPr/>
          <p:nvPr/>
        </p:nvSpPr>
        <p:spPr>
          <a:xfrm>
            <a:off x="6929241" y="3394510"/>
            <a:ext cx="948158" cy="952542"/>
          </a:xfrm>
          <a:prstGeom prst="ellips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group of people wearing sunglasses&#10;&#10;Description automatically generated">
            <a:extLst>
              <a:ext uri="{FF2B5EF4-FFF2-40B4-BE49-F238E27FC236}">
                <a16:creationId xmlns:a16="http://schemas.microsoft.com/office/drawing/2014/main" id="{55D22344-F7FA-8DC8-684E-81E6BA896E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06" y="1740251"/>
            <a:ext cx="7337450" cy="4138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60DD32-F1F5-FB05-A07F-9D50BD13D437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Laser Activated Chemistry of Reactive Intermediates (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9454C4-AC03-506B-AEBD-04BC62BD0267}"/>
              </a:ext>
            </a:extLst>
          </p:cNvPr>
          <p:cNvSpPr txBox="1">
            <a:spLocks/>
          </p:cNvSpPr>
          <p:nvPr/>
        </p:nvSpPr>
        <p:spPr>
          <a:xfrm>
            <a:off x="-2644" y="914371"/>
            <a:ext cx="4820866" cy="554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 - ERC</a:t>
            </a: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Preuve de concept:</a:t>
            </a:r>
          </a:p>
          <a:p>
            <a:endParaRPr lang="is-I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Example: Photolyse de bromobenzene</a:t>
            </a:r>
          </a:p>
          <a:p>
            <a:endParaRPr lang="is-I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c-C</a:t>
            </a:r>
            <a:r>
              <a:rPr lang="is-I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is-I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-Br + 266nm → </a:t>
            </a:r>
          </a:p>
          <a:p>
            <a:pPr marL="0" indent="0">
              <a:buNone/>
            </a:pPr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c-C</a:t>
            </a:r>
            <a:r>
              <a:rPr lang="is-I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is-I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Br</a:t>
            </a:r>
          </a:p>
          <a:p>
            <a:pPr marL="0" indent="0">
              <a:buNone/>
            </a:pPr>
            <a:endParaRPr lang="is-I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Pourrions nous trouver phényle?</a:t>
            </a:r>
          </a:p>
          <a:p>
            <a:endParaRPr lang="is-I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794DE-8C81-EF6C-16B5-C9D63AC1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054" y="1271190"/>
            <a:ext cx="6287377" cy="4296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0132BD-85A2-D4D6-403B-B99A48339137}"/>
              </a:ext>
            </a:extLst>
          </p:cNvPr>
          <p:cNvSpPr txBox="1"/>
          <p:nvPr/>
        </p:nvSpPr>
        <p:spPr>
          <a:xfrm>
            <a:off x="6342185" y="6146472"/>
            <a:ext cx="5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et al. (2015), JCP, 143, 164303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E4902567-445E-E6CD-F989-EDA494375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669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0192900-88C3-0343-5EBC-700D0907F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1937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CA64C5-C935-2E55-76C5-C8EDA9C91417}"/>
              </a:ext>
            </a:extLst>
          </p:cNvPr>
          <p:cNvSpPr/>
          <p:nvPr/>
        </p:nvSpPr>
        <p:spPr>
          <a:xfrm>
            <a:off x="5126103" y="1150784"/>
            <a:ext cx="6586060" cy="4941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AB56E-B023-F4F5-F02A-2CE53AB13302}"/>
              </a:ext>
            </a:extLst>
          </p:cNvPr>
          <p:cNvSpPr txBox="1"/>
          <p:nvPr/>
        </p:nvSpPr>
        <p:spPr>
          <a:xfrm>
            <a:off x="6400800" y="3076445"/>
            <a:ext cx="403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Figure showing signal depletion when the laser is on...</a:t>
            </a:r>
            <a:endParaRPr lang="en-US" dirty="0"/>
          </a:p>
        </p:txBody>
      </p:sp>
      <p:pic>
        <p:nvPicPr>
          <p:cNvPr id="15" name="Picture 14" descr="A line graph with numbers and a line&#10;&#10;Description automatically generated">
            <a:extLst>
              <a:ext uri="{FF2B5EF4-FFF2-40B4-BE49-F238E27FC236}">
                <a16:creationId xmlns:a16="http://schemas.microsoft.com/office/drawing/2014/main" id="{0AE463E1-5D3C-8AB6-1448-79BB0DA6D6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13" y="2373222"/>
            <a:ext cx="6566639" cy="3639097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4769094E-918F-11EB-84BE-C9839B3FC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83251"/>
              </p:ext>
            </p:extLst>
          </p:nvPr>
        </p:nvGraphicFramePr>
        <p:xfrm>
          <a:off x="5022304" y="1105029"/>
          <a:ext cx="67936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414">
                  <a:extLst>
                    <a:ext uri="{9D8B030D-6E8A-4147-A177-3AD203B41FA5}">
                      <a16:colId xmlns:a16="http://schemas.microsoft.com/office/drawing/2014/main" val="1554249627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2860535661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783859004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1982996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 A</a:t>
                      </a:r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Y, B</a:t>
                      </a:r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Z, C</a:t>
                      </a:r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52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 dipolaire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0.80867321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3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Constants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2919.5341786440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6188.2026728946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5527.2259146713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5932"/>
                  </a:ext>
                </a:extLst>
              </a:tr>
            </a:tbl>
          </a:graphicData>
        </a:graphic>
      </p:graphicFrame>
      <p:pic>
        <p:nvPicPr>
          <p:cNvPr id="1028" name="Picture 4" descr="Phenyl radical 2396-01-2 wiki">
            <a:extLst>
              <a:ext uri="{FF2B5EF4-FFF2-40B4-BE49-F238E27FC236}">
                <a16:creationId xmlns:a16="http://schemas.microsoft.com/office/drawing/2014/main" id="{0188B572-EDB3-18CD-6B8A-D8DD6F1BE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40" y="2293246"/>
            <a:ext cx="1220907" cy="122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25A0B0-498A-1ED9-1F08-FF5E76471755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D4CDF1C-4CBB-02BC-C73C-18070264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" y="3286125"/>
            <a:ext cx="63341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A9B5D1-48EB-F47E-78FB-7A0BF5F8A952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Laser Activated Chemistry of Reactive Intermediates (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9454C4-AC03-506B-AEBD-04BC62BD0267}"/>
              </a:ext>
            </a:extLst>
          </p:cNvPr>
          <p:cNvSpPr txBox="1">
            <a:spLocks/>
          </p:cNvSpPr>
          <p:nvPr/>
        </p:nvSpPr>
        <p:spPr>
          <a:xfrm>
            <a:off x="-2644" y="914371"/>
            <a:ext cx="4417765" cy="5545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 - ERC</a:t>
            </a:r>
          </a:p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Pourrions nous trouver phényle?</a:t>
            </a: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Pas vraiment pour le moment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Radicaux sont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tricky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Mais, une autre chose intéressante peut être...</a:t>
            </a: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c-C</a:t>
            </a:r>
            <a:r>
              <a:rPr lang="fr-FR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fr-FR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-Br + 2x266nm →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c-C</a:t>
            </a:r>
            <a:r>
              <a:rPr lang="fr-FR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fr-FR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HBr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Pourrions nous trouver ortho-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benzyne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endParaRPr lang="is-I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E4902567-445E-E6CD-F989-EDA494375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0192900-88C3-0343-5EBC-700D0907F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A164ADD3-1CCE-369F-BC52-FC912C26BF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12" y="914371"/>
            <a:ext cx="7602708" cy="59436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41E49F-04BC-2833-95AF-064F46E9A678}"/>
              </a:ext>
            </a:extLst>
          </p:cNvPr>
          <p:cNvSpPr txBox="1"/>
          <p:nvPr/>
        </p:nvSpPr>
        <p:spPr>
          <a:xfrm>
            <a:off x="4545750" y="4963144"/>
            <a:ext cx="743942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"it requires a lot of wanting to see that line"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6B48B-4590-081B-8156-2F053CD6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12" y="1778350"/>
            <a:ext cx="2631038" cy="1758099"/>
          </a:xfrm>
          <a:prstGeom prst="rect">
            <a:avLst/>
          </a:prstGeom>
        </p:spPr>
      </p:pic>
      <p:pic>
        <p:nvPicPr>
          <p:cNvPr id="3074" name="Picture 2" descr="REKS calculations on ortho -, meta - and para -benzyne - Physical Chemistry  Chemical Physics (RSC Publishing) DOI:10.1039/B006786P">
            <a:extLst>
              <a:ext uri="{FF2B5EF4-FFF2-40B4-BE49-F238E27FC236}">
                <a16:creationId xmlns:a16="http://schemas.microsoft.com/office/drawing/2014/main" id="{A94CAE73-A495-0E40-DE85-39C1A4438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46" b="38339"/>
          <a:stretch/>
        </p:blipFill>
        <p:spPr bwMode="auto">
          <a:xfrm>
            <a:off x="4508212" y="894199"/>
            <a:ext cx="936539" cy="9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16">
            <a:extLst>
              <a:ext uri="{FF2B5EF4-FFF2-40B4-BE49-F238E27FC236}">
                <a16:creationId xmlns:a16="http://schemas.microsoft.com/office/drawing/2014/main" id="{5CD188CE-38A1-A4E4-D931-C9E48BF0C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80472"/>
              </p:ext>
            </p:extLst>
          </p:nvPr>
        </p:nvGraphicFramePr>
        <p:xfrm>
          <a:off x="5411045" y="894199"/>
          <a:ext cx="6793656" cy="95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414">
                  <a:extLst>
                    <a:ext uri="{9D8B030D-6E8A-4147-A177-3AD203B41FA5}">
                      <a16:colId xmlns:a16="http://schemas.microsoft.com/office/drawing/2014/main" val="1554249627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2860535661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783859004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1982996734"/>
                    </a:ext>
                  </a:extLst>
                </a:gridCol>
              </a:tblGrid>
              <a:tr h="322240">
                <a:tc>
                  <a:txBody>
                    <a:bodyPr/>
                    <a:lstStyle/>
                    <a:p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 A</a:t>
                      </a:r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Y, B</a:t>
                      </a:r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Z, C</a:t>
                      </a:r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524376"/>
                  </a:ext>
                </a:extLst>
              </a:tr>
              <a:tr h="313978"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 dipolaire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1.48726604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36067"/>
                  </a:ext>
                </a:extLst>
              </a:tr>
              <a:tr h="322240"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Constants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3075.6655807260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6835.0127609941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5591.9851199574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5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7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Laser Activated Chemistry of Reactive Intermediates (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9454C4-AC03-506B-AEBD-04BC62BD0267}"/>
              </a:ext>
            </a:extLst>
          </p:cNvPr>
          <p:cNvSpPr txBox="1">
            <a:spLocks/>
          </p:cNvSpPr>
          <p:nvPr/>
        </p:nvSpPr>
        <p:spPr>
          <a:xfrm>
            <a:off x="-2644" y="914371"/>
            <a:ext cx="4820866" cy="554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LACRIDO - ERC</a:t>
            </a: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Autres choses pour 2025:</a:t>
            </a: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Plus d‘optimisations de traitement de données, duty cycle, longeur d‘onde d‘OPO...</a:t>
            </a:r>
          </a:p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 peu de patience...</a:t>
            </a:r>
          </a:p>
          <a:p>
            <a:endParaRPr lang="is-I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794DE-8C81-EF6C-16B5-C9D63AC1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054" y="1280812"/>
            <a:ext cx="6287377" cy="4296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0132BD-85A2-D4D6-403B-B99A48339137}"/>
              </a:ext>
            </a:extLst>
          </p:cNvPr>
          <p:cNvSpPr txBox="1"/>
          <p:nvPr/>
        </p:nvSpPr>
        <p:spPr>
          <a:xfrm>
            <a:off x="6342185" y="5732585"/>
            <a:ext cx="584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 et al. (2015), JCP, 143, 164303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E4902567-445E-E6CD-F989-EDA494375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0192900-88C3-0343-5EBC-700D0907F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A164ADD3-1CCE-369F-BC52-FC912C26BF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67" y="914371"/>
            <a:ext cx="7602708" cy="5943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A5ED7F-1FC7-7092-9AE3-CDDEB8B00F8E}"/>
              </a:ext>
            </a:extLst>
          </p:cNvPr>
          <p:cNvSpPr txBox="1"/>
          <p:nvPr/>
        </p:nvSpPr>
        <p:spPr>
          <a:xfrm>
            <a:off x="4545750" y="4963144"/>
            <a:ext cx="743942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"it requires a lot of wanting to see that line"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01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3135560-4D73-4B4D-4A5C-2EC5116E4764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9454C4-AC03-506B-AEBD-04BC62BD0267}"/>
              </a:ext>
            </a:extLst>
          </p:cNvPr>
          <p:cNvSpPr txBox="1">
            <a:spLocks/>
          </p:cNvSpPr>
          <p:nvPr/>
        </p:nvSpPr>
        <p:spPr>
          <a:xfrm>
            <a:off x="32402" y="1237961"/>
            <a:ext cx="5700917" cy="5545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PARIS est opérationnel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Sensibilité de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ppb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OPO est aligné 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Signal déplétions observé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Produits se cachent maintenant</a:t>
            </a:r>
          </a:p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Il faut chercher des autres produits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Prochain test de radicaux,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acetyl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(CH</a:t>
            </a:r>
            <a:r>
              <a:rPr lang="fr-FR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CO)</a:t>
            </a:r>
          </a:p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Plus d‘optimisations sont prévu en 2025.</a:t>
            </a:r>
          </a:p>
          <a:p>
            <a:endParaRPr lang="is-I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E4902567-445E-E6CD-F989-EDA494375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0192900-88C3-0343-5EBC-700D0907F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DB8897EF-A90D-3146-9680-4371B48DC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0"/>
          <a:stretch/>
        </p:blipFill>
        <p:spPr>
          <a:xfrm>
            <a:off x="6400800" y="1122891"/>
            <a:ext cx="5531568" cy="5128182"/>
          </a:xfrm>
          <a:prstGeom prst="rect">
            <a:avLst/>
          </a:prstGeom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3FA78003-1383-0CCE-2FEB-14F54C873D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37961"/>
            <a:ext cx="6146673" cy="4497148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B4AFB2C-7FFD-755D-CE05-06452D51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996" y="0"/>
            <a:ext cx="12194645" cy="123796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à emporter</a:t>
            </a:r>
            <a:b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3FF43-EADD-03EB-A244-A85459FF3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788" y="1300978"/>
            <a:ext cx="6146673" cy="4371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D2566B-E29F-0737-29D6-EE747B41658C}"/>
              </a:ext>
            </a:extLst>
          </p:cNvPr>
          <p:cNvSpPr txBox="1"/>
          <p:nvPr/>
        </p:nvSpPr>
        <p:spPr>
          <a:xfrm>
            <a:off x="8004378" y="1972942"/>
            <a:ext cx="395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CH</a:t>
            </a:r>
            <a:r>
              <a:rPr lang="is-IS" baseline="-25000" dirty="0"/>
              <a:t>3</a:t>
            </a:r>
            <a:r>
              <a:rPr lang="is-IS" dirty="0"/>
              <a:t>C(O)Br + 266nm </a:t>
            </a:r>
            <a:r>
              <a:rPr lang="is-IS" dirty="0">
                <a:sym typeface="Wingdings" panose="05000000000000000000" pitchFamily="2" charset="2"/>
              </a:rPr>
              <a:t> CH</a:t>
            </a:r>
            <a:r>
              <a:rPr lang="is-IS" baseline="-25000" dirty="0">
                <a:sym typeface="Wingdings" panose="05000000000000000000" pitchFamily="2" charset="2"/>
              </a:rPr>
              <a:t>3</a:t>
            </a:r>
            <a:r>
              <a:rPr lang="is-IS" dirty="0">
                <a:sym typeface="Wingdings" panose="05000000000000000000" pitchFamily="2" charset="2"/>
              </a:rPr>
              <a:t>CO + Br/Br*</a:t>
            </a:r>
            <a:endParaRPr lang="en-US" dirty="0"/>
          </a:p>
        </p:txBody>
      </p:sp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954F744B-56E3-8A7E-9E20-37F6F7941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55889"/>
              </p:ext>
            </p:extLst>
          </p:nvPr>
        </p:nvGraphicFramePr>
        <p:xfrm>
          <a:off x="5433004" y="5790488"/>
          <a:ext cx="6793656" cy="95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414">
                  <a:extLst>
                    <a:ext uri="{9D8B030D-6E8A-4147-A177-3AD203B41FA5}">
                      <a16:colId xmlns:a16="http://schemas.microsoft.com/office/drawing/2014/main" val="1554249627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2860535661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783859004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1982996734"/>
                    </a:ext>
                  </a:extLst>
                </a:gridCol>
              </a:tblGrid>
              <a:tr h="322240">
                <a:tc>
                  <a:txBody>
                    <a:bodyPr/>
                    <a:lstStyle/>
                    <a:p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524376"/>
                  </a:ext>
                </a:extLst>
              </a:tr>
              <a:tr h="313978"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 dipolaire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-2.14798388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0.17713391 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0.0000000000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36067"/>
                  </a:ext>
                </a:extLst>
              </a:tr>
              <a:tr h="322240">
                <a:tc>
                  <a:txBody>
                    <a:bodyPr/>
                    <a:lstStyle/>
                    <a:p>
                      <a:r>
                        <a:rPr lang="is-IS" sz="14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Constants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80985.9481525611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9812.0154236691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9266.5056140643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5932"/>
                  </a:ext>
                </a:extLst>
              </a:tr>
            </a:tbl>
          </a:graphicData>
        </a:graphic>
      </p:graphicFrame>
      <p:pic>
        <p:nvPicPr>
          <p:cNvPr id="8" name="Picture 7" descr="A large machine in a room&#10;&#10;Description automatically generated">
            <a:extLst>
              <a:ext uri="{FF2B5EF4-FFF2-40B4-BE49-F238E27FC236}">
                <a16:creationId xmlns:a16="http://schemas.microsoft.com/office/drawing/2014/main" id="{A153FCD6-7D6F-D69E-778B-AE16EAAA2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214745" y="1495770"/>
            <a:ext cx="5889464" cy="44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28"/>
          <p:cNvSpPr/>
          <p:nvPr/>
        </p:nvSpPr>
        <p:spPr>
          <a:xfrm>
            <a:off x="0" y="831743"/>
            <a:ext cx="4256437" cy="603799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hteck 28">
            <a:extLst>
              <a:ext uri="{FF2B5EF4-FFF2-40B4-BE49-F238E27FC236}">
                <a16:creationId xmlns:a16="http://schemas.microsoft.com/office/drawing/2014/main" id="{1ED483BF-053C-5962-B30C-BD67973F2519}"/>
              </a:ext>
            </a:extLst>
          </p:cNvPr>
          <p:cNvSpPr/>
          <p:nvPr/>
        </p:nvSpPr>
        <p:spPr>
          <a:xfrm>
            <a:off x="4233905" y="858492"/>
            <a:ext cx="4237939" cy="342784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8">
            <a:extLst>
              <a:ext uri="{FF2B5EF4-FFF2-40B4-BE49-F238E27FC236}">
                <a16:creationId xmlns:a16="http://schemas.microsoft.com/office/drawing/2014/main" id="{CE862658-5C7F-0E06-175F-EB940B60E683}"/>
              </a:ext>
            </a:extLst>
          </p:cNvPr>
          <p:cNvSpPr/>
          <p:nvPr/>
        </p:nvSpPr>
        <p:spPr>
          <a:xfrm>
            <a:off x="3677343" y="4289166"/>
            <a:ext cx="4256437" cy="2580567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898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9" name="Rechteck 28">
            <a:extLst>
              <a:ext uri="{FF2B5EF4-FFF2-40B4-BE49-F238E27FC236}">
                <a16:creationId xmlns:a16="http://schemas.microsoft.com/office/drawing/2014/main" id="{0589A910-40F6-F259-01F2-886AE54029D3}"/>
              </a:ext>
            </a:extLst>
          </p:cNvPr>
          <p:cNvSpPr/>
          <p:nvPr/>
        </p:nvSpPr>
        <p:spPr>
          <a:xfrm>
            <a:off x="7856347" y="855061"/>
            <a:ext cx="4339689" cy="600263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558023-F842-4603-FDE6-A4B411B6C28C}"/>
              </a:ext>
            </a:extLst>
          </p:cNvPr>
          <p:cNvSpPr/>
          <p:nvPr/>
        </p:nvSpPr>
        <p:spPr>
          <a:xfrm>
            <a:off x="0" y="774113"/>
            <a:ext cx="12192000" cy="38819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1st Nano-IBCT Conference 2011 - Sciencesconf.org">
            <a:extLst>
              <a:ext uri="{FF2B5EF4-FFF2-40B4-BE49-F238E27FC236}">
                <a16:creationId xmlns:a16="http://schemas.microsoft.com/office/drawing/2014/main" id="{76503295-8EF5-2E59-0662-35E87CEE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1" y="774113"/>
            <a:ext cx="2677444" cy="15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2">
            <a:extLst>
              <a:ext uri="{FF2B5EF4-FFF2-40B4-BE49-F238E27FC236}">
                <a16:creationId xmlns:a16="http://schemas.microsoft.com/office/drawing/2014/main" id="{A9F8B846-E2D3-4575-28AA-953BFA33AC79}"/>
              </a:ext>
            </a:extLst>
          </p:cNvPr>
          <p:cNvSpPr txBox="1"/>
          <p:nvPr/>
        </p:nvSpPr>
        <p:spPr>
          <a:xfrm>
            <a:off x="729576" y="4744953"/>
            <a:ext cx="2888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 Nguyen</a:t>
            </a:r>
          </a:p>
          <a:p>
            <a:pPr algn="ctr"/>
            <a:r>
              <a:rPr lang="is-I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Sven Herbers</a:t>
            </a:r>
          </a:p>
          <a:p>
            <a:pPr algn="ctr"/>
            <a:r>
              <a:rPr lang="is-I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Isabelle Kleiner</a:t>
            </a:r>
          </a:p>
        </p:txBody>
      </p:sp>
      <p:pic>
        <p:nvPicPr>
          <p:cNvPr id="4" name="image5.jpg" descr="524">
            <a:extLst>
              <a:ext uri="{FF2B5EF4-FFF2-40B4-BE49-F238E27FC236}">
                <a16:creationId xmlns:a16="http://schemas.microsoft.com/office/drawing/2014/main" id="{766AE074-5FD0-786B-FBEB-629BB396585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94724" y="1118958"/>
            <a:ext cx="1847637" cy="1028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9" descr="FAC_ST_rvb">
            <a:extLst>
              <a:ext uri="{FF2B5EF4-FFF2-40B4-BE49-F238E27FC236}">
                <a16:creationId xmlns:a16="http://schemas.microsoft.com/office/drawing/2014/main" id="{0F987AC5-8F01-CC40-1EC3-37D89F721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7" b="16078"/>
          <a:stretch>
            <a:fillRect/>
          </a:stretch>
        </p:blipFill>
        <p:spPr bwMode="auto">
          <a:xfrm>
            <a:off x="4628871" y="822934"/>
            <a:ext cx="4888364" cy="1448742"/>
          </a:xfrm>
          <a:prstGeom prst="rect">
            <a:avLst/>
          </a:prstGeom>
          <a:noFill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5C7F683-DC4D-97A5-1E4B-277AD22C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44" y="2859665"/>
            <a:ext cx="3739619" cy="13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">
            <a:extLst>
              <a:ext uri="{FF2B5EF4-FFF2-40B4-BE49-F238E27FC236}">
                <a16:creationId xmlns:a16="http://schemas.microsoft.com/office/drawing/2014/main" id="{0E0178B0-9083-228B-7F99-810D5B40C5DB}"/>
              </a:ext>
            </a:extLst>
          </p:cNvPr>
          <p:cNvSpPr txBox="1"/>
          <p:nvPr/>
        </p:nvSpPr>
        <p:spPr>
          <a:xfrm>
            <a:off x="4160881" y="4744953"/>
            <a:ext cx="3270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Xavier Landsheere</a:t>
            </a:r>
          </a:p>
          <a:p>
            <a:pPr algn="ctr"/>
            <a:r>
              <a:rPr lang="is-I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 Khemissi</a:t>
            </a:r>
          </a:p>
          <a:p>
            <a:pPr algn="ctr"/>
            <a:r>
              <a:rPr lang="is-I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Éléonore Antonelli</a:t>
            </a:r>
          </a:p>
          <a:p>
            <a:pPr algn="ctr"/>
            <a:endParaRPr lang="is-I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s-I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4" descr="F:\LAMs WORK\Lehre\UPEC\HDR\Figures\Figure 2.tif">
            <a:extLst>
              <a:ext uri="{FF2B5EF4-FFF2-40B4-BE49-F238E27FC236}">
                <a16:creationId xmlns:a16="http://schemas.microsoft.com/office/drawing/2014/main" id="{A77FAA6B-AD1B-3D76-3659-7EC35869E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0" t="38156" b="18005"/>
          <a:stretch/>
        </p:blipFill>
        <p:spPr bwMode="auto">
          <a:xfrm>
            <a:off x="9497276" y="1397932"/>
            <a:ext cx="2523242" cy="271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ERC Grants | ULisboa">
            <a:extLst>
              <a:ext uri="{FF2B5EF4-FFF2-40B4-BE49-F238E27FC236}">
                <a16:creationId xmlns:a16="http://schemas.microsoft.com/office/drawing/2014/main" id="{6CD8AF24-59DD-485F-3DD0-B7D02184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99" y="2390408"/>
            <a:ext cx="4381456" cy="22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FFE5B8AC-C51E-163B-2E7E-F99446EA6E9A}"/>
              </a:ext>
            </a:extLst>
          </p:cNvPr>
          <p:cNvSpPr txBox="1"/>
          <p:nvPr/>
        </p:nvSpPr>
        <p:spPr>
          <a:xfrm>
            <a:off x="8088162" y="4745743"/>
            <a:ext cx="2888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Barth</a:t>
            </a:r>
          </a:p>
          <a:p>
            <a:pPr algn="ctr"/>
            <a:r>
              <a:rPr lang="is-I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Schwell</a:t>
            </a:r>
          </a:p>
          <a:p>
            <a:pPr algn="ctr"/>
            <a:r>
              <a:rPr lang="is-I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 Westerfield</a:t>
            </a:r>
          </a:p>
          <a:p>
            <a:pPr algn="ctr"/>
            <a:endParaRPr lang="is-I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s-I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7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9454C4-AC03-506B-AEBD-04BC62BD0267}"/>
              </a:ext>
            </a:extLst>
          </p:cNvPr>
          <p:cNvSpPr txBox="1">
            <a:spLocks/>
          </p:cNvSpPr>
          <p:nvPr/>
        </p:nvSpPr>
        <p:spPr>
          <a:xfrm>
            <a:off x="32402" y="1237961"/>
            <a:ext cx="5700917" cy="5545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PARIS est opérationnel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Sensibilité de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ppb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OPO est aligné 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Signal déplétions observé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Produits se cachent maintenant</a:t>
            </a:r>
          </a:p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Il faut d’abord chercher des autres produits</a:t>
            </a:r>
          </a:p>
          <a:p>
            <a:pPr lvl="1"/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Prochain test de radicaux,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acetyl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(CH</a:t>
            </a:r>
            <a:r>
              <a:rPr lang="fr-FR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CO)</a:t>
            </a:r>
          </a:p>
          <a:p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Plus d‘optimisations sont prévu en 2025.</a:t>
            </a:r>
          </a:p>
          <a:p>
            <a:endParaRPr lang="is-I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is-I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E4902567-445E-E6CD-F989-EDA4943754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C0192900-88C3-0343-5EBC-700D0907F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DB8897EF-A90D-3146-9680-4371B48DC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0"/>
          <a:stretch/>
        </p:blipFill>
        <p:spPr>
          <a:xfrm>
            <a:off x="8606760" y="3568552"/>
            <a:ext cx="3579737" cy="3318687"/>
          </a:xfrm>
          <a:prstGeom prst="rect">
            <a:avLst/>
          </a:prstGeom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3FA78003-1383-0CCE-2FEB-14F54C873D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86" y="807920"/>
            <a:ext cx="3773214" cy="2760632"/>
          </a:xfrm>
          <a:prstGeom prst="rect">
            <a:avLst/>
          </a:prstGeom>
        </p:spPr>
      </p:pic>
      <p:pic>
        <p:nvPicPr>
          <p:cNvPr id="8" name="Picture 7" descr="A large machine in a room&#10;&#10;Description automatically generated">
            <a:extLst>
              <a:ext uri="{FF2B5EF4-FFF2-40B4-BE49-F238E27FC236}">
                <a16:creationId xmlns:a16="http://schemas.microsoft.com/office/drawing/2014/main" id="{A153FCD6-7D6F-D69E-778B-AE16EAAA2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75072" y="2128847"/>
            <a:ext cx="3989934" cy="299245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B4AFB2C-7FFD-755D-CE05-06452D51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996" y="0"/>
            <a:ext cx="12194645" cy="123796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à emporter</a:t>
            </a:r>
            <a:b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FCEF1-53C2-2367-DCC0-BF157B93982A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7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847209-F4FA-DDEB-5B80-6010F1BCE945}"/>
              </a:ext>
            </a:extLst>
          </p:cNvPr>
          <p:cNvSpPr/>
          <p:nvPr/>
        </p:nvSpPr>
        <p:spPr>
          <a:xfrm>
            <a:off x="0" y="1576447"/>
            <a:ext cx="12192000" cy="52805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8B946D-F7BF-FEB9-83D4-9B9803B12614}"/>
              </a:ext>
            </a:extLst>
          </p:cNvPr>
          <p:cNvSpPr/>
          <p:nvPr/>
        </p:nvSpPr>
        <p:spPr>
          <a:xfrm>
            <a:off x="7207859" y="-986"/>
            <a:ext cx="4976845" cy="75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D57316-1481-273E-9FC6-669627923317}"/>
              </a:ext>
            </a:extLst>
          </p:cNvPr>
          <p:cNvSpPr/>
          <p:nvPr/>
        </p:nvSpPr>
        <p:spPr>
          <a:xfrm>
            <a:off x="7207865" y="766356"/>
            <a:ext cx="4976839" cy="1527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8" name="Picture 12" descr="C:\Hervé\Travail\Com LABO\Logo Institutionnels\Sans-titre-1.png">
            <a:extLst>
              <a:ext uri="{FF2B5EF4-FFF2-40B4-BE49-F238E27FC236}">
                <a16:creationId xmlns:a16="http://schemas.microsoft.com/office/drawing/2014/main" id="{F7C1E3F4-C4AE-51BF-A6C8-02C07073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04" y="20663"/>
            <a:ext cx="4810063" cy="82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1">
            <a:extLst>
              <a:ext uri="{FF2B5EF4-FFF2-40B4-BE49-F238E27FC236}">
                <a16:creationId xmlns:a16="http://schemas.microsoft.com/office/drawing/2014/main" id="{AF209B74-6910-4312-70FF-9A3C28A038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33"/>
          <a:stretch/>
        </p:blipFill>
        <p:spPr>
          <a:xfrm>
            <a:off x="7207867" y="853143"/>
            <a:ext cx="3449688" cy="1296343"/>
          </a:xfrm>
          <a:prstGeom prst="rect">
            <a:avLst/>
          </a:prstGeom>
        </p:spPr>
      </p:pic>
      <p:pic>
        <p:nvPicPr>
          <p:cNvPr id="8" name="Picture 7" descr="1st Nano-IBCT Conference 2011 - Sciencesconf.org">
            <a:extLst>
              <a:ext uri="{FF2B5EF4-FFF2-40B4-BE49-F238E27FC236}">
                <a16:creationId xmlns:a16="http://schemas.microsoft.com/office/drawing/2014/main" id="{79E22B59-365C-A675-4874-E16647443A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500" y="984551"/>
            <a:ext cx="1807167" cy="106660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233975-2E34-5224-31B9-01EE4B6991C4}"/>
              </a:ext>
            </a:extLst>
          </p:cNvPr>
          <p:cNvSpPr/>
          <p:nvPr/>
        </p:nvSpPr>
        <p:spPr>
          <a:xfrm>
            <a:off x="4743605" y="2861246"/>
            <a:ext cx="7466432" cy="3995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id="{F9F60EF3-DF5F-225A-E46F-E8E2ED805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605" y="3077969"/>
            <a:ext cx="7457412" cy="3609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ED740-CE4A-4C76-A330-E8EEEA54B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924"/>
            <a:ext cx="7207859" cy="1895042"/>
          </a:xfrm>
        </p:spPr>
        <p:txBody>
          <a:bodyPr anchor="ctr">
            <a:normAutofit/>
          </a:bodyPr>
          <a:lstStyle/>
          <a:p>
            <a:r>
              <a:rPr lang="fr-FR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Couplage d’un laser UV à un spectromètre micro-ondes : Exploration des produits de réactions laser-activés et des produits de photolyse 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7C79A-3E68-33FB-7DDA-D8B864A12D00}"/>
              </a:ext>
            </a:extLst>
          </p:cNvPr>
          <p:cNvSpPr/>
          <p:nvPr/>
        </p:nvSpPr>
        <p:spPr>
          <a:xfrm>
            <a:off x="7189642" y="2168344"/>
            <a:ext cx="5011375" cy="73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8246E-22CA-1299-5C86-65D56642A085}"/>
              </a:ext>
            </a:extLst>
          </p:cNvPr>
          <p:cNvSpPr txBox="1"/>
          <p:nvPr/>
        </p:nvSpPr>
        <p:spPr>
          <a:xfrm>
            <a:off x="142265" y="3077968"/>
            <a:ext cx="46013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 spectromètre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LACRIDO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Couplage de laser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qu‘il marche?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…c’est difficile.</a:t>
            </a:r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8A115C1-5A89-D1E4-6B09-FBC669C67639}"/>
              </a:ext>
            </a:extLst>
          </p:cNvPr>
          <p:cNvSpPr txBox="1">
            <a:spLocks/>
          </p:cNvSpPr>
          <p:nvPr/>
        </p:nvSpPr>
        <p:spPr>
          <a:xfrm>
            <a:off x="-187" y="1673758"/>
            <a:ext cx="7189830" cy="83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Helgi Rafn Hróðmarsson, Lam Nguyen</a:t>
            </a:r>
            <a:endParaRPr lang="is-IS" sz="20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6CC3C-5850-3F08-53BE-7CA93C8DFE11}"/>
              </a:ext>
            </a:extLst>
          </p:cNvPr>
          <p:cNvSpPr txBox="1">
            <a:spLocks/>
          </p:cNvSpPr>
          <p:nvPr/>
        </p:nvSpPr>
        <p:spPr>
          <a:xfrm>
            <a:off x="36444" y="2118715"/>
            <a:ext cx="7189835" cy="78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Spéctroscopiques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Moléculaires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(JSM), March 12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DB11E2-DCCC-AAD6-4E00-45060C4E8F31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D740-CE4A-4C76-A330-E8EEEA54B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924"/>
            <a:ext cx="12192000" cy="628783"/>
          </a:xfrm>
        </p:spPr>
        <p:txBody>
          <a:bodyPr anchor="ctr"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spectroscopique: PARIS spectromètre</a:t>
            </a:r>
            <a:endParaRPr lang="en-US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626B-47DB-BD6D-8F27-F73DE5B9A2B9}"/>
              </a:ext>
            </a:extLst>
          </p:cNvPr>
          <p:cNvSpPr/>
          <p:nvPr/>
        </p:nvSpPr>
        <p:spPr>
          <a:xfrm>
            <a:off x="36820" y="1230038"/>
            <a:ext cx="12155180" cy="7186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8C70E9AB-0F8C-8200-09C8-B05010E35AF1}"/>
              </a:ext>
            </a:extLst>
          </p:cNvPr>
          <p:cNvSpPr txBox="1">
            <a:spLocks/>
          </p:cNvSpPr>
          <p:nvPr/>
        </p:nvSpPr>
        <p:spPr>
          <a:xfrm>
            <a:off x="699048" y="886255"/>
            <a:ext cx="5286031" cy="101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342900" indent="-342900">
              <a:spcBef>
                <a:spcPts val="500"/>
              </a:spcBef>
              <a:buSzPct val="65000"/>
              <a:buBlip>
                <a:blip r:embed="rId2"/>
              </a:buBlip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38200" indent="-381000">
              <a:spcBef>
                <a:spcPts val="500"/>
              </a:spcBef>
              <a:buSzPct val="75000"/>
              <a:buChar char="➔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>
              <a:spcBef>
                <a:spcPts val="500"/>
              </a:spcBef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>
              <a:spcBef>
                <a:spcPts val="500"/>
              </a:spcBef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031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603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fr-FR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Arial"/>
              </a:rPr>
              <a:t>Spectromètres FTMW à jet moléculaire à excitation et passage rapide</a:t>
            </a:r>
          </a:p>
        </p:txBody>
      </p:sp>
      <p:pic>
        <p:nvPicPr>
          <p:cNvPr id="15" name="Image 2">
            <a:extLst>
              <a:ext uri="{FF2B5EF4-FFF2-40B4-BE49-F238E27FC236}">
                <a16:creationId xmlns:a16="http://schemas.microsoft.com/office/drawing/2014/main" id="{C9CE001D-53EE-5BE2-B50D-9A8EC5AC19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56" y="857111"/>
            <a:ext cx="5286030" cy="2685116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F69FF6C8-C92F-E4F7-3A84-CF971910BE77}"/>
              </a:ext>
            </a:extLst>
          </p:cNvPr>
          <p:cNvSpPr/>
          <p:nvPr/>
        </p:nvSpPr>
        <p:spPr>
          <a:xfrm>
            <a:off x="483476" y="809721"/>
            <a:ext cx="11529848" cy="2768879"/>
          </a:xfrm>
          <a:prstGeom prst="rect">
            <a:avLst/>
          </a:prstGeom>
          <a:noFill/>
          <a:ln w="25400" cap="flat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B22FF81-1592-8B7A-B6B0-A7BB34A18970}"/>
              </a:ext>
            </a:extLst>
          </p:cNvPr>
          <p:cNvSpPr/>
          <p:nvPr/>
        </p:nvSpPr>
        <p:spPr>
          <a:xfrm>
            <a:off x="699049" y="2599504"/>
            <a:ext cx="3501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fr-FR" sz="2000" kern="0" dirty="0">
                <a:solidFill>
                  <a:srgbClr val="FF0000"/>
                </a:solidFill>
                <a:latin typeface="Arial"/>
                <a:cs typeface="Arial"/>
                <a:sym typeface="Symbol" panose="05050102010706020507" pitchFamily="18" charset="2"/>
              </a:rPr>
              <a:t>) </a:t>
            </a:r>
            <a:r>
              <a:rPr lang="fr-FR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Transit de jet moléculaire</a:t>
            </a:r>
          </a:p>
          <a:p>
            <a:r>
              <a:rPr lang="fr-FR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fr-FR" sz="2000" kern="0" dirty="0">
                <a:solidFill>
                  <a:srgbClr val="FF0000"/>
                </a:solidFill>
                <a:latin typeface="Arial"/>
                <a:cs typeface="Arial"/>
                <a:sym typeface="Symbol" panose="05050102010706020507" pitchFamily="18" charset="2"/>
              </a:rPr>
              <a:t></a:t>
            </a:r>
            <a:r>
              <a:rPr lang="fr-FR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) Résolution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7C5A432-51A5-4748-8C2F-756675F1F34C}"/>
              </a:ext>
            </a:extLst>
          </p:cNvPr>
          <p:cNvSpPr/>
          <p:nvPr/>
        </p:nvSpPr>
        <p:spPr>
          <a:xfrm>
            <a:off x="699049" y="1783437"/>
            <a:ext cx="4278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kern="0" noProof="1">
                <a:solidFill>
                  <a:srgbClr val="00CC00"/>
                </a:solidFill>
                <a:latin typeface="Arial"/>
                <a:cs typeface="Arial"/>
                <a:sym typeface="Arial"/>
              </a:rPr>
              <a:t>(</a:t>
            </a:r>
            <a:r>
              <a:rPr lang="fr-FR" sz="2000" kern="0" noProof="1">
                <a:solidFill>
                  <a:srgbClr val="00CC00"/>
                </a:solidFill>
                <a:latin typeface="Arial"/>
                <a:cs typeface="Arial"/>
                <a:sym typeface="Symbol" panose="05050102010706020507" pitchFamily="18" charset="2"/>
              </a:rPr>
              <a:t>+</a:t>
            </a:r>
            <a:r>
              <a:rPr lang="fr-FR" sz="2000" kern="0" noProof="1">
                <a:solidFill>
                  <a:srgbClr val="00CC00"/>
                </a:solidFill>
                <a:latin typeface="Arial"/>
                <a:cs typeface="Arial"/>
                <a:sym typeface="Arial"/>
              </a:rPr>
              <a:t>) Bande passante</a:t>
            </a:r>
          </a:p>
          <a:p>
            <a:r>
              <a:rPr lang="fr-FR" sz="2000" kern="0" noProof="1">
                <a:solidFill>
                  <a:srgbClr val="00CC00"/>
                </a:solidFill>
                <a:latin typeface="Arial"/>
                <a:cs typeface="Arial"/>
                <a:sym typeface="Arial"/>
              </a:rPr>
              <a:t>(</a:t>
            </a:r>
            <a:r>
              <a:rPr lang="fr-FR" sz="2000" kern="0" noProof="1">
                <a:solidFill>
                  <a:srgbClr val="00CC00"/>
                </a:solidFill>
                <a:latin typeface="Arial"/>
                <a:cs typeface="Arial"/>
                <a:sym typeface="Symbol" panose="05050102010706020507" pitchFamily="18" charset="2"/>
              </a:rPr>
              <a:t>+) </a:t>
            </a:r>
            <a:r>
              <a:rPr lang="fr-FR" sz="2000" kern="0" noProof="1">
                <a:solidFill>
                  <a:srgbClr val="00CC00"/>
                </a:solidFill>
                <a:latin typeface="Arial"/>
                <a:cs typeface="Arial"/>
                <a:sym typeface="Arial"/>
              </a:rPr>
              <a:t>Spectres d'enquête rapide</a:t>
            </a:r>
            <a:endParaRPr lang="fr-FR" sz="500" kern="0" noProof="1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" name="Image 15">
            <a:extLst>
              <a:ext uri="{FF2B5EF4-FFF2-40B4-BE49-F238E27FC236}">
                <a16:creationId xmlns:a16="http://schemas.microsoft.com/office/drawing/2014/main" id="{CCDB97AC-4D7F-2E04-9E11-249BD6E257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94" y="3693141"/>
            <a:ext cx="4725056" cy="3054317"/>
          </a:xfrm>
          <a:prstGeom prst="rect">
            <a:avLst/>
          </a:prstGeom>
        </p:spPr>
      </p:pic>
      <p:sp>
        <p:nvSpPr>
          <p:cNvPr id="20" name="Espace réservé du texte 1">
            <a:extLst>
              <a:ext uri="{FF2B5EF4-FFF2-40B4-BE49-F238E27FC236}">
                <a16:creationId xmlns:a16="http://schemas.microsoft.com/office/drawing/2014/main" id="{7AE926FA-6840-4FAC-98DF-A5BC4E59467C}"/>
              </a:ext>
            </a:extLst>
          </p:cNvPr>
          <p:cNvSpPr txBox="1">
            <a:spLocks/>
          </p:cNvSpPr>
          <p:nvPr/>
        </p:nvSpPr>
        <p:spPr>
          <a:xfrm>
            <a:off x="699047" y="3775893"/>
            <a:ext cx="5286031" cy="835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342900" indent="-342900">
              <a:spcBef>
                <a:spcPts val="500"/>
              </a:spcBef>
              <a:buSzPct val="65000"/>
              <a:buBlip>
                <a:blip r:embed="rId2"/>
              </a:buBlip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38200" indent="-381000">
              <a:spcBef>
                <a:spcPts val="500"/>
              </a:spcBef>
              <a:buSzPct val="75000"/>
              <a:buChar char="➔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14400">
              <a:spcBef>
                <a:spcPts val="500"/>
              </a:spcBef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371600">
              <a:spcBef>
                <a:spcPts val="500"/>
              </a:spcBef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031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603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175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747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931920" indent="-274320">
              <a:spcBef>
                <a:spcPts val="500"/>
              </a:spcBef>
              <a:buSzPct val="100000"/>
              <a:buChar char="»"/>
              <a:defRPr sz="2400">
                <a:solidFill>
                  <a:srgbClr val="004C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fr-FR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Arial"/>
              </a:rPr>
              <a:t>Spectromètres FTMW à jet moléculaire à excitation et impulsion résonante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AEC03E42-A448-B142-B623-B9513E9D6AE7}"/>
              </a:ext>
            </a:extLst>
          </p:cNvPr>
          <p:cNvSpPr/>
          <p:nvPr/>
        </p:nvSpPr>
        <p:spPr>
          <a:xfrm>
            <a:off x="699047" y="5295447"/>
            <a:ext cx="343876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kern="0" dirty="0">
                <a:solidFill>
                  <a:srgbClr val="00CC00"/>
                </a:solidFill>
                <a:latin typeface="Arial"/>
                <a:cs typeface="Arial"/>
                <a:sym typeface="Arial"/>
              </a:rPr>
              <a:t>(</a:t>
            </a:r>
            <a:r>
              <a:rPr lang="fr-FR" sz="2000" kern="0" dirty="0">
                <a:solidFill>
                  <a:srgbClr val="00CC00"/>
                </a:solidFill>
                <a:latin typeface="Arial"/>
                <a:cs typeface="Arial"/>
                <a:sym typeface="Symbol" panose="05050102010706020507" pitchFamily="18" charset="2"/>
              </a:rPr>
              <a:t>+) </a:t>
            </a:r>
            <a:r>
              <a:rPr lang="fr-FR" sz="2000" kern="0" dirty="0">
                <a:solidFill>
                  <a:srgbClr val="00CC00"/>
                </a:solidFill>
                <a:latin typeface="Arial"/>
                <a:cs typeface="Arial"/>
                <a:sym typeface="Arial"/>
              </a:rPr>
              <a:t>Transit de jet moléculaire</a:t>
            </a:r>
          </a:p>
          <a:p>
            <a:r>
              <a:rPr lang="fr-FR" sz="2000" kern="0" dirty="0">
                <a:solidFill>
                  <a:srgbClr val="00CC00"/>
                </a:solidFill>
                <a:latin typeface="Arial"/>
                <a:cs typeface="Arial"/>
                <a:sym typeface="Arial"/>
              </a:rPr>
              <a:t>(+) Résolution</a:t>
            </a:r>
          </a:p>
          <a:p>
            <a:endParaRPr lang="fr-FR" sz="2000" kern="0" dirty="0">
              <a:solidFill>
                <a:srgbClr val="00CC00"/>
              </a:solidFill>
              <a:latin typeface="Arial"/>
              <a:cs typeface="Arial"/>
              <a:sym typeface="Arial"/>
            </a:endParaRPr>
          </a:p>
          <a:p>
            <a:endParaRPr lang="fr-FR" sz="2000" kern="0" dirty="0">
              <a:solidFill>
                <a:srgbClr val="00CC00"/>
              </a:solidFill>
              <a:latin typeface="Arial"/>
              <a:cs typeface="Arial"/>
              <a:sym typeface="Arial"/>
            </a:endParaRPr>
          </a:p>
          <a:p>
            <a:endParaRPr lang="fr-FR" sz="2000" kern="0" dirty="0">
              <a:solidFill>
                <a:srgbClr val="00CC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A750B9C-9DFD-70F5-5FE4-48D10D26358E}"/>
              </a:ext>
            </a:extLst>
          </p:cNvPr>
          <p:cNvSpPr/>
          <p:nvPr/>
        </p:nvSpPr>
        <p:spPr>
          <a:xfrm>
            <a:off x="699047" y="4521226"/>
            <a:ext cx="4616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en-US" sz="2000" kern="0" dirty="0">
                <a:solidFill>
                  <a:srgbClr val="FF0000"/>
                </a:solidFill>
                <a:latin typeface="Arial"/>
                <a:cs typeface="Arial"/>
                <a:sym typeface="Symbol" panose="05050102010706020507" pitchFamily="18" charset="2"/>
              </a:rPr>
              <a:t></a:t>
            </a:r>
            <a:r>
              <a:rPr lang="en-US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) Bande </a:t>
            </a:r>
            <a:r>
              <a:rPr lang="fr-FR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passante</a:t>
            </a:r>
          </a:p>
          <a:p>
            <a:r>
              <a:rPr lang="en-US" sz="20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en-US" sz="2000" kern="0" dirty="0">
                <a:solidFill>
                  <a:srgbClr val="FF0000"/>
                </a:solidFill>
                <a:latin typeface="Arial"/>
                <a:cs typeface="Arial"/>
                <a:sym typeface="Symbol" panose="05050102010706020507" pitchFamily="18" charset="2"/>
              </a:rPr>
              <a:t>) </a:t>
            </a:r>
            <a:r>
              <a:rPr lang="fr-FR" sz="2000" kern="0" noProof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Spectres d'enquête rapide</a:t>
            </a:r>
            <a:endParaRPr lang="fr-FR" sz="20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E50E3-8859-952E-B891-CD7BA8B86CB3}"/>
              </a:ext>
            </a:extLst>
          </p:cNvPr>
          <p:cNvSpPr/>
          <p:nvPr/>
        </p:nvSpPr>
        <p:spPr>
          <a:xfrm>
            <a:off x="6187463" y="3696943"/>
            <a:ext cx="255438" cy="304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AC0B9D-854F-CB04-2488-0C381ED58D5E}"/>
              </a:ext>
            </a:extLst>
          </p:cNvPr>
          <p:cNvSpPr/>
          <p:nvPr/>
        </p:nvSpPr>
        <p:spPr>
          <a:xfrm>
            <a:off x="11144250" y="3697645"/>
            <a:ext cx="285750" cy="305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6BB532D-3EB5-B40F-ACAF-22E48E9A64F9}"/>
              </a:ext>
            </a:extLst>
          </p:cNvPr>
          <p:cNvSpPr/>
          <p:nvPr/>
        </p:nvSpPr>
        <p:spPr>
          <a:xfrm>
            <a:off x="483476" y="3655134"/>
            <a:ext cx="11529848" cy="3090672"/>
          </a:xfrm>
          <a:prstGeom prst="rect">
            <a:avLst/>
          </a:prstGeom>
          <a:noFill/>
          <a:ln w="25400" cap="flat">
            <a:solidFill>
              <a:srgbClr val="0070C0"/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2">
            <a:extLst>
              <a:ext uri="{FF2B5EF4-FFF2-40B4-BE49-F238E27FC236}">
                <a16:creationId xmlns:a16="http://schemas.microsoft.com/office/drawing/2014/main" id="{F9F63BBC-249D-9971-2A4E-CDB7A08015FC}"/>
              </a:ext>
            </a:extLst>
          </p:cNvPr>
          <p:cNvSpPr/>
          <p:nvPr/>
        </p:nvSpPr>
        <p:spPr>
          <a:xfrm>
            <a:off x="3169213" y="1540450"/>
            <a:ext cx="5442857" cy="395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 And Resonant-Impulse Synergy (PARIS)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6B7BF1CA-8736-36E6-4EE7-0DDA225E96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43" y="1570679"/>
            <a:ext cx="4942326" cy="395892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A43BA18-54F5-30CA-13D5-7AB74A4BAD68}"/>
              </a:ext>
            </a:extLst>
          </p:cNvPr>
          <p:cNvSpPr txBox="1">
            <a:spLocks noChangeArrowheads="1"/>
          </p:cNvSpPr>
          <p:nvPr/>
        </p:nvSpPr>
        <p:spPr>
          <a:xfrm>
            <a:off x="6928" y="1672627"/>
            <a:ext cx="3638315" cy="15271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buSzPct val="65000"/>
              <a:buNone/>
            </a:pPr>
            <a:r>
              <a:rPr lang="en-US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(+) Haute </a:t>
            </a:r>
            <a:r>
              <a:rPr lang="en-US" altLang="fr-FR" sz="180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résolution</a:t>
            </a:r>
            <a:r>
              <a:rPr lang="en-US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(~ 3 kHz)</a:t>
            </a:r>
          </a:p>
          <a:p>
            <a:pPr marL="0" indent="0">
              <a:spcBef>
                <a:spcPts val="500"/>
              </a:spcBef>
              <a:buSzPct val="65000"/>
              <a:buNone/>
            </a:pPr>
            <a:r>
              <a:rPr lang="en-US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Symbol" panose="05050102010706020507" pitchFamily="18" charset="2"/>
              </a:rPr>
              <a:t></a:t>
            </a:r>
            <a:r>
              <a:rPr lang="en-US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) </a:t>
            </a:r>
            <a:r>
              <a:rPr lang="fr-FR" sz="1800" kern="0" noProof="1">
                <a:solidFill>
                  <a:schemeClr val="bg1"/>
                </a:solidFill>
                <a:latin typeface="Arial"/>
                <a:cs typeface="Arial"/>
                <a:sym typeface="Arial"/>
              </a:rPr>
              <a:t>Spectres d'enquête rapide</a:t>
            </a:r>
            <a:endParaRPr lang="en-US" altLang="fr-FR" sz="18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C69454E-F919-9D7D-636B-9952408FECA7}"/>
              </a:ext>
            </a:extLst>
          </p:cNvPr>
          <p:cNvSpPr txBox="1">
            <a:spLocks noChangeArrowheads="1"/>
          </p:cNvSpPr>
          <p:nvPr/>
        </p:nvSpPr>
        <p:spPr>
          <a:xfrm>
            <a:off x="8612071" y="1647705"/>
            <a:ext cx="3576742" cy="10564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(+) </a:t>
            </a:r>
            <a:r>
              <a:rPr lang="fr-FR" sz="1800" kern="0" noProof="1">
                <a:solidFill>
                  <a:schemeClr val="bg1"/>
                </a:solidFill>
                <a:latin typeface="Arial"/>
                <a:cs typeface="Arial"/>
                <a:sym typeface="Arial"/>
              </a:rPr>
              <a:t>Spectres d'enquête rapide</a:t>
            </a:r>
          </a:p>
          <a:p>
            <a:pPr marL="0" indent="0">
              <a:buNone/>
            </a:pPr>
            <a:r>
              <a:rPr lang="en-US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Symbol" panose="05050102010706020507" pitchFamily="18" charset="2"/>
              </a:rPr>
              <a:t></a:t>
            </a:r>
            <a:r>
              <a:rPr lang="en-US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) Medium resolution (~30 kHz)</a:t>
            </a:r>
          </a:p>
          <a:p>
            <a:pPr marL="0" indent="0">
              <a:buNone/>
            </a:pPr>
            <a:endParaRPr lang="en-US" altLang="fr-FR" sz="20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BD75A9E-04C5-B987-78BF-BB91F578F166}"/>
              </a:ext>
            </a:extLst>
          </p:cNvPr>
          <p:cNvSpPr txBox="1">
            <a:spLocks noChangeArrowheads="1"/>
          </p:cNvSpPr>
          <p:nvPr/>
        </p:nvSpPr>
        <p:spPr>
          <a:xfrm>
            <a:off x="4579106" y="5639865"/>
            <a:ext cx="6404579" cy="8157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(+) Haute résolution avec excitation par impulsion résonante</a:t>
            </a:r>
          </a:p>
          <a:p>
            <a:pPr marL="0" indent="0">
              <a:buNone/>
            </a:pPr>
            <a:r>
              <a:rPr lang="fr-FR" altLang="fr-FR" sz="1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(+) Relevés rapides avec excitation à passage rapide</a:t>
            </a:r>
            <a:endParaRPr lang="en-US" altLang="fr-FR" sz="18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" name="Image 14" descr="F:\LAMs WORK\Lehre\UPEC\HDR\Figures\Figure 2.tif">
            <a:extLst>
              <a:ext uri="{FF2B5EF4-FFF2-40B4-BE49-F238E27FC236}">
                <a16:creationId xmlns:a16="http://schemas.microsoft.com/office/drawing/2014/main" id="{91F2291F-2475-BEAE-AD3F-035DF3D4B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0" t="38156" b="18005"/>
          <a:stretch/>
        </p:blipFill>
        <p:spPr bwMode="auto">
          <a:xfrm>
            <a:off x="522514" y="3511692"/>
            <a:ext cx="1588871" cy="1706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8911F1-EBE5-8F2D-D9B4-3BB6FDFCAEDD}"/>
              </a:ext>
            </a:extLst>
          </p:cNvPr>
          <p:cNvSpPr txBox="1">
            <a:spLocks/>
          </p:cNvSpPr>
          <p:nvPr/>
        </p:nvSpPr>
        <p:spPr>
          <a:xfrm>
            <a:off x="2076453" y="5286398"/>
            <a:ext cx="3041072" cy="1389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Idée </a:t>
            </a:r>
            <a:r>
              <a:rPr lang="en-US" sz="2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initiale</a:t>
            </a:r>
            <a:r>
              <a:rPr lang="en-US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3C5263-AA35-010D-F36F-EB602DC2C72D}"/>
              </a:ext>
            </a:extLst>
          </p:cNvPr>
          <p:cNvSpPr/>
          <p:nvPr/>
        </p:nvSpPr>
        <p:spPr>
          <a:xfrm>
            <a:off x="6740165" y="3930977"/>
            <a:ext cx="1847404" cy="1386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B5F1B-5DE8-B452-7327-4CC1002A45B3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6BCE4-435D-4309-DAB2-B00C01D92BD1}"/>
              </a:ext>
            </a:extLst>
          </p:cNvPr>
          <p:cNvSpPr txBox="1"/>
          <p:nvPr/>
        </p:nvSpPr>
        <p:spPr>
          <a:xfrm>
            <a:off x="6895531" y="4956962"/>
            <a:ext cx="171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>
                <a:latin typeface="Arial" panose="020B0604020202020204" pitchFamily="34" charset="0"/>
                <a:cs typeface="Arial" panose="020B0604020202020204" pitchFamily="34" charset="0"/>
              </a:rPr>
              <a:t>3-20 GHz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0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PARIS: Dessin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méchanique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26">
            <a:extLst>
              <a:ext uri="{FF2B5EF4-FFF2-40B4-BE49-F238E27FC236}">
                <a16:creationId xmlns:a16="http://schemas.microsoft.com/office/drawing/2014/main" id="{7868FFD3-7D47-CAAD-05C1-7DF98B3F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6" y="962547"/>
            <a:ext cx="4033497" cy="51281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BB9737-5C4B-127E-AB18-641042A16ACC}"/>
              </a:ext>
            </a:extLst>
          </p:cNvPr>
          <p:cNvSpPr txBox="1">
            <a:spLocks/>
          </p:cNvSpPr>
          <p:nvPr/>
        </p:nvSpPr>
        <p:spPr>
          <a:xfrm>
            <a:off x="631371" y="6096262"/>
            <a:ext cx="4680858" cy="674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L’autrefois</a:t>
            </a:r>
            <a:r>
              <a:rPr lang="en-US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y a </a:t>
            </a:r>
            <a:r>
              <a:rPr lang="en-US" sz="2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longtemps</a:t>
            </a:r>
            <a:r>
              <a:rPr lang="en-US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5" name="Image 35">
            <a:extLst>
              <a:ext uri="{FF2B5EF4-FFF2-40B4-BE49-F238E27FC236}">
                <a16:creationId xmlns:a16="http://schemas.microsoft.com/office/drawing/2014/main" id="{C5885000-7EFC-D020-37C4-3DB35E88E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21" y="868151"/>
            <a:ext cx="4736346" cy="5737186"/>
          </a:xfrm>
          <a:prstGeom prst="rect">
            <a:avLst/>
          </a:prstGeom>
        </p:spPr>
      </p:pic>
      <p:sp>
        <p:nvSpPr>
          <p:cNvPr id="13" name="Rechteck 2">
            <a:extLst>
              <a:ext uri="{FF2B5EF4-FFF2-40B4-BE49-F238E27FC236}">
                <a16:creationId xmlns:a16="http://schemas.microsoft.com/office/drawing/2014/main" id="{84FF7DEB-63C3-8595-C656-A4EA67A4F9E6}"/>
              </a:ext>
            </a:extLst>
          </p:cNvPr>
          <p:cNvSpPr/>
          <p:nvPr/>
        </p:nvSpPr>
        <p:spPr>
          <a:xfrm>
            <a:off x="5597817" y="1228365"/>
            <a:ext cx="65152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Chambre à vide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Stainless steel six-way cross DN630 ISO-K, 1130 mm inner diameter, spherical center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Reducing flange DN630 ISO-K to DN320 ISO-F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Adapter flange DN320 ISO-K to DN250 ISO-K with six DN40 ISO-KF ports for feedthrough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Chambre de substance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Gate valve DN250 ISO-F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Stainless steel six-way cross DN250 ISO-K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Pompes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vide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Oil diffusion pump DIP20000,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Leybold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DN630 ISO-F, 20000 L/s pump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3-stage mechanical pump system, RUVAC WS 251/TRIVAC D65B,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Leybold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210/65 m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/h capacity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7">
            <a:extLst>
              <a:ext uri="{FF2B5EF4-FFF2-40B4-BE49-F238E27FC236}">
                <a16:creationId xmlns:a16="http://schemas.microsoft.com/office/drawing/2014/main" id="{C6243BEB-D5D0-A2F0-BC81-D1F4668EEE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00"/>
          <a:stretch/>
        </p:blipFill>
        <p:spPr>
          <a:xfrm>
            <a:off x="78925" y="1116941"/>
            <a:ext cx="5531568" cy="5128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393DC-5C34-1AA4-7B65-F91BFEDC192A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PARIS: Construction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CD890C7D-9375-DD8D-A3C3-3465BBE70D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7" y="984733"/>
            <a:ext cx="3577092" cy="38290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78D8C2-75C3-41B6-A202-A9D77550F2BD}"/>
              </a:ext>
            </a:extLst>
          </p:cNvPr>
          <p:cNvSpPr txBox="1">
            <a:spLocks/>
          </p:cNvSpPr>
          <p:nvPr/>
        </p:nvSpPr>
        <p:spPr>
          <a:xfrm>
            <a:off x="601595" y="5029210"/>
            <a:ext cx="3041072" cy="1389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FR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06.2020</a:t>
            </a:r>
          </a:p>
          <a:p>
            <a:pPr algn="ctr">
              <a:lnSpc>
                <a:spcPct val="120000"/>
              </a:lnSpc>
            </a:pPr>
            <a:r>
              <a:rPr lang="fr-FR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 le premier </a:t>
            </a:r>
            <a:r>
              <a:rPr lang="fr-FR" sz="2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  <a:r>
              <a:rPr lang="fr-FR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France</a:t>
            </a:r>
          </a:p>
        </p:txBody>
      </p:sp>
      <p:pic>
        <p:nvPicPr>
          <p:cNvPr id="8" name="Grafik 3">
            <a:extLst>
              <a:ext uri="{FF2B5EF4-FFF2-40B4-BE49-F238E27FC236}">
                <a16:creationId xmlns:a16="http://schemas.microsoft.com/office/drawing/2014/main" id="{198C2FEA-7F1F-088F-895E-DD3AD2169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4" y="984733"/>
            <a:ext cx="3577092" cy="47694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EF5B55F-D453-7E36-7E78-D158FC208724}"/>
              </a:ext>
            </a:extLst>
          </p:cNvPr>
          <p:cNvSpPr txBox="1">
            <a:spLocks/>
          </p:cNvSpPr>
          <p:nvPr/>
        </p:nvSpPr>
        <p:spPr>
          <a:xfrm>
            <a:off x="4239757" y="5918156"/>
            <a:ext cx="3398905" cy="443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FR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 s’est monté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C92679-189D-DA92-BBDE-828E23EF7055}"/>
              </a:ext>
            </a:extLst>
          </p:cNvPr>
          <p:cNvSpPr txBox="1">
            <a:spLocks/>
          </p:cNvSpPr>
          <p:nvPr/>
        </p:nvSpPr>
        <p:spPr>
          <a:xfrm>
            <a:off x="8087729" y="5926320"/>
            <a:ext cx="3955594" cy="443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FR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Fermé pour essai sous vide</a:t>
            </a:r>
          </a:p>
        </p:txBody>
      </p:sp>
      <p:pic>
        <p:nvPicPr>
          <p:cNvPr id="11" name="Grafik 2">
            <a:extLst>
              <a:ext uri="{FF2B5EF4-FFF2-40B4-BE49-F238E27FC236}">
                <a16:creationId xmlns:a16="http://schemas.microsoft.com/office/drawing/2014/main" id="{D052B7C1-5204-1F27-E16B-AA3F2537A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729" y="993192"/>
            <a:ext cx="3964684" cy="4836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A7994-7FB2-424F-3DC1-BC04BDECF3CE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première spectre de PARIS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CA4DB880-7ED4-603E-6360-568D3EBCC2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4" y="1536545"/>
            <a:ext cx="5058229" cy="3793672"/>
          </a:xfrm>
          <a:prstGeom prst="rect">
            <a:avLst/>
          </a:prstGeom>
        </p:spPr>
      </p:pic>
      <p:pic>
        <p:nvPicPr>
          <p:cNvPr id="3" name="Grafik 10">
            <a:extLst>
              <a:ext uri="{FF2B5EF4-FFF2-40B4-BE49-F238E27FC236}">
                <a16:creationId xmlns:a16="http://schemas.microsoft.com/office/drawing/2014/main" id="{D88D4D83-21D6-7196-B07A-2724F0C17C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65" y="1703588"/>
            <a:ext cx="6253381" cy="32628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5C8CD2-9489-E923-6AB8-CCC883365D8C}"/>
              </a:ext>
            </a:extLst>
          </p:cNvPr>
          <p:cNvSpPr txBox="1">
            <a:spLocks/>
          </p:cNvSpPr>
          <p:nvPr/>
        </p:nvSpPr>
        <p:spPr>
          <a:xfrm>
            <a:off x="449942" y="5686516"/>
            <a:ext cx="11575143" cy="538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 des efforts, </a:t>
            </a:r>
            <a:r>
              <a:rPr lang="en-US" sz="2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d’optimisations</a:t>
            </a:r>
            <a:r>
              <a:rPr lang="en-US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d’ameliorations</a:t>
            </a:r>
            <a:r>
              <a:rPr lang="en-US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2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Rechteck 14">
            <a:extLst>
              <a:ext uri="{FF2B5EF4-FFF2-40B4-BE49-F238E27FC236}">
                <a16:creationId xmlns:a16="http://schemas.microsoft.com/office/drawing/2014/main" id="{35C907D7-6DA5-8D92-6DB7-3444AE64B182}"/>
              </a:ext>
            </a:extLst>
          </p:cNvPr>
          <p:cNvSpPr/>
          <p:nvPr/>
        </p:nvSpPr>
        <p:spPr>
          <a:xfrm>
            <a:off x="10400297" y="2191687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30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</a:t>
            </a:r>
            <a:endParaRPr lang="de-D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5D140-507D-A215-7512-441BF5B697EE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9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d’art de PARIS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5D79D400-73D8-B1C8-4A40-D734CCD309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12" y="996406"/>
            <a:ext cx="6146673" cy="4497148"/>
          </a:xfrm>
          <a:prstGeom prst="rect">
            <a:avLst/>
          </a:prstGeom>
        </p:spPr>
      </p:pic>
      <p:sp>
        <p:nvSpPr>
          <p:cNvPr id="7" name="Rechteck 2">
            <a:extLst>
              <a:ext uri="{FF2B5EF4-FFF2-40B4-BE49-F238E27FC236}">
                <a16:creationId xmlns:a16="http://schemas.microsoft.com/office/drawing/2014/main" id="{FFF27B8E-E5C7-23CA-D795-7EA7B3C34608}"/>
              </a:ext>
            </a:extLst>
          </p:cNvPr>
          <p:cNvSpPr/>
          <p:nvPr/>
        </p:nvSpPr>
        <p:spPr>
          <a:xfrm>
            <a:off x="362857" y="5493554"/>
            <a:ext cx="11567886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760" algn="ctr">
              <a:lnSpc>
                <a:spcPct val="150000"/>
              </a:lnSpc>
              <a:spcAft>
                <a:spcPts val="800"/>
              </a:spcAft>
            </a:pPr>
            <a:r>
              <a:rPr lang="en-US" sz="22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Jʺ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1 to </a:t>
            </a:r>
            <a:r>
              <a:rPr lang="en-US" sz="22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Jʺ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 transition de </a:t>
            </a:r>
            <a:r>
              <a:rPr lang="en-US" sz="22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2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2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enregistré avec le résonateur en abondance naturelle (0,0001%) après 20000 répétitions à 10 Hz (30 minutes)</a:t>
            </a:r>
            <a:endParaRPr lang="de-DE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5F405B-CBDE-3E97-20C4-CE42C7941A91}"/>
              </a:ext>
            </a:extLst>
          </p:cNvPr>
          <p:cNvSpPr txBox="1">
            <a:spLocks/>
          </p:cNvSpPr>
          <p:nvPr/>
        </p:nvSpPr>
        <p:spPr>
          <a:xfrm>
            <a:off x="7801426" y="2103119"/>
            <a:ext cx="4129317" cy="1499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coaxial et résonateur :</a:t>
            </a:r>
          </a:p>
          <a:p>
            <a:pPr algn="ctr">
              <a:lnSpc>
                <a:spcPct val="12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sensibilité </a:t>
            </a:r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ppb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46A9A-033B-8383-A3DE-DEF0CEA27DC5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5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A12FCE-DE90-F47E-9A50-6C07990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58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d’art de PARIS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C96B96-2C38-52CA-6E7E-7D7E1B037DD8}"/>
              </a:ext>
            </a:extLst>
          </p:cNvPr>
          <p:cNvSpPr/>
          <p:nvPr/>
        </p:nvSpPr>
        <p:spPr>
          <a:xfrm>
            <a:off x="1578428" y="1884972"/>
            <a:ext cx="2236292" cy="160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AAA9A-658F-15F8-EAC6-878AD0468CEC}"/>
              </a:ext>
            </a:extLst>
          </p:cNvPr>
          <p:cNvSpPr txBox="1">
            <a:spLocks/>
          </p:cNvSpPr>
          <p:nvPr/>
        </p:nvSpPr>
        <p:spPr>
          <a:xfrm>
            <a:off x="158788" y="767084"/>
            <a:ext cx="2670457" cy="544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Isoprene:</a:t>
            </a:r>
          </a:p>
        </p:txBody>
      </p:sp>
      <p:pic>
        <p:nvPicPr>
          <p:cNvPr id="3" name="Grafik 23">
            <a:extLst>
              <a:ext uri="{FF2B5EF4-FFF2-40B4-BE49-F238E27FC236}">
                <a16:creationId xmlns:a16="http://schemas.microsoft.com/office/drawing/2014/main" id="{CDF6A245-E0EB-2D3A-2FA2-05CF41AC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0393" y="2043018"/>
            <a:ext cx="1832363" cy="12892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1EDE02-50A6-4661-8D21-C1B4A49C2FDD}"/>
              </a:ext>
            </a:extLst>
          </p:cNvPr>
          <p:cNvSpPr/>
          <p:nvPr/>
        </p:nvSpPr>
        <p:spPr>
          <a:xfrm>
            <a:off x="8175315" y="1764453"/>
            <a:ext cx="2236292" cy="160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24">
            <a:extLst>
              <a:ext uri="{FF2B5EF4-FFF2-40B4-BE49-F238E27FC236}">
                <a16:creationId xmlns:a16="http://schemas.microsoft.com/office/drawing/2014/main" id="{BAEE34F5-2BEF-3282-DA09-4FDFCE417C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7280" y="1719603"/>
            <a:ext cx="1765847" cy="1605317"/>
          </a:xfrm>
          <a:prstGeom prst="rect">
            <a:avLst/>
          </a:prstGeom>
        </p:spPr>
      </p:pic>
      <p:sp>
        <p:nvSpPr>
          <p:cNvPr id="9" name="Textfeld 27">
            <a:extLst>
              <a:ext uri="{FF2B5EF4-FFF2-40B4-BE49-F238E27FC236}">
                <a16:creationId xmlns:a16="http://schemas.microsoft.com/office/drawing/2014/main" id="{BD52FDCE-E6C0-D048-BD13-274AE95C20A0}"/>
              </a:ext>
            </a:extLst>
          </p:cNvPr>
          <p:cNvSpPr txBox="1"/>
          <p:nvPr/>
        </p:nvSpPr>
        <p:spPr>
          <a:xfrm>
            <a:off x="352901" y="1399435"/>
            <a:ext cx="40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s-trans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isoprene (RT: 98.5%)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D6A909-15EE-EBA7-263B-871872F214B4}"/>
              </a:ext>
            </a:extLst>
          </p:cNvPr>
          <p:cNvSpPr/>
          <p:nvPr/>
        </p:nvSpPr>
        <p:spPr>
          <a:xfrm>
            <a:off x="7906834" y="3653034"/>
            <a:ext cx="3421155" cy="160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28">
            <a:extLst>
              <a:ext uri="{FF2B5EF4-FFF2-40B4-BE49-F238E27FC236}">
                <a16:creationId xmlns:a16="http://schemas.microsoft.com/office/drawing/2014/main" id="{472563D2-F873-E087-AAA7-FBB8BF16CE72}"/>
              </a:ext>
            </a:extLst>
          </p:cNvPr>
          <p:cNvSpPr txBox="1"/>
          <p:nvPr/>
        </p:nvSpPr>
        <p:spPr>
          <a:xfrm>
            <a:off x="7473226" y="1335702"/>
            <a:ext cx="4253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s-gauche </a:t>
            </a:r>
            <a:r>
              <a:rPr lang="en-A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isoprene (RT: 1.5%)</a:t>
            </a:r>
          </a:p>
        </p:txBody>
      </p:sp>
      <p:pic>
        <p:nvPicPr>
          <p:cNvPr id="13" name="Picture 2" descr="A green graph with numbers and lines&#10;&#10;Description automatically generated">
            <a:extLst>
              <a:ext uri="{FF2B5EF4-FFF2-40B4-BE49-F238E27FC236}">
                <a16:creationId xmlns:a16="http://schemas.microsoft.com/office/drawing/2014/main" id="{BA5475DB-E57B-698F-F80D-D909103825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0" y="3631161"/>
            <a:ext cx="3930469" cy="2620312"/>
          </a:xfrm>
          <a:prstGeom prst="rect">
            <a:avLst/>
          </a:prstGeom>
        </p:spPr>
      </p:pic>
      <p:sp>
        <p:nvSpPr>
          <p:cNvPr id="14" name="Textfeld 22">
            <a:extLst>
              <a:ext uri="{FF2B5EF4-FFF2-40B4-BE49-F238E27FC236}">
                <a16:creationId xmlns:a16="http://schemas.microsoft.com/office/drawing/2014/main" id="{4FEB6C35-4210-1362-697D-9905AC9FAAD3}"/>
              </a:ext>
            </a:extLst>
          </p:cNvPr>
          <p:cNvSpPr txBox="1"/>
          <p:nvPr/>
        </p:nvSpPr>
        <p:spPr>
          <a:xfrm>
            <a:off x="2321928" y="6155710"/>
            <a:ext cx="110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endParaRPr lang="en-A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E3BBF13-B7D4-B13F-5640-66CFEEAD59CE}"/>
              </a:ext>
            </a:extLst>
          </p:cNvPr>
          <p:cNvSpPr txBox="1"/>
          <p:nvPr/>
        </p:nvSpPr>
        <p:spPr>
          <a:xfrm>
            <a:off x="5027414" y="4430276"/>
            <a:ext cx="2327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Observé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un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décharge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29">
            <a:extLst>
              <a:ext uri="{FF2B5EF4-FFF2-40B4-BE49-F238E27FC236}">
                <a16:creationId xmlns:a16="http://schemas.microsoft.com/office/drawing/2014/main" id="{D34044D6-290F-8D67-28B2-7BA74FDF4AC3}"/>
              </a:ext>
            </a:extLst>
          </p:cNvPr>
          <p:cNvSpPr txBox="1"/>
          <p:nvPr/>
        </p:nvSpPr>
        <p:spPr>
          <a:xfrm>
            <a:off x="5669724" y="307985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18" name="Picture 52" descr="A graph of a normal electrical component&#10;&#10;Description automatically generated with medium confidence">
            <a:extLst>
              <a:ext uri="{FF2B5EF4-FFF2-40B4-BE49-F238E27FC236}">
                <a16:creationId xmlns:a16="http://schemas.microsoft.com/office/drawing/2014/main" id="{8728B602-BAB6-F0F9-73FD-A731E379CD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11" y="3988997"/>
            <a:ext cx="3428730" cy="1936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21">
                <a:extLst>
                  <a:ext uri="{FF2B5EF4-FFF2-40B4-BE49-F238E27FC236}">
                    <a16:creationId xmlns:a16="http://schemas.microsoft.com/office/drawing/2014/main" id="{435DB768-6711-59A0-00D9-8740A6761C30}"/>
                  </a:ext>
                </a:extLst>
              </p:cNvPr>
              <p:cNvSpPr txBox="1"/>
              <p:nvPr/>
            </p:nvSpPr>
            <p:spPr>
              <a:xfrm>
                <a:off x="8876305" y="3755445"/>
                <a:ext cx="2018329" cy="399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de-D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9" name="Textfeld 21">
                <a:extLst>
                  <a:ext uri="{FF2B5EF4-FFF2-40B4-BE49-F238E27FC236}">
                    <a16:creationId xmlns:a16="http://schemas.microsoft.com/office/drawing/2014/main" id="{435DB768-6711-59A0-00D9-8740A6761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305" y="3755445"/>
                <a:ext cx="2018329" cy="399020"/>
              </a:xfrm>
              <a:prstGeom prst="rect">
                <a:avLst/>
              </a:prstGeom>
              <a:blipFill>
                <a:blip r:embed="rId6"/>
                <a:stretch>
                  <a:fillRect l="-60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30">
            <a:extLst>
              <a:ext uri="{FF2B5EF4-FFF2-40B4-BE49-F238E27FC236}">
                <a16:creationId xmlns:a16="http://schemas.microsoft.com/office/drawing/2014/main" id="{A83C7F03-3EFC-3D70-D98C-8A0B59011642}"/>
              </a:ext>
            </a:extLst>
          </p:cNvPr>
          <p:cNvSpPr txBox="1"/>
          <p:nvPr/>
        </p:nvSpPr>
        <p:spPr>
          <a:xfrm>
            <a:off x="4704910" y="3653034"/>
            <a:ext cx="281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Harvard-Smithsonian Center for Astrophysics, Cambridge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7">
            <a:extLst>
              <a:ext uri="{FF2B5EF4-FFF2-40B4-BE49-F238E27FC236}">
                <a16:creationId xmlns:a16="http://schemas.microsoft.com/office/drawing/2014/main" id="{6E6B8675-7B2E-63BE-E310-E1E449152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859" y="6064740"/>
            <a:ext cx="7217843" cy="437228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C056F70A-9C48-4E73-D494-99668B4E5C26}"/>
              </a:ext>
            </a:extLst>
          </p:cNvPr>
          <p:cNvSpPr txBox="1"/>
          <p:nvPr/>
        </p:nvSpPr>
        <p:spPr>
          <a:xfrm>
            <a:off x="809520" y="5936848"/>
            <a:ext cx="334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 sans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décharge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0" descr="A green line graph with black text&#10;&#10;Description automatically generated">
            <a:extLst>
              <a:ext uri="{FF2B5EF4-FFF2-40B4-BE49-F238E27FC236}">
                <a16:creationId xmlns:a16="http://schemas.microsoft.com/office/drawing/2014/main" id="{7A369D73-693F-41C4-C83D-DBE4ABC075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3" y="3556313"/>
            <a:ext cx="2355231" cy="2355231"/>
          </a:xfrm>
          <a:prstGeom prst="rect">
            <a:avLst/>
          </a:prstGeom>
        </p:spPr>
      </p:pic>
      <p:pic>
        <p:nvPicPr>
          <p:cNvPr id="25" name="Picture 61" descr="A green line graph with black text&#10;&#10;Description automatically generated">
            <a:extLst>
              <a:ext uri="{FF2B5EF4-FFF2-40B4-BE49-F238E27FC236}">
                <a16:creationId xmlns:a16="http://schemas.microsoft.com/office/drawing/2014/main" id="{ED5DD2E2-C58F-5B8E-1E45-EECD3FDCB1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78" y="3554626"/>
            <a:ext cx="2359152" cy="2359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D906B-87ED-0A08-3491-44E0541D5E95}"/>
              </a:ext>
            </a:extLst>
          </p:cNvPr>
          <p:cNvSpPr txBox="1"/>
          <p:nvPr/>
        </p:nvSpPr>
        <p:spPr>
          <a:xfrm>
            <a:off x="1" y="6481534"/>
            <a:ext cx="1221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hhrodmarsson@lisa.ipsl.fr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22" grpId="0" animBg="1"/>
      <p:bldP spid="14" grpId="0"/>
      <p:bldP spid="14" grpId="1"/>
      <p:bldP spid="16" grpId="0"/>
      <p:bldP spid="17" grpId="0"/>
      <p:bldP spid="19" grpId="0"/>
      <p:bldP spid="20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0000"/>
      </a:accent1>
      <a:accent2>
        <a:srgbClr val="ED7D31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31939</TotalTime>
  <Words>864</Words>
  <Application>Microsoft Office PowerPoint</Application>
  <PresentationFormat>Widescreen</PresentationFormat>
  <Paragraphs>212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Office Theme</vt:lpstr>
      <vt:lpstr> Couplage d’un laser UV à un spectromètre micro-ondes : Exploration des produits de réactions laser-activés et des produits de photolyse </vt:lpstr>
      <vt:lpstr> Couplage d’un laser UV à un spectromètre micro-ondes : Exploration des produits de réactions laser-activés et des produits de photolyse </vt:lpstr>
      <vt:lpstr>Techniques spectroscopique: PARIS spectromètre</vt:lpstr>
      <vt:lpstr>Passage And Resonant-Impulse Synergy (PARIS)</vt:lpstr>
      <vt:lpstr>PARIS: Dessin méchanique</vt:lpstr>
      <vt:lpstr>PARIS: Construction</vt:lpstr>
      <vt:lpstr>La première spectre de PARIS</vt:lpstr>
      <vt:lpstr>L’état d’art de PARIS</vt:lpstr>
      <vt:lpstr>L’état d’art de PARIS</vt:lpstr>
      <vt:lpstr> Laser Activated Chemistry of Reactive Intermediates (LACRIDO)</vt:lpstr>
      <vt:lpstr> Laser Activated Chemistry of Reactive Intermediates (LACRIDO)</vt:lpstr>
      <vt:lpstr> Laser Activated Chemistry of Reactive Intermediates (LACRIDO)</vt:lpstr>
      <vt:lpstr> Laser Activated Chemistry of Reactive Intermediates (LACRIDO)</vt:lpstr>
      <vt:lpstr> Laser Activated Chemistry of Reactive Intermediates (LACRIDO)</vt:lpstr>
      <vt:lpstr>Messages à emporter </vt:lpstr>
      <vt:lpstr>Acknowledgements</vt:lpstr>
      <vt:lpstr>Messages à emporter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VUV cross sections</dc:title>
  <dc:creator>Hrodmarsson, H.R. (Helgi)</dc:creator>
  <cp:lastModifiedBy>Vikhram</cp:lastModifiedBy>
  <cp:revision>111</cp:revision>
  <dcterms:created xsi:type="dcterms:W3CDTF">2022-06-14T09:37:57Z</dcterms:created>
  <dcterms:modified xsi:type="dcterms:W3CDTF">2025-03-28T14:19:38Z</dcterms:modified>
</cp:coreProperties>
</file>