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659" r:id="rId3"/>
    <p:sldId id="686" r:id="rId4"/>
    <p:sldId id="799" r:id="rId5"/>
    <p:sldId id="800" r:id="rId6"/>
    <p:sldId id="801" r:id="rId7"/>
    <p:sldId id="835" r:id="rId8"/>
    <p:sldId id="790" r:id="rId9"/>
    <p:sldId id="791" r:id="rId10"/>
    <p:sldId id="842" r:id="rId11"/>
    <p:sldId id="845" r:id="rId12"/>
    <p:sldId id="846" r:id="rId13"/>
    <p:sldId id="847" r:id="rId14"/>
    <p:sldId id="836" r:id="rId15"/>
    <p:sldId id="826" r:id="rId16"/>
    <p:sldId id="837" r:id="rId17"/>
    <p:sldId id="838" r:id="rId18"/>
    <p:sldId id="841" r:id="rId19"/>
    <p:sldId id="832" r:id="rId20"/>
    <p:sldId id="831" r:id="rId21"/>
    <p:sldId id="81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E7A56"/>
    <a:srgbClr val="FFFFFF"/>
    <a:srgbClr val="4D28A8"/>
    <a:srgbClr val="E6E6E6"/>
    <a:srgbClr val="B7CFFF"/>
    <a:srgbClr val="9E8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84549" autoAdjust="0"/>
  </p:normalViewPr>
  <p:slideViewPr>
    <p:cSldViewPr snapToGrid="0">
      <p:cViewPr varScale="1">
        <p:scale>
          <a:sx n="57" d="100"/>
          <a:sy n="57" d="100"/>
        </p:scale>
        <p:origin x="10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69123-4771-4759-8196-C6ED4AE21946}" type="doc">
      <dgm:prSet loTypeId="urn:microsoft.com/office/officeart/2005/8/layout/vList6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1F7D7BDF-9358-4C99-AC36-B6D901041EBA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91A1D7BD-C9AB-4FFB-B48D-9180C3CC1BFC}" type="parTrans" cxnId="{114BAF81-782B-440B-8052-851C066EFA12}">
      <dgm:prSet/>
      <dgm:spPr/>
      <dgm:t>
        <a:bodyPr/>
        <a:lstStyle/>
        <a:p>
          <a:endParaRPr lang="fr-FR"/>
        </a:p>
      </dgm:t>
    </dgm:pt>
    <dgm:pt modelId="{3A08EDB1-AE3E-47AE-BE97-4D0238839592}" type="sibTrans" cxnId="{114BAF81-782B-440B-8052-851C066EFA12}">
      <dgm:prSet/>
      <dgm:spPr/>
      <dgm:t>
        <a:bodyPr/>
        <a:lstStyle/>
        <a:p>
          <a:endParaRPr lang="fr-FR"/>
        </a:p>
      </dgm:t>
    </dgm:pt>
    <dgm:pt modelId="{3A952961-DBAC-419F-9681-527B70A69234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Complexes entre molécules chirales</a:t>
          </a:r>
          <a:endParaRPr lang="fr-FR" sz="1700" b="1" dirty="0">
            <a:latin typeface="+mj-lt"/>
          </a:endParaRPr>
        </a:p>
      </dgm:t>
    </dgm:pt>
    <dgm:pt modelId="{D5822E74-3C17-40A9-BA03-64CDCBD47C12}" type="parTrans" cxnId="{1AAE4BCC-C1F6-4EA5-87F0-3E87039EF250}">
      <dgm:prSet/>
      <dgm:spPr/>
      <dgm:t>
        <a:bodyPr/>
        <a:lstStyle/>
        <a:p>
          <a:endParaRPr lang="fr-FR"/>
        </a:p>
      </dgm:t>
    </dgm:pt>
    <dgm:pt modelId="{F33C0607-32D5-4D23-BD97-B57550CCE5D2}" type="sibTrans" cxnId="{1AAE4BCC-C1F6-4EA5-87F0-3E87039EF250}">
      <dgm:prSet/>
      <dgm:spPr/>
      <dgm:t>
        <a:bodyPr/>
        <a:lstStyle/>
        <a:p>
          <a:endParaRPr lang="fr-FR"/>
        </a:p>
      </dgm:t>
    </dgm:pt>
    <dgm:pt modelId="{789A27D3-E970-4D82-ACF1-157D62FB986F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+mn-lt"/>
            </a:rPr>
            <a:t>Dichroïsme circulaire vibrationnel (VCD)</a:t>
          </a:r>
          <a:endParaRPr lang="fr-FR" sz="1800" dirty="0">
            <a:solidFill>
              <a:schemeClr val="tx1"/>
            </a:solidFill>
            <a:latin typeface="+mn-lt"/>
          </a:endParaRPr>
        </a:p>
      </dgm:t>
    </dgm:pt>
    <dgm:pt modelId="{B5D0FDA5-7BFE-40D3-9F23-6649EBFBBADB}" type="parTrans" cxnId="{CAF5F343-599C-4120-BC8B-24E26786F46C}">
      <dgm:prSet/>
      <dgm:spPr/>
      <dgm:t>
        <a:bodyPr/>
        <a:lstStyle/>
        <a:p>
          <a:endParaRPr lang="fr-FR"/>
        </a:p>
      </dgm:t>
    </dgm:pt>
    <dgm:pt modelId="{FAB3955A-C8D7-48C7-8650-23E5F811E026}" type="sibTrans" cxnId="{CAF5F343-599C-4120-BC8B-24E26786F46C}">
      <dgm:prSet/>
      <dgm:spPr/>
      <dgm:t>
        <a:bodyPr/>
        <a:lstStyle/>
        <a:p>
          <a:endParaRPr lang="fr-FR"/>
        </a:p>
      </dgm:t>
    </dgm:pt>
    <dgm:pt modelId="{F8D6A8C4-1FBE-445C-BFB7-6C0B0FE21FA0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873596A4-3E58-474F-AAE0-EC8BB488AB1C}" type="sibTrans" cxnId="{80BEE18D-84F3-4C85-AF5E-FE39CF4B9451}">
      <dgm:prSet/>
      <dgm:spPr/>
      <dgm:t>
        <a:bodyPr/>
        <a:lstStyle/>
        <a:p>
          <a:endParaRPr lang="fr-FR"/>
        </a:p>
      </dgm:t>
    </dgm:pt>
    <dgm:pt modelId="{463EA57A-AEC2-4C83-8F87-5E0918B85935}" type="parTrans" cxnId="{80BEE18D-84F3-4C85-AF5E-FE39CF4B9451}">
      <dgm:prSet/>
      <dgm:spPr/>
      <dgm:t>
        <a:bodyPr/>
        <a:lstStyle/>
        <a:p>
          <a:endParaRPr lang="fr-FR"/>
        </a:p>
      </dgm:t>
    </dgm:pt>
    <dgm:pt modelId="{A5E9664A-D273-41F0-971E-5DAFBB28575A}">
      <dgm:prSet custT="1"/>
      <dgm:spPr/>
      <dgm:t>
        <a:bodyPr/>
        <a:lstStyle/>
        <a:p>
          <a:r>
            <a:rPr lang="fr-FR" sz="1800" b="1" dirty="0" smtClean="0">
              <a:solidFill>
                <a:schemeClr val="bg1">
                  <a:lumMod val="50000"/>
                </a:schemeClr>
              </a:solidFill>
              <a:latin typeface="+mn-lt"/>
            </a:rPr>
            <a:t>Dichroïsme circulaire de photoélectron </a:t>
          </a:r>
          <a:r>
            <a:rPr lang="fr-FR" sz="1800" b="0" dirty="0" smtClean="0">
              <a:solidFill>
                <a:srgbClr val="FF0000"/>
              </a:solidFill>
              <a:latin typeface="+mn-lt"/>
            </a:rPr>
            <a:t>(Exposé </a:t>
          </a:r>
          <a:r>
            <a:rPr lang="fr-FR" sz="1800" b="0" dirty="0" err="1" smtClean="0">
              <a:solidFill>
                <a:srgbClr val="FF0000"/>
              </a:solidFill>
              <a:latin typeface="+mn-lt"/>
            </a:rPr>
            <a:t>Valéria</a:t>
          </a:r>
          <a:r>
            <a:rPr lang="fr-FR" sz="1800" b="0" dirty="0" smtClean="0">
              <a:solidFill>
                <a:srgbClr val="FF0000"/>
              </a:solidFill>
              <a:latin typeface="+mn-lt"/>
            </a:rPr>
            <a:t> Lepère)</a:t>
          </a:r>
          <a:endParaRPr lang="fr-FR" sz="1800" b="0" dirty="0">
            <a:solidFill>
              <a:srgbClr val="FF0000"/>
            </a:solidFill>
            <a:latin typeface="+mn-lt"/>
          </a:endParaRPr>
        </a:p>
      </dgm:t>
    </dgm:pt>
    <dgm:pt modelId="{F7252989-49DB-4857-A47B-5AA715CB2B6B}" type="parTrans" cxnId="{D6A1E97B-F8AB-432C-B443-ADF143241F91}">
      <dgm:prSet/>
      <dgm:spPr/>
      <dgm:t>
        <a:bodyPr/>
        <a:lstStyle/>
        <a:p>
          <a:endParaRPr lang="fr-FR"/>
        </a:p>
      </dgm:t>
    </dgm:pt>
    <dgm:pt modelId="{6B7F045A-3874-4077-BBA3-087DB0439EA5}" type="sibTrans" cxnId="{D6A1E97B-F8AB-432C-B443-ADF143241F91}">
      <dgm:prSet/>
      <dgm:spPr/>
      <dgm:t>
        <a:bodyPr/>
        <a:lstStyle/>
        <a:p>
          <a:endParaRPr lang="fr-FR"/>
        </a:p>
      </dgm:t>
    </dgm:pt>
    <dgm:pt modelId="{BD45E152-BFE0-4307-8B09-09B4F924D4F2}">
      <dgm:prSet phldrT="[Texte]" custT="1"/>
      <dgm:spPr/>
      <dgm:t>
        <a:bodyPr/>
        <a:lstStyle/>
        <a:p>
          <a:endParaRPr lang="fr-FR" sz="1900" dirty="0">
            <a:solidFill>
              <a:schemeClr val="bg1">
                <a:lumMod val="50000"/>
              </a:schemeClr>
            </a:solidFill>
          </a:endParaRPr>
        </a:p>
      </dgm:t>
    </dgm:pt>
    <dgm:pt modelId="{F8434CAD-2092-4966-B1D9-DD119B91899A}" type="parTrans" cxnId="{076F0F9D-5511-4730-95E1-752C61B53DDE}">
      <dgm:prSet/>
      <dgm:spPr/>
      <dgm:t>
        <a:bodyPr/>
        <a:lstStyle/>
        <a:p>
          <a:endParaRPr lang="fr-FR"/>
        </a:p>
      </dgm:t>
    </dgm:pt>
    <dgm:pt modelId="{2D33DB2A-1773-4649-8B86-DBDE5AD83A3C}" type="sibTrans" cxnId="{076F0F9D-5511-4730-95E1-752C61B53DDE}">
      <dgm:prSet/>
      <dgm:spPr/>
      <dgm:t>
        <a:bodyPr/>
        <a:lstStyle/>
        <a:p>
          <a:endParaRPr lang="fr-FR"/>
        </a:p>
      </dgm:t>
    </dgm:pt>
    <dgm:pt modelId="{55EC9442-2457-4F40-B2CA-5E02B59C4C32}">
      <dgm:prSet custT="1"/>
      <dgm:spPr/>
      <dgm:t>
        <a:bodyPr/>
        <a:lstStyle/>
        <a:p>
          <a:r>
            <a:rPr lang="fr-FR" sz="1800" dirty="0" smtClean="0">
              <a:solidFill>
                <a:schemeClr val="bg1">
                  <a:lumMod val="50000"/>
                </a:schemeClr>
              </a:solidFill>
            </a:rPr>
            <a:t>Neutres</a:t>
          </a:r>
          <a:r>
            <a:rPr lang="fr-FR" sz="1800" dirty="0" smtClean="0">
              <a:solidFill>
                <a:schemeClr val="tx1"/>
              </a:solidFill>
            </a:rPr>
            <a:t>/</a:t>
          </a:r>
          <a:r>
            <a:rPr lang="fr-FR" sz="1800" b="1" dirty="0" err="1" smtClean="0">
              <a:solidFill>
                <a:schemeClr val="tx1"/>
              </a:solidFill>
            </a:rPr>
            <a:t>protonés</a:t>
          </a:r>
          <a:r>
            <a:rPr lang="fr-FR" sz="1800" dirty="0" smtClean="0">
              <a:solidFill>
                <a:schemeClr val="tx1"/>
              </a:solidFill>
            </a:rPr>
            <a:t> ou complexés à un ion métallique</a:t>
          </a:r>
          <a:endParaRPr lang="fr-FR" sz="1800" dirty="0">
            <a:solidFill>
              <a:schemeClr val="tx1"/>
            </a:solidFill>
          </a:endParaRPr>
        </a:p>
      </dgm:t>
    </dgm:pt>
    <dgm:pt modelId="{45D7ACB0-8243-4734-8B97-96E626E21719}" type="parTrans" cxnId="{E6703272-A4FE-426E-ADFE-CF8A03D73494}">
      <dgm:prSet/>
      <dgm:spPr/>
      <dgm:t>
        <a:bodyPr/>
        <a:lstStyle/>
        <a:p>
          <a:endParaRPr lang="fr-FR"/>
        </a:p>
      </dgm:t>
    </dgm:pt>
    <dgm:pt modelId="{10B3128B-D6F4-4556-A650-EFD7FEBA89A0}" type="sibTrans" cxnId="{E6703272-A4FE-426E-ADFE-CF8A03D73494}">
      <dgm:prSet/>
      <dgm:spPr/>
      <dgm:t>
        <a:bodyPr/>
        <a:lstStyle/>
        <a:p>
          <a:endParaRPr lang="fr-FR"/>
        </a:p>
      </dgm:t>
    </dgm:pt>
    <dgm:pt modelId="{BE92DF49-0897-410F-8B60-3B3B704AB2D0}" type="pres">
      <dgm:prSet presAssocID="{EAC69123-4771-4759-8196-C6ED4AE219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42A0C42-79A5-4F56-A2ED-542099A24B35}" type="pres">
      <dgm:prSet presAssocID="{1F7D7BDF-9358-4C99-AC36-B6D901041EBA}" presName="linNode" presStyleCnt="0"/>
      <dgm:spPr/>
    </dgm:pt>
    <dgm:pt modelId="{69CB0BEB-026C-4F55-AD1D-8D97F4062B78}" type="pres">
      <dgm:prSet presAssocID="{1F7D7BDF-9358-4C99-AC36-B6D901041EBA}" presName="parentShp" presStyleLbl="node1" presStyleIdx="0" presStyleCnt="2" custLinFactY="33772" custLinFactNeighborX="5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E4F536-A27E-4A82-BECA-E4E2F2C4C9C1}" type="pres">
      <dgm:prSet presAssocID="{1F7D7BDF-9358-4C99-AC36-B6D901041EBA}" presName="childShp" presStyleLbl="bgAccFollowNode1" presStyleIdx="0" presStyleCnt="2" custLinFactNeighborX="379" custLinFactNeighborY="1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AC1E6-4496-4E36-9F70-DB4B1A17B67D}" type="pres">
      <dgm:prSet presAssocID="{3A08EDB1-AE3E-47AE-BE97-4D0238839592}" presName="spacing" presStyleCnt="0"/>
      <dgm:spPr/>
    </dgm:pt>
    <dgm:pt modelId="{1D4F36C1-C756-47CC-89A6-C6EF3EDC1050}" type="pres">
      <dgm:prSet presAssocID="{F8D6A8C4-1FBE-445C-BFB7-6C0B0FE21FA0}" presName="linNode" presStyleCnt="0"/>
      <dgm:spPr/>
    </dgm:pt>
    <dgm:pt modelId="{469A2F8A-7F39-4690-9026-4E73D79A6A3A}" type="pres">
      <dgm:prSet presAssocID="{F8D6A8C4-1FBE-445C-BFB7-6C0B0FE21FA0}" presName="parentShp" presStyleLbl="node1" presStyleIdx="1" presStyleCnt="2" custScaleX="96151" custScaleY="74687" custLinFactY="-28570" custLinFactNeighborX="22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726380-DB3E-4709-AF57-AA175EBCBA7E}" type="pres">
      <dgm:prSet presAssocID="{F8D6A8C4-1FBE-445C-BFB7-6C0B0FE21FA0}" presName="childShp" presStyleLbl="bgAccFollowNode1" presStyleIdx="1" presStyleCnt="2" custScaleY="96579" custLinFactNeighborX="2353" custLinFactNeighborY="-54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5E60B6-463A-422D-9820-32C201742391}" type="presOf" srcId="{EAC69123-4771-4759-8196-C6ED4AE21946}" destId="{BE92DF49-0897-410F-8B60-3B3B704AB2D0}" srcOrd="0" destOrd="0" presId="urn:microsoft.com/office/officeart/2005/8/layout/vList6"/>
    <dgm:cxn modelId="{9B337D2B-2C22-48B4-870A-513B2B586BAE}" type="presOf" srcId="{789A27D3-E970-4D82-ACF1-157D62FB986F}" destId="{2A726380-DB3E-4709-AF57-AA175EBCBA7E}" srcOrd="0" destOrd="1" presId="urn:microsoft.com/office/officeart/2005/8/layout/vList6"/>
    <dgm:cxn modelId="{204D89B8-2538-4C4B-A80B-6796B97F19E5}" type="presOf" srcId="{1F7D7BDF-9358-4C99-AC36-B6D901041EBA}" destId="{69CB0BEB-026C-4F55-AD1D-8D97F4062B78}" srcOrd="0" destOrd="0" presId="urn:microsoft.com/office/officeart/2005/8/layout/vList6"/>
    <dgm:cxn modelId="{D6A1E97B-F8AB-432C-B443-ADF143241F91}" srcId="{F8D6A8C4-1FBE-445C-BFB7-6C0B0FE21FA0}" destId="{A5E9664A-D273-41F0-971E-5DAFBB28575A}" srcOrd="2" destOrd="0" parTransId="{F7252989-49DB-4857-A47B-5AA715CB2B6B}" sibTransId="{6B7F045A-3874-4077-BBA3-087DB0439EA5}"/>
    <dgm:cxn modelId="{DD98130A-0341-4EB6-811F-C1070F9B1BA6}" type="presOf" srcId="{BD45E152-BFE0-4307-8B09-09B4F924D4F2}" destId="{2A726380-DB3E-4709-AF57-AA175EBCBA7E}" srcOrd="0" destOrd="0" presId="urn:microsoft.com/office/officeart/2005/8/layout/vList6"/>
    <dgm:cxn modelId="{FAA523B7-D439-4B8F-B9EF-78F7FB887A96}" type="presOf" srcId="{55EC9442-2457-4F40-B2CA-5E02B59C4C32}" destId="{31E4F536-A27E-4A82-BECA-E4E2F2C4C9C1}" srcOrd="0" destOrd="1" presId="urn:microsoft.com/office/officeart/2005/8/layout/vList6"/>
    <dgm:cxn modelId="{CAF5F343-599C-4120-BC8B-24E26786F46C}" srcId="{F8D6A8C4-1FBE-445C-BFB7-6C0B0FE21FA0}" destId="{789A27D3-E970-4D82-ACF1-157D62FB986F}" srcOrd="1" destOrd="0" parTransId="{B5D0FDA5-7BFE-40D3-9F23-6649EBFBBADB}" sibTransId="{FAB3955A-C8D7-48C7-8650-23E5F811E026}"/>
    <dgm:cxn modelId="{8C72FE4E-F7A1-4E8F-8F48-1CF6BE48D559}" type="presOf" srcId="{A5E9664A-D273-41F0-971E-5DAFBB28575A}" destId="{2A726380-DB3E-4709-AF57-AA175EBCBA7E}" srcOrd="0" destOrd="2" presId="urn:microsoft.com/office/officeart/2005/8/layout/vList6"/>
    <dgm:cxn modelId="{1AAE4BCC-C1F6-4EA5-87F0-3E87039EF250}" srcId="{1F7D7BDF-9358-4C99-AC36-B6D901041EBA}" destId="{3A952961-DBAC-419F-9681-527B70A69234}" srcOrd="0" destOrd="0" parTransId="{D5822E74-3C17-40A9-BA03-64CDCBD47C12}" sibTransId="{F33C0607-32D5-4D23-BD97-B57550CCE5D2}"/>
    <dgm:cxn modelId="{80BEE18D-84F3-4C85-AF5E-FE39CF4B9451}" srcId="{EAC69123-4771-4759-8196-C6ED4AE21946}" destId="{F8D6A8C4-1FBE-445C-BFB7-6C0B0FE21FA0}" srcOrd="1" destOrd="0" parTransId="{463EA57A-AEC2-4C83-8F87-5E0918B85935}" sibTransId="{873596A4-3E58-474F-AAE0-EC8BB488AB1C}"/>
    <dgm:cxn modelId="{114BAF81-782B-440B-8052-851C066EFA12}" srcId="{EAC69123-4771-4759-8196-C6ED4AE21946}" destId="{1F7D7BDF-9358-4C99-AC36-B6D901041EBA}" srcOrd="0" destOrd="0" parTransId="{91A1D7BD-C9AB-4FFB-B48D-9180C3CC1BFC}" sibTransId="{3A08EDB1-AE3E-47AE-BE97-4D0238839592}"/>
    <dgm:cxn modelId="{B0D69DAE-BDEE-4566-99DC-2302C421BD10}" type="presOf" srcId="{F8D6A8C4-1FBE-445C-BFB7-6C0B0FE21FA0}" destId="{469A2F8A-7F39-4690-9026-4E73D79A6A3A}" srcOrd="0" destOrd="0" presId="urn:microsoft.com/office/officeart/2005/8/layout/vList6"/>
    <dgm:cxn modelId="{120A4065-12A6-44C4-B0A6-C7D6A77A3087}" type="presOf" srcId="{3A952961-DBAC-419F-9681-527B70A69234}" destId="{31E4F536-A27E-4A82-BECA-E4E2F2C4C9C1}" srcOrd="0" destOrd="0" presId="urn:microsoft.com/office/officeart/2005/8/layout/vList6"/>
    <dgm:cxn modelId="{E6703272-A4FE-426E-ADFE-CF8A03D73494}" srcId="{1F7D7BDF-9358-4C99-AC36-B6D901041EBA}" destId="{55EC9442-2457-4F40-B2CA-5E02B59C4C32}" srcOrd="1" destOrd="0" parTransId="{45D7ACB0-8243-4734-8B97-96E626E21719}" sibTransId="{10B3128B-D6F4-4556-A650-EFD7FEBA89A0}"/>
    <dgm:cxn modelId="{076F0F9D-5511-4730-95E1-752C61B53DDE}" srcId="{F8D6A8C4-1FBE-445C-BFB7-6C0B0FE21FA0}" destId="{BD45E152-BFE0-4307-8B09-09B4F924D4F2}" srcOrd="0" destOrd="0" parTransId="{F8434CAD-2092-4966-B1D9-DD119B91899A}" sibTransId="{2D33DB2A-1773-4649-8B86-DBDE5AD83A3C}"/>
    <dgm:cxn modelId="{CAF6781F-F5DB-4D4A-B055-1748A444B231}" type="presParOf" srcId="{BE92DF49-0897-410F-8B60-3B3B704AB2D0}" destId="{342A0C42-79A5-4F56-A2ED-542099A24B35}" srcOrd="0" destOrd="0" presId="urn:microsoft.com/office/officeart/2005/8/layout/vList6"/>
    <dgm:cxn modelId="{A716CB5D-02E8-4403-8453-F37B06A7733B}" type="presParOf" srcId="{342A0C42-79A5-4F56-A2ED-542099A24B35}" destId="{69CB0BEB-026C-4F55-AD1D-8D97F4062B78}" srcOrd="0" destOrd="0" presId="urn:microsoft.com/office/officeart/2005/8/layout/vList6"/>
    <dgm:cxn modelId="{B3E9C152-F697-458F-9576-7E0C64308240}" type="presParOf" srcId="{342A0C42-79A5-4F56-A2ED-542099A24B35}" destId="{31E4F536-A27E-4A82-BECA-E4E2F2C4C9C1}" srcOrd="1" destOrd="0" presId="urn:microsoft.com/office/officeart/2005/8/layout/vList6"/>
    <dgm:cxn modelId="{F1C16974-5069-4B7B-A09A-7C5733BABF29}" type="presParOf" srcId="{BE92DF49-0897-410F-8B60-3B3B704AB2D0}" destId="{71AAC1E6-4496-4E36-9F70-DB4B1A17B67D}" srcOrd="1" destOrd="0" presId="urn:microsoft.com/office/officeart/2005/8/layout/vList6"/>
    <dgm:cxn modelId="{68E6024A-47E4-4D45-8959-311EF5718D64}" type="presParOf" srcId="{BE92DF49-0897-410F-8B60-3B3B704AB2D0}" destId="{1D4F36C1-C756-47CC-89A6-C6EF3EDC1050}" srcOrd="2" destOrd="0" presId="urn:microsoft.com/office/officeart/2005/8/layout/vList6"/>
    <dgm:cxn modelId="{ACD4A2FE-20EB-4160-B235-B992A8506788}" type="presParOf" srcId="{1D4F36C1-C756-47CC-89A6-C6EF3EDC1050}" destId="{469A2F8A-7F39-4690-9026-4E73D79A6A3A}" srcOrd="0" destOrd="0" presId="urn:microsoft.com/office/officeart/2005/8/layout/vList6"/>
    <dgm:cxn modelId="{61FE6C13-52F0-4825-993A-8B3BE8BD6AF9}" type="presParOf" srcId="{1D4F36C1-C756-47CC-89A6-C6EF3EDC1050}" destId="{2A726380-DB3E-4709-AF57-AA175EBCBA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4F536-A27E-4A82-BECA-E4E2F2C4C9C1}">
      <dsp:nvSpPr>
        <dsp:cNvPr id="0" name=""/>
        <dsp:cNvSpPr/>
      </dsp:nvSpPr>
      <dsp:spPr>
        <a:xfrm>
          <a:off x="2438399" y="4480"/>
          <a:ext cx="3657600" cy="219139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Complexes entre molécules chirales</a:t>
          </a:r>
          <a:endParaRPr lang="fr-FR" sz="17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chemeClr val="bg1">
                  <a:lumMod val="50000"/>
                </a:schemeClr>
              </a:solidFill>
            </a:rPr>
            <a:t>Neutres</a:t>
          </a:r>
          <a:r>
            <a:rPr lang="fr-FR" sz="1800" kern="1200" dirty="0" smtClean="0">
              <a:solidFill>
                <a:schemeClr val="tx1"/>
              </a:solidFill>
            </a:rPr>
            <a:t>/</a:t>
          </a:r>
          <a:r>
            <a:rPr lang="fr-FR" sz="1800" b="1" kern="1200" dirty="0" err="1" smtClean="0">
              <a:solidFill>
                <a:schemeClr val="tx1"/>
              </a:solidFill>
            </a:rPr>
            <a:t>protonés</a:t>
          </a:r>
          <a:r>
            <a:rPr lang="fr-FR" sz="1800" kern="1200" dirty="0" smtClean="0">
              <a:solidFill>
                <a:schemeClr val="tx1"/>
              </a:solidFill>
            </a:rPr>
            <a:t> ou complexés à un ion métallique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438399" y="278405"/>
        <a:ext cx="2835827" cy="1643547"/>
      </dsp:txXfrm>
    </dsp:sp>
    <dsp:sp modelId="{69CB0BEB-026C-4F55-AD1D-8D97F4062B78}">
      <dsp:nvSpPr>
        <dsp:cNvPr id="0" name=""/>
        <dsp:cNvSpPr/>
      </dsp:nvSpPr>
      <dsp:spPr>
        <a:xfrm>
          <a:off x="1938" y="2337341"/>
          <a:ext cx="2438400" cy="21913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 </a:t>
          </a:r>
          <a:endParaRPr lang="fr-FR" sz="6500" kern="1200" dirty="0"/>
        </a:p>
      </dsp:txBody>
      <dsp:txXfrm>
        <a:off x="108913" y="2444316"/>
        <a:ext cx="2224450" cy="1977446"/>
      </dsp:txXfrm>
    </dsp:sp>
    <dsp:sp modelId="{2A726380-DB3E-4709-AF57-AA175EBCBA7E}">
      <dsp:nvSpPr>
        <dsp:cNvPr id="0" name=""/>
        <dsp:cNvSpPr/>
      </dsp:nvSpPr>
      <dsp:spPr>
        <a:xfrm>
          <a:off x="2438399" y="2291334"/>
          <a:ext cx="3657600" cy="211642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  <a:latin typeface="+mn-lt"/>
            </a:rPr>
            <a:t>Dichroïsme circulaire vibrationnel (VCD)</a:t>
          </a:r>
          <a:endParaRPr lang="fr-FR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Dichroïsme circulaire de photoélectron </a:t>
          </a:r>
          <a:r>
            <a:rPr lang="fr-FR" sz="1800" b="0" kern="1200" dirty="0" smtClean="0">
              <a:solidFill>
                <a:srgbClr val="FF0000"/>
              </a:solidFill>
              <a:latin typeface="+mn-lt"/>
            </a:rPr>
            <a:t>(Exposé </a:t>
          </a:r>
          <a:r>
            <a:rPr lang="fr-FR" sz="1800" b="0" kern="1200" dirty="0" err="1" smtClean="0">
              <a:solidFill>
                <a:srgbClr val="FF0000"/>
              </a:solidFill>
              <a:latin typeface="+mn-lt"/>
            </a:rPr>
            <a:t>Valéria</a:t>
          </a:r>
          <a:r>
            <a:rPr lang="fr-FR" sz="1800" b="0" kern="1200" dirty="0" smtClean="0">
              <a:solidFill>
                <a:srgbClr val="FF0000"/>
              </a:solidFill>
              <a:latin typeface="+mn-lt"/>
            </a:rPr>
            <a:t> Lepère)</a:t>
          </a:r>
          <a:endParaRPr lang="fr-FR" sz="1800" b="0" kern="1200" dirty="0">
            <a:solidFill>
              <a:srgbClr val="FF0000"/>
            </a:solidFill>
            <a:latin typeface="+mn-lt"/>
          </a:endParaRPr>
        </a:p>
      </dsp:txBody>
      <dsp:txXfrm>
        <a:off x="2438399" y="2555888"/>
        <a:ext cx="2863940" cy="1587321"/>
      </dsp:txXfrm>
    </dsp:sp>
    <dsp:sp modelId="{469A2F8A-7F39-4690-9026-4E73D79A6A3A}">
      <dsp:nvSpPr>
        <dsp:cNvPr id="0" name=""/>
        <dsp:cNvSpPr/>
      </dsp:nvSpPr>
      <dsp:spPr>
        <a:xfrm>
          <a:off x="55120" y="0"/>
          <a:ext cx="2344545" cy="163668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 </a:t>
          </a:r>
          <a:endParaRPr lang="fr-FR" sz="6500" kern="1200" dirty="0"/>
        </a:p>
      </dsp:txBody>
      <dsp:txXfrm>
        <a:off x="135017" y="79897"/>
        <a:ext cx="2184751" cy="147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0E8C-5320-4B17-8508-968EEE452BF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2EB8-F219-4CFD-90CA-29E107EF4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8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14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en-US" smtClean="0">
                <a:latin typeface="Arial" panose="020B0604020202020204" pitchFamily="34" charset="0"/>
              </a:rPr>
              <a:t>Changer l’image de la tyrosine</a:t>
            </a:r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74700" indent="-298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93800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7163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D9B47EA-2E48-420C-B7A4-A7F38D72A976}" type="slidenum">
              <a:rPr lang="fr-FR" altLang="en-US" smtClean="0">
                <a:latin typeface="Arial" panose="020B0604020202020204" pitchFamily="34" charset="0"/>
              </a:rPr>
              <a:pPr/>
              <a:t>11</a:t>
            </a:fld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en-US" smtClean="0">
                <a:latin typeface="Arial" panose="020B0604020202020204" pitchFamily="34" charset="0"/>
              </a:rPr>
              <a:t>Changer l’image de la tyrosine</a:t>
            </a: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74700" indent="-298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93800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7163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DDF1DD-9CE8-4872-9709-9A7869218360}" type="slidenum">
              <a:rPr lang="fr-FR" altLang="en-US" smtClean="0">
                <a:latin typeface="Arial" panose="020B0604020202020204" pitchFamily="34" charset="0"/>
              </a:rPr>
              <a:pPr/>
              <a:t>12</a:t>
            </a:fld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8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74700" indent="-298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93800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7163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FDFA5C7-2F9B-4737-8E8C-B1F864A4655C}" type="slidenum">
              <a:rPr lang="fr-FR" altLang="en-US" smtClean="0">
                <a:latin typeface="Arial" panose="020B0604020202020204" pitchFamily="34" charset="0"/>
              </a:rPr>
              <a:pPr/>
              <a:t>13</a:t>
            </a:fld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9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8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en-US" dirty="0" smtClean="0"/>
              <a:t>Un mode de vibration sera actif en VCD si : m te mu différents de 0 et si et si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et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ne sont pas orthogonaux</a:t>
            </a:r>
          </a:p>
          <a:p>
            <a:pPr>
              <a:defRPr/>
            </a:pPr>
            <a:r>
              <a:rPr lang="fr-FR" altLang="en-US" dirty="0" smtClean="0"/>
              <a:t>Ces trois conditions sont satisfaites uniquement si la molécule est chirale</a:t>
            </a:r>
          </a:p>
          <a:p>
            <a:pPr>
              <a:defRPr/>
            </a:pPr>
            <a:r>
              <a:rPr lang="fr-FR" altLang="en-US" dirty="0" smtClean="0"/>
              <a:t>- Si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et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sont parallèles : bande VCD positive</a:t>
            </a:r>
          </a:p>
          <a:p>
            <a:pPr marL="171450" indent="-171450">
              <a:buFontTx/>
              <a:buChar char="-"/>
              <a:defRPr/>
            </a:pPr>
            <a:r>
              <a:rPr lang="fr-FR" altLang="en-US" dirty="0" smtClean="0"/>
              <a:t>Si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et </a:t>
            </a:r>
            <a:r>
              <a:rPr lang="fr-FR" altLang="en-US" b="1" dirty="0" smtClean="0"/>
              <a:t>m</a:t>
            </a:r>
            <a:r>
              <a:rPr lang="fr-FR" altLang="en-US" dirty="0" smtClean="0"/>
              <a:t> sont </a:t>
            </a:r>
            <a:r>
              <a:rPr lang="fr-FR" altLang="en-US" dirty="0" err="1" smtClean="0"/>
              <a:t>anti-parallèles</a:t>
            </a:r>
            <a:r>
              <a:rPr lang="fr-FR" altLang="en-US" dirty="0" smtClean="0"/>
              <a:t> : bande VCD négative</a:t>
            </a:r>
          </a:p>
          <a:p>
            <a:pPr marL="171450" indent="-171450">
              <a:buFontTx/>
              <a:buChar char="-"/>
              <a:defRPr/>
            </a:pPr>
            <a:endParaRPr lang="fr-FR" altLang="en-US" dirty="0" smtClean="0"/>
          </a:p>
          <a:p>
            <a:pPr marL="171450" indent="-171450">
              <a:buFontTx/>
              <a:buChar char="-"/>
              <a:defRPr/>
            </a:pPr>
            <a:r>
              <a:rPr lang="fr-FR" altLang="en-US" dirty="0" smtClean="0"/>
              <a:t>Sous 800 le détecteur coupe</a:t>
            </a:r>
          </a:p>
          <a:p>
            <a:pPr marL="171450" indent="-171450">
              <a:buFontTx/>
              <a:buChar char="-"/>
              <a:defRPr/>
            </a:pPr>
            <a:r>
              <a:rPr lang="fr-FR" altLang="en-US" dirty="0" smtClean="0"/>
              <a:t>On peut aussi étudier le signal dans la région de 3 microns, mais c’est plus rare. Raies OH larges à cause du solvant. Intérêt si NH, et si solide.</a:t>
            </a:r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90AF0F-6C70-4EA2-964B-4487FDC9205A}" type="slidenum">
              <a:rPr lang="en-GB" altLang="fr-FR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fr-FR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8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2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0750" algn="l"/>
                <a:tab pos="1844675" algn="l"/>
                <a:tab pos="2767013" algn="l"/>
                <a:tab pos="3690938" algn="l"/>
                <a:tab pos="4611688" algn="l"/>
                <a:tab pos="5534025" algn="l"/>
                <a:tab pos="6457950" algn="l"/>
                <a:tab pos="7380288" algn="l"/>
                <a:tab pos="8304213" algn="l"/>
                <a:tab pos="9226550" algn="l"/>
                <a:tab pos="101488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90AF0F-6C70-4EA2-964B-4487FDC9205A}" type="slidenum">
              <a:rPr lang="en-GB" altLang="fr-FR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fr-FR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1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cellule unité c’est deux monomères pas liés par liaison H qui s’</a:t>
            </a:r>
            <a:r>
              <a:rPr lang="fr-FR" dirty="0" err="1" smtClean="0"/>
              <a:t>interconvertissent</a:t>
            </a:r>
            <a:r>
              <a:rPr lang="fr-FR" baseline="0" dirty="0" smtClean="0"/>
              <a:t> par le </a:t>
            </a:r>
            <a:r>
              <a:rPr lang="fr-FR" baseline="0" dirty="0" err="1" smtClean="0"/>
              <a:t>screw</a:t>
            </a:r>
            <a:r>
              <a:rPr lang="fr-FR" baseline="0" dirty="0" smtClean="0"/>
              <a:t> 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http://pd.chem.ucl.ac.uk/pdnn/symm3/asymunit.htm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5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8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0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2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7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6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8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74700" indent="-298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93800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7163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A73EACC-D243-4DD2-B9EA-9778F698278B}" type="slidenum">
              <a:rPr lang="fr-FR" altLang="en-US" smtClean="0">
                <a:latin typeface="Arial" panose="020B0604020202020204" pitchFamily="34" charset="0"/>
              </a:rPr>
              <a:pPr/>
              <a:t>10</a:t>
            </a:fld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4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05CA-DDCB-4367-8A17-B7E0C70144D1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2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BFC-BFCE-406D-8DEA-226408E7E1D1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2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C25-E26F-4C68-99F1-14E80762D84C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56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EC-73BF-4FDC-8522-70030A69D188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2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0E04-3693-42A1-B048-D7C5EB8172B5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33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BEAF-70D5-49DD-9532-01C8FB2A675A}" type="datetime1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CFAA-2797-4644-84DB-69C94F238DFA}" type="datetime1">
              <a:rPr lang="fr-FR" smtClean="0"/>
              <a:t>11/03/2025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6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66FF-09BD-4DCD-B6FE-61122DEC299A}" type="datetime1">
              <a:rPr lang="fr-FR" smtClean="0"/>
              <a:t>11/03/2025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0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603D-E46D-481E-BE3B-C3A1434C4E4B}" type="datetime1">
              <a:rPr lang="fr-FR" smtClean="0"/>
              <a:t>11/03/2025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2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E73E-8562-49BD-AA87-868CC4D0F5C4}" type="datetime1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EC65-2E44-4572-B777-845BCA558AAC}" type="datetime1">
              <a:rPr lang="fr-FR" smtClean="0"/>
              <a:t>11/03/2025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EB8E-0BF6-4D0E-892F-67E7A4CC4C21}" type="datetime1">
              <a:rPr lang="fr-FR" smtClean="0"/>
              <a:t>11/03/2025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eb99.arc.nasa.gov/%7Eastrochm/chirality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eb99.arc.nasa.gov/%7Eastrochm/chirality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5" Type="http://schemas.openxmlformats.org/officeDocument/2006/relationships/image" Target="../media/image15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628650" y="851062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Lumière sur la chiralité : Spectroscopie </a:t>
            </a:r>
            <a:r>
              <a:rPr lang="fr-FR" dirty="0" smtClean="0"/>
              <a:t>de </a:t>
            </a:r>
            <a:r>
              <a:rPr lang="fr-FR" dirty="0"/>
              <a:t>molécules chirales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975" y="3144051"/>
            <a:ext cx="7841512" cy="1179471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Anne </a:t>
            </a:r>
            <a:r>
              <a:rPr lang="en-US" dirty="0" err="1" smtClean="0"/>
              <a:t>Zehnacker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Institut</a:t>
            </a:r>
            <a:r>
              <a:rPr lang="en-US" dirty="0" smtClean="0"/>
              <a:t> des Sciences </a:t>
            </a:r>
            <a:r>
              <a:rPr lang="en-US" dirty="0" err="1" smtClean="0"/>
              <a:t>Moléculaires</a:t>
            </a:r>
            <a:r>
              <a:rPr lang="en-US" dirty="0" smtClean="0"/>
              <a:t> d’Orsay (ISMO)</a:t>
            </a:r>
            <a:endParaRPr lang="en-GB" dirty="0" smtClean="0"/>
          </a:p>
        </p:txBody>
      </p:sp>
      <p:pic>
        <p:nvPicPr>
          <p:cNvPr id="14" name="Picture 16" descr="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r="20656"/>
          <a:stretch/>
        </p:blipFill>
        <p:spPr bwMode="auto">
          <a:xfrm>
            <a:off x="72000" y="5895498"/>
            <a:ext cx="10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21821"/>
          <a:stretch/>
        </p:blipFill>
        <p:spPr>
          <a:xfrm>
            <a:off x="4447355" y="5745772"/>
            <a:ext cx="2234974" cy="913205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372144" y="5579850"/>
            <a:ext cx="6565174" cy="8710"/>
            <a:chOff x="549728" y="515982"/>
            <a:chExt cx="6565174" cy="8710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738" y="5847955"/>
            <a:ext cx="860631" cy="887248"/>
          </a:xfrm>
          <a:prstGeom prst="rect">
            <a:avLst/>
          </a:prstGeom>
        </p:spPr>
      </p:pic>
      <p:pic>
        <p:nvPicPr>
          <p:cNvPr id="24" name="Picture 17" descr="闒粀펤闀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5" y="5791677"/>
            <a:ext cx="1109382" cy="7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60" y="5904393"/>
            <a:ext cx="791179" cy="7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u contenu 2"/>
          <p:cNvSpPr>
            <a:spLocks noGrp="1"/>
          </p:cNvSpPr>
          <p:nvPr>
            <p:ph idx="1"/>
          </p:nvPr>
        </p:nvSpPr>
        <p:spPr>
          <a:xfrm>
            <a:off x="378278" y="1809365"/>
            <a:ext cx="4668385" cy="4351338"/>
          </a:xfrm>
        </p:spPr>
        <p:txBody>
          <a:bodyPr/>
          <a:lstStyle/>
          <a:p>
            <a:r>
              <a:rPr lang="fr-FR" altLang="en-US" sz="2400" dirty="0" err="1" smtClean="0"/>
              <a:t>Cyclodextrines</a:t>
            </a:r>
            <a:r>
              <a:rPr lang="fr-FR" altLang="en-US" sz="2400" dirty="0" smtClean="0"/>
              <a:t>: chromatographie en phase chirale</a:t>
            </a:r>
          </a:p>
          <a:p>
            <a:r>
              <a:rPr lang="fr-FR" altLang="en-US" sz="2400" dirty="0" smtClean="0"/>
              <a:t>Séparation entre les énantiomères L et D de la tyrosine</a:t>
            </a:r>
          </a:p>
          <a:p>
            <a:r>
              <a:rPr kumimoji="1" lang="fr-FR" altLang="ja-JP" sz="2400" dirty="0">
                <a:cs typeface="メイリオ"/>
              </a:rPr>
              <a:t>Préférence </a:t>
            </a:r>
            <a:r>
              <a:rPr kumimoji="1" lang="fr-FR" altLang="ja-JP" sz="2400" dirty="0" smtClean="0">
                <a:cs typeface="メイリオ"/>
              </a:rPr>
              <a:t>de </a:t>
            </a:r>
            <a:r>
              <a:rPr kumimoji="1" lang="fr-FR" altLang="ja-JP" sz="2400" dirty="0">
                <a:cs typeface="メイリオ"/>
                <a:sym typeface="Symbol" panose="05050102010706020507" pitchFamily="18" charset="2"/>
              </a:rPr>
              <a:t>-MCD pour </a:t>
            </a:r>
            <a:r>
              <a:rPr kumimoji="1" lang="fr-FR" altLang="ja-JP" sz="2400" dirty="0">
                <a:cs typeface="メイリオ"/>
              </a:rPr>
              <a:t>D-Tyr</a:t>
            </a:r>
            <a:endParaRPr kumimoji="1" lang="ja-JP" altLang="en-US" sz="2400" dirty="0">
              <a:cs typeface="メイリオ"/>
            </a:endParaRPr>
          </a:p>
          <a:p>
            <a:endParaRPr lang="fr-FR" altLang="en-US" sz="2400" dirty="0" smtClean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3" y="128589"/>
            <a:ext cx="8229600" cy="1143000"/>
          </a:xfrm>
          <a:noFill/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Application à la chromatographie</a:t>
            </a:r>
            <a:endParaRPr lang="fr-FR" dirty="0"/>
          </a:p>
        </p:txBody>
      </p:sp>
      <p:pic>
        <p:nvPicPr>
          <p:cNvPr id="93188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825625"/>
            <a:ext cx="33623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e 28"/>
          <p:cNvGrpSpPr>
            <a:grpSpLocks/>
          </p:cNvGrpSpPr>
          <p:nvPr/>
        </p:nvGrpSpPr>
        <p:grpSpPr bwMode="auto">
          <a:xfrm>
            <a:off x="1256518" y="1288975"/>
            <a:ext cx="6565900" cy="9525"/>
            <a:chOff x="549728" y="515982"/>
            <a:chExt cx="6565174" cy="8710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0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77031"/>
              </p:ext>
            </p:extLst>
          </p:nvPr>
        </p:nvGraphicFramePr>
        <p:xfrm>
          <a:off x="1603409" y="4850903"/>
          <a:ext cx="292735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CS ChemDraw Drawing" r:id="rId5" imgW="3564685" imgH="1474569" progId="ChemDraw.Document.6.0">
                  <p:embed/>
                </p:oleObj>
              </mc:Choice>
              <mc:Fallback>
                <p:oleObj name="CS ChemDraw Drawing" r:id="rId5" imgW="3564685" imgH="1474569" progId="ChemDraw.Document.6.0">
                  <p:embed/>
                  <p:pic>
                    <p:nvPicPr>
                      <p:cNvPr id="1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409" y="4850903"/>
                        <a:ext cx="292735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3507933" y="4619921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2400" dirty="0" err="1" smtClean="0">
                <a:latin typeface="+mn-lt"/>
              </a:rPr>
              <a:t>TyrH</a:t>
            </a:r>
            <a:r>
              <a:rPr lang="fr-FR" altLang="en-US" sz="2400" baseline="30000" dirty="0" smtClean="0">
                <a:latin typeface="+mn-lt"/>
              </a:rPr>
              <a:t>+</a:t>
            </a:r>
            <a:endParaRPr lang="fr-FR" altLang="en-US" sz="2400" dirty="0" smtClean="0">
              <a:latin typeface="+mn-lt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604437" y="2856440"/>
            <a:ext cx="3179135" cy="3835289"/>
          </a:xfrm>
          <a:custGeom>
            <a:avLst/>
            <a:gdLst>
              <a:gd name="connsiteX0" fmla="*/ 0 w 3179135"/>
              <a:gd name="connsiteY0" fmla="*/ 3087160 h 3835289"/>
              <a:gd name="connsiteX1" fmla="*/ 520996 w 3179135"/>
              <a:gd name="connsiteY1" fmla="*/ 3746379 h 3835289"/>
              <a:gd name="connsiteX2" fmla="*/ 1573619 w 3179135"/>
              <a:gd name="connsiteY2" fmla="*/ 1343420 h 3835289"/>
              <a:gd name="connsiteX3" fmla="*/ 2636875 w 3179135"/>
              <a:gd name="connsiteY3" fmla="*/ 67513 h 3835289"/>
              <a:gd name="connsiteX4" fmla="*/ 3179135 w 3179135"/>
              <a:gd name="connsiteY4" fmla="*/ 290797 h 383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135" h="3835289">
                <a:moveTo>
                  <a:pt x="0" y="3087160"/>
                </a:moveTo>
                <a:cubicBezTo>
                  <a:pt x="129363" y="3562081"/>
                  <a:pt x="258726" y="4037002"/>
                  <a:pt x="520996" y="3746379"/>
                </a:cubicBezTo>
                <a:cubicBezTo>
                  <a:pt x="783266" y="3455756"/>
                  <a:pt x="1220973" y="1956564"/>
                  <a:pt x="1573619" y="1343420"/>
                </a:cubicBezTo>
                <a:cubicBezTo>
                  <a:pt x="1926266" y="730276"/>
                  <a:pt x="2369289" y="242950"/>
                  <a:pt x="2636875" y="67513"/>
                </a:cubicBezTo>
                <a:cubicBezTo>
                  <a:pt x="2904461" y="-107924"/>
                  <a:pt x="3041798" y="91436"/>
                  <a:pt x="3179135" y="29079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39" y="-33104"/>
            <a:ext cx="7886700" cy="1325563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Spectroscopie IR: </a:t>
            </a:r>
            <a:r>
              <a:rPr lang="fr-FR" dirty="0" err="1" smtClean="0"/>
              <a:t>TyrH</a:t>
            </a:r>
            <a:r>
              <a:rPr lang="fr-FR" baseline="30000" dirty="0" smtClean="0"/>
              <a:t>+</a:t>
            </a:r>
            <a:r>
              <a:rPr lang="fr-FR" dirty="0" smtClean="0"/>
              <a:t>@</a:t>
            </a:r>
            <a:r>
              <a:rPr lang="fr-FR" dirty="0" smtClean="0">
                <a:sym typeface="Symbol" panose="05050102010706020507" pitchFamily="18" charset="2"/>
              </a:rPr>
              <a:t>-MCD</a:t>
            </a:r>
            <a:endParaRPr lang="fr-FR" dirty="0"/>
          </a:p>
        </p:txBody>
      </p:sp>
      <p:sp>
        <p:nvSpPr>
          <p:cNvPr id="101379" name="テキスト ボックス 22"/>
          <p:cNvSpPr>
            <a:spLocks noGrp="1"/>
          </p:cNvSpPr>
          <p:nvPr>
            <p:ph idx="1"/>
          </p:nvPr>
        </p:nvSpPr>
        <p:spPr>
          <a:xfrm>
            <a:off x="435647" y="1469651"/>
            <a:ext cx="8407400" cy="42473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kumimoji="1" lang="fr-FR" altLang="ja-JP" sz="2400" dirty="0" smtClean="0">
                <a:cs typeface="メイリオ"/>
              </a:rPr>
              <a:t>Déplacement induit par la liaison H =  signature de l’interaction</a:t>
            </a:r>
            <a:endParaRPr kumimoji="1" lang="ja-JP" altLang="en-US" sz="2400" dirty="0" smtClean="0">
              <a:cs typeface="メイリオ"/>
            </a:endParaRPr>
          </a:p>
        </p:txBody>
      </p:sp>
      <p:cxnSp>
        <p:nvCxnSpPr>
          <p:cNvPr id="74" name="Connecteur droit avec flèche 73"/>
          <p:cNvCxnSpPr>
            <a:stCxn id="68" idx="0"/>
          </p:cNvCxnSpPr>
          <p:nvPr/>
        </p:nvCxnSpPr>
        <p:spPr>
          <a:xfrm>
            <a:off x="6490140" y="4080741"/>
            <a:ext cx="6350" cy="731837"/>
          </a:xfrm>
          <a:prstGeom prst="straightConnector1">
            <a:avLst/>
          </a:prstGeom>
          <a:ln w="127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6572690" y="3412403"/>
            <a:ext cx="692150" cy="252413"/>
          </a:xfrm>
          <a:prstGeom prst="straightConnector1">
            <a:avLst/>
          </a:prstGeom>
          <a:ln w="127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4" name="Image 1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6" y="2033725"/>
            <a:ext cx="5231859" cy="47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5" name="Groupe 28"/>
          <p:cNvGrpSpPr>
            <a:grpSpLocks/>
          </p:cNvGrpSpPr>
          <p:nvPr/>
        </p:nvGrpSpPr>
        <p:grpSpPr bwMode="auto">
          <a:xfrm>
            <a:off x="1031762" y="1108478"/>
            <a:ext cx="6565900" cy="9525"/>
            <a:chOff x="549728" y="515982"/>
            <a:chExt cx="6565174" cy="8710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5983728" y="2248766"/>
            <a:ext cx="2577053" cy="2920009"/>
            <a:chOff x="6399213" y="2227263"/>
            <a:chExt cx="2577053" cy="2920009"/>
          </a:xfrm>
        </p:grpSpPr>
        <p:grpSp>
          <p:nvGrpSpPr>
            <p:cNvPr id="101382" name="Groupe 88"/>
            <p:cNvGrpSpPr>
              <a:grpSpLocks/>
            </p:cNvGrpSpPr>
            <p:nvPr/>
          </p:nvGrpSpPr>
          <p:grpSpPr bwMode="auto">
            <a:xfrm>
              <a:off x="6399213" y="2227263"/>
              <a:ext cx="1892841" cy="2870188"/>
              <a:chOff x="6400002" y="2227263"/>
              <a:chExt cx="1891509" cy="2870200"/>
            </a:xfrm>
          </p:grpSpPr>
          <p:sp>
            <p:nvSpPr>
              <p:cNvPr id="57" name="正方形/長方形 23">
                <a:extLst>
                  <a:ext uri="{FF2B5EF4-FFF2-40B4-BE49-F238E27FC236}">
                    <a16:creationId xmlns:a16="http://schemas.microsoft.com/office/drawing/2014/main" id="{B71EC525-9B4D-4943-8F28-55F1B2B139A0}"/>
                  </a:ext>
                </a:extLst>
              </p:cNvPr>
              <p:cNvSpPr/>
              <p:nvPr/>
            </p:nvSpPr>
            <p:spPr>
              <a:xfrm>
                <a:off x="6400002" y="2836865"/>
                <a:ext cx="777327" cy="635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ja-JP" altLang="en-US" dirty="0"/>
              </a:p>
            </p:txBody>
          </p:sp>
          <p:grpSp>
            <p:nvGrpSpPr>
              <p:cNvPr id="101390" name="Groupe 68"/>
              <p:cNvGrpSpPr>
                <a:grpSpLocks/>
              </p:cNvGrpSpPr>
              <p:nvPr/>
            </p:nvGrpSpPr>
            <p:grpSpPr bwMode="auto">
              <a:xfrm>
                <a:off x="6645273" y="2227263"/>
                <a:ext cx="1646238" cy="2870200"/>
                <a:chOff x="6645274" y="2227264"/>
                <a:chExt cx="1646239" cy="2870202"/>
              </a:xfrm>
            </p:grpSpPr>
            <p:graphicFrame>
              <p:nvGraphicFramePr>
                <p:cNvPr id="101391" name="オブジェクト 45"/>
                <p:cNvGraphicFramePr>
                  <a:graphicFrameLocks noChangeAspect="1"/>
                </p:cNvGraphicFramePr>
                <p:nvPr/>
              </p:nvGraphicFramePr>
              <p:xfrm>
                <a:off x="6645275" y="2227264"/>
                <a:ext cx="1646238" cy="28702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6756" name="ChemSketch" r:id="rId5" imgW="1828800" imgH="3190875" progId="ACD.ChemSketchCDX">
                        <p:embed/>
                      </p:oleObj>
                    </mc:Choice>
                    <mc:Fallback>
                      <p:oleObj name="ChemSketch" r:id="rId5" imgW="1828800" imgH="3190875" progId="ACD.ChemSketchCDX">
                        <p:embed/>
                        <p:pic>
                          <p:nvPicPr>
                            <p:cNvPr id="101391" name="オブジェクト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45275" y="2227264"/>
                              <a:ext cx="1646238" cy="28702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8" name="Rectangle 67"/>
                <p:cNvSpPr/>
                <p:nvPr/>
              </p:nvSpPr>
              <p:spPr>
                <a:xfrm>
                  <a:off x="6645888" y="4059246"/>
                  <a:ext cx="520334" cy="1936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393" name="Rectangle 66"/>
                <p:cNvSpPr>
                  <a:spLocks noChangeArrowheads="1"/>
                </p:cNvSpPr>
                <p:nvPr/>
              </p:nvSpPr>
              <p:spPr bwMode="auto">
                <a:xfrm>
                  <a:off x="6645274" y="3657029"/>
                  <a:ext cx="829492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ja-JP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  <a:cs typeface="メイリオ"/>
                    </a:rPr>
                    <a:t>NH</a:t>
                  </a:r>
                  <a:r>
                    <a:rPr kumimoji="1" lang="en-US" altLang="ja-JP" sz="2400" b="1" baseline="-25000" dirty="0">
                      <a:solidFill>
                        <a:srgbClr val="0070C0"/>
                      </a:solidFill>
                      <a:latin typeface="Comic Sans MS" panose="030F0702030302020204" pitchFamily="66" charset="0"/>
                      <a:cs typeface="メイリオ"/>
                    </a:rPr>
                    <a:t>3</a:t>
                  </a:r>
                  <a:r>
                    <a:rPr kumimoji="1" lang="en-US" altLang="ja-JP" sz="2400" b="1" baseline="30000" dirty="0">
                      <a:solidFill>
                        <a:srgbClr val="0070C0"/>
                      </a:solidFill>
                      <a:latin typeface="Comic Sans MS" panose="030F0702030302020204" pitchFamily="66" charset="0"/>
                      <a:cs typeface="メイリオ"/>
                    </a:rPr>
                    <a:t>+</a:t>
                  </a:r>
                  <a:endParaRPr kumimoji="1" lang="en-US" altLang="en-US" sz="2400" b="1" baseline="-25000" dirty="0">
                    <a:solidFill>
                      <a:srgbClr val="0070C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21" name="テキスト ボックス 37">
              <a:extLst>
                <a:ext uri="{FF2B5EF4-FFF2-40B4-BE49-F238E27FC236}">
                  <a16:creationId xmlns:a16="http://schemas.microsoft.com/office/drawing/2014/main" id="{EDC755C6-A3C2-4E73-AE95-BE96E98F25DE}"/>
                </a:ext>
              </a:extLst>
            </p:cNvPr>
            <p:cNvSpPr txBox="1"/>
            <p:nvPr/>
          </p:nvSpPr>
          <p:spPr bwMode="auto">
            <a:xfrm>
              <a:off x="7607841" y="4701185"/>
              <a:ext cx="1368425" cy="44608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23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OH</a:t>
              </a:r>
              <a:r>
                <a:rPr kumimoji="1" lang="en-US" altLang="ja-JP" sz="2400" b="1" baseline="-25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acide</a:t>
              </a:r>
              <a:endParaRPr kumimoji="1" lang="ja-JP" altLang="en-US" sz="24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1383" name="正方形/長方形 25"/>
          <p:cNvSpPr>
            <a:spLocks noChangeArrowheads="1"/>
          </p:cNvSpPr>
          <p:nvPr/>
        </p:nvSpPr>
        <p:spPr bwMode="auto">
          <a:xfrm>
            <a:off x="7195222" y="2192905"/>
            <a:ext cx="164782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OH</a:t>
            </a:r>
            <a:r>
              <a:rPr kumimoji="1" lang="en-US" altLang="ja-JP" sz="2400" b="1" baseline="-250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phenol</a:t>
            </a:r>
            <a:endParaRPr lang="ja-JP" altLang="en-US" sz="2400" b="1" dirty="0">
              <a:solidFill>
                <a:srgbClr val="00B050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62" y="77788"/>
            <a:ext cx="82296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dirty="0" smtClean="0"/>
              <a:t>Structures calculées</a:t>
            </a:r>
            <a:endParaRPr lang="fr-FR" dirty="0"/>
          </a:p>
        </p:txBody>
      </p:sp>
      <p:sp>
        <p:nvSpPr>
          <p:cNvPr id="22" name="テキスト ボックス 22">
            <a:extLst>
              <a:ext uri="{FF2B5EF4-FFF2-40B4-BE49-F238E27FC236}">
                <a16:creationId xmlns:a16="http://schemas.microsoft.com/office/drawing/2014/main" id="{B6E90398-ED77-4FA5-B791-7A0A30E7A1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1650" y="1636054"/>
            <a:ext cx="8235950" cy="5031121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kumimoji="1" lang="en-US" altLang="ja-JP" sz="2400" dirty="0" smtClean="0"/>
              <a:t>Interaction </a:t>
            </a:r>
            <a:r>
              <a:rPr kumimoji="1" lang="en-US" altLang="ja-JP" sz="2400" i="1" dirty="0" smtClean="0"/>
              <a:t>avec </a:t>
            </a:r>
            <a:r>
              <a:rPr kumimoji="1" lang="en-US" altLang="ja-JP" sz="2400" dirty="0" smtClean="0"/>
              <a:t>COOH / NH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commune à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L-Tyr</a:t>
            </a:r>
            <a:r>
              <a:rPr kumimoji="1" lang="en-US" altLang="ja-JP" sz="2400" dirty="0" smtClean="0"/>
              <a:t> et </a:t>
            </a:r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D-Tyr</a:t>
            </a:r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endParaRPr kumimoji="1" lang="en-US" altLang="ja-JP" sz="2400" dirty="0" smtClean="0"/>
          </a:p>
          <a:p>
            <a:pPr>
              <a:defRPr/>
            </a:pPr>
            <a:r>
              <a:rPr kumimoji="1" lang="en-US" altLang="ja-JP" sz="2400" dirty="0" smtClean="0"/>
              <a:t>Interaction </a:t>
            </a:r>
            <a:r>
              <a:rPr kumimoji="1" lang="en-US" altLang="ja-JP" sz="2400" i="1" dirty="0" smtClean="0"/>
              <a:t>avec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/>
              <a:t>COOH </a:t>
            </a:r>
            <a:r>
              <a:rPr kumimoji="1" lang="en-US" altLang="ja-JP" sz="2400" dirty="0" smtClean="0"/>
              <a:t>/ </a:t>
            </a:r>
            <a:r>
              <a:rPr kumimoji="1" lang="en-US" altLang="ja-JP" sz="2400" dirty="0"/>
              <a:t>NH</a:t>
            </a:r>
            <a:r>
              <a:rPr kumimoji="1" lang="en-US" altLang="ja-JP" sz="2400" baseline="-25000" dirty="0"/>
              <a:t>3</a:t>
            </a:r>
            <a:r>
              <a:rPr kumimoji="1" lang="en-US" altLang="ja-JP" sz="2400" baseline="30000" dirty="0"/>
              <a:t>+</a:t>
            </a: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/OH </a:t>
            </a:r>
            <a:r>
              <a:rPr kumimoji="1" lang="en-US" altLang="ja-JP" sz="2400" u="sng" dirty="0" smtClean="0"/>
              <a:t>UNIQUEMENT pour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D-Tyr</a:t>
            </a:r>
            <a:endParaRPr kumimoji="1" lang="en-US" altLang="ja-JP" sz="2400" dirty="0"/>
          </a:p>
        </p:txBody>
      </p:sp>
      <p:pic>
        <p:nvPicPr>
          <p:cNvPr id="103428" name="図 2" descr="凧, 飛ぶ, ノートパソコン, 座る が含まれている画像&#10;&#10;自動的に生成された説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4832" b="13747"/>
          <a:stretch>
            <a:fillRect/>
          </a:stretch>
        </p:blipFill>
        <p:spPr bwMode="auto">
          <a:xfrm>
            <a:off x="119063" y="2386013"/>
            <a:ext cx="2676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ZoneTexte 2"/>
          <p:cNvSpPr txBox="1">
            <a:spLocks noChangeArrowheads="1"/>
          </p:cNvSpPr>
          <p:nvPr/>
        </p:nvSpPr>
        <p:spPr bwMode="auto">
          <a:xfrm>
            <a:off x="977900" y="4987925"/>
            <a:ext cx="75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FF0000"/>
                </a:solidFill>
                <a:latin typeface="+mn-lt"/>
              </a:rPr>
              <a:t>L - Tyr</a:t>
            </a:r>
          </a:p>
        </p:txBody>
      </p:sp>
      <p:pic>
        <p:nvPicPr>
          <p:cNvPr id="103430" name="図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8" t="53831" r="1669" b="14967"/>
          <a:stretch>
            <a:fillRect/>
          </a:stretch>
        </p:blipFill>
        <p:spPr bwMode="auto">
          <a:xfrm>
            <a:off x="5984875" y="2620963"/>
            <a:ext cx="24542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図 6" descr="ネックレス が含まれている画像&#10;&#10;自動的に生成された説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6574" r="17775" b="10229"/>
          <a:stretch>
            <a:fillRect/>
          </a:stretch>
        </p:blipFill>
        <p:spPr bwMode="auto">
          <a:xfrm>
            <a:off x="3321050" y="2825750"/>
            <a:ext cx="259715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90488" y="2319338"/>
            <a:ext cx="3019425" cy="3486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254375" y="2319338"/>
            <a:ext cx="5610225" cy="34861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83175" y="4959350"/>
            <a:ext cx="804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 - Tyr</a:t>
            </a:r>
          </a:p>
        </p:txBody>
      </p:sp>
      <p:grpSp>
        <p:nvGrpSpPr>
          <p:cNvPr id="103435" name="Groupe 28"/>
          <p:cNvGrpSpPr>
            <a:grpSpLocks/>
          </p:cNvGrpSpPr>
          <p:nvPr/>
        </p:nvGrpSpPr>
        <p:grpSpPr bwMode="auto">
          <a:xfrm>
            <a:off x="1112916" y="1238251"/>
            <a:ext cx="6565900" cy="9525"/>
            <a:chOff x="549728" y="515982"/>
            <a:chExt cx="6565174" cy="8710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947940" y="4280365"/>
            <a:ext cx="944485" cy="1400873"/>
            <a:chOff x="1947940" y="4280365"/>
            <a:chExt cx="944485" cy="1400873"/>
          </a:xfrm>
        </p:grpSpPr>
        <p:graphicFrame>
          <p:nvGraphicFramePr>
            <p:cNvPr id="20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420070"/>
                </p:ext>
              </p:extLst>
            </p:nvPr>
          </p:nvGraphicFramePr>
          <p:xfrm>
            <a:off x="2074940" y="4280365"/>
            <a:ext cx="817485" cy="1357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88" name="CS ChemDraw Drawing" r:id="rId7" imgW="1895659" imgH="3148177" progId="ChemDraw.Document.6.0">
                    <p:embed/>
                  </p:oleObj>
                </mc:Choice>
                <mc:Fallback>
                  <p:oleObj name="CS ChemDraw Drawing" r:id="rId7" imgW="1895659" imgH="3148177" progId="ChemDraw.Document.6.0">
                    <p:embed/>
                    <p:pic>
                      <p:nvPicPr>
                        <p:cNvPr id="105483" name="オブジェクト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40" y="4280365"/>
                          <a:ext cx="817485" cy="1357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Ellipse 20"/>
            <p:cNvSpPr/>
            <p:nvPr/>
          </p:nvSpPr>
          <p:spPr>
            <a:xfrm>
              <a:off x="1947940" y="5005930"/>
              <a:ext cx="494177" cy="3233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096429" y="5391306"/>
              <a:ext cx="343365" cy="2899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889952" y="4135399"/>
            <a:ext cx="959238" cy="1453918"/>
            <a:chOff x="7889952" y="4135399"/>
            <a:chExt cx="959238" cy="1453918"/>
          </a:xfrm>
        </p:grpSpPr>
        <p:sp>
          <p:nvSpPr>
            <p:cNvPr id="3" name="Ellipse 2"/>
            <p:cNvSpPr/>
            <p:nvPr/>
          </p:nvSpPr>
          <p:spPr>
            <a:xfrm>
              <a:off x="8505825" y="4135399"/>
              <a:ext cx="343365" cy="2899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7889952" y="4188444"/>
              <a:ext cx="944485" cy="1400873"/>
              <a:chOff x="1947940" y="4280365"/>
              <a:chExt cx="944485" cy="1400873"/>
            </a:xfrm>
          </p:grpSpPr>
          <p:graphicFrame>
            <p:nvGraphicFramePr>
              <p:cNvPr id="27" name="オブジェクト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674416"/>
                  </p:ext>
                </p:extLst>
              </p:nvPr>
            </p:nvGraphicFramePr>
            <p:xfrm>
              <a:off x="2074940" y="4280365"/>
              <a:ext cx="817485" cy="13579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789" name="CS ChemDraw Drawing" r:id="rId7" imgW="1895659" imgH="3148177" progId="ChemDraw.Document.6.0">
                      <p:embed/>
                    </p:oleObj>
                  </mc:Choice>
                  <mc:Fallback>
                    <p:oleObj name="CS ChemDraw Drawing" r:id="rId7" imgW="1895659" imgH="3148177" progId="ChemDraw.Document.6.0">
                      <p:embed/>
                      <p:pic>
                        <p:nvPicPr>
                          <p:cNvPr id="20" name="オブジェクト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4940" y="4280365"/>
                            <a:ext cx="817485" cy="13579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Ellipse 27"/>
              <p:cNvSpPr/>
              <p:nvPr/>
            </p:nvSpPr>
            <p:spPr>
              <a:xfrm>
                <a:off x="1947940" y="5005930"/>
                <a:ext cx="494177" cy="32330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2096429" y="5391306"/>
                <a:ext cx="343365" cy="28993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9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387"/>
            <a:ext cx="7886700" cy="1325563"/>
          </a:xfrm>
          <a:solidFill>
            <a:schemeClr val="bg1"/>
          </a:solidFill>
        </p:spPr>
        <p:txBody>
          <a:bodyPr rtlCol="0" anchor="t">
            <a:normAutofit/>
          </a:bodyPr>
          <a:lstStyle/>
          <a:p>
            <a:pPr algn="ctr">
              <a:defRPr/>
            </a:pPr>
            <a:r>
              <a:rPr lang="fr-FR" dirty="0" smtClean="0"/>
              <a:t>Rôle des interactions spécifiques</a:t>
            </a:r>
            <a:endParaRPr lang="fr-FR" dirty="0"/>
          </a:p>
        </p:txBody>
      </p:sp>
      <p:pic>
        <p:nvPicPr>
          <p:cNvPr id="105475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9238"/>
            <a:ext cx="23923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テキスト ボックス 22"/>
          <p:cNvSpPr>
            <a:spLocks noGrp="1"/>
          </p:cNvSpPr>
          <p:nvPr>
            <p:ph idx="1"/>
          </p:nvPr>
        </p:nvSpPr>
        <p:spPr>
          <a:xfrm>
            <a:off x="365125" y="1299659"/>
            <a:ext cx="8150225" cy="4902881"/>
          </a:xfrm>
        </p:spPr>
        <p:txBody>
          <a:bodyPr>
            <a:spAutoFit/>
          </a:bodyPr>
          <a:lstStyle/>
          <a:p>
            <a:r>
              <a:rPr kumimoji="1" lang="fr-FR" altLang="ja-JP" sz="2400" dirty="0" smtClean="0">
                <a:cs typeface="メイリオ"/>
              </a:rPr>
              <a:t>Préférence chirale pour D-Tyr </a:t>
            </a:r>
            <a:r>
              <a:rPr kumimoji="1" lang="fr-FR" altLang="ja-JP" sz="2400" b="1" dirty="0" smtClean="0">
                <a:solidFill>
                  <a:srgbClr val="FF0000"/>
                </a:solidFill>
                <a:cs typeface="メイリオ"/>
                <a:sym typeface="Symbol" panose="05050102010706020507" pitchFamily="18" charset="2"/>
              </a:rPr>
              <a:t>MAIS</a:t>
            </a:r>
            <a:r>
              <a:rPr kumimoji="1" lang="fr-FR" altLang="ja-JP" sz="2400" dirty="0" smtClean="0">
                <a:cs typeface="メイリオ"/>
                <a:sym typeface="Symbol" panose="05050102010706020507" pitchFamily="18" charset="2"/>
              </a:rPr>
              <a:t>  pas de sélectivité pour la </a:t>
            </a:r>
            <a:r>
              <a:rPr kumimoji="1" lang="fr-FR" altLang="ja-JP" sz="2400" dirty="0" smtClean="0">
                <a:cs typeface="メイリオ"/>
                <a:sym typeface="Symbol" panose="05050102010706020507" pitchFamily="18" charset="2"/>
              </a:rPr>
              <a:t>phénylalanine</a:t>
            </a:r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  <a:p>
            <a:endParaRPr kumimoji="1" lang="fr-FR" altLang="ja-JP" sz="2400" dirty="0" smtClean="0">
              <a:cs typeface="メイリオ"/>
              <a:sym typeface="Symbol" panose="05050102010706020507" pitchFamily="18" charset="2"/>
            </a:endParaRPr>
          </a:p>
        </p:txBody>
      </p:sp>
      <p:sp>
        <p:nvSpPr>
          <p:cNvPr id="105477" name="Rectangle 9"/>
          <p:cNvSpPr>
            <a:spLocks noChangeArrowheads="1"/>
          </p:cNvSpPr>
          <p:nvPr/>
        </p:nvSpPr>
        <p:spPr bwMode="auto">
          <a:xfrm>
            <a:off x="683991" y="2252004"/>
            <a:ext cx="1862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2000" dirty="0" smtClean="0">
                <a:latin typeface="+mn-lt"/>
                <a:cs typeface="メイリオ"/>
              </a:rPr>
              <a:t>D-</a:t>
            </a:r>
            <a:r>
              <a:rPr kumimoji="1" lang="en-US" altLang="ja-JP" sz="2000" dirty="0" err="1" smtClean="0">
                <a:latin typeface="+mn-lt"/>
                <a:cs typeface="メイリオ"/>
              </a:rPr>
              <a:t>TyrH</a:t>
            </a:r>
            <a:r>
              <a:rPr kumimoji="1" lang="en-US" altLang="ja-JP" sz="2000" baseline="30000" dirty="0">
                <a:latin typeface="+mn-lt"/>
                <a:cs typeface="メイリオ"/>
              </a:rPr>
              <a:t>+</a:t>
            </a:r>
            <a:r>
              <a:rPr kumimoji="1" lang="en-US" altLang="ja-JP" sz="2000" dirty="0">
                <a:latin typeface="+mn-lt"/>
                <a:cs typeface="メイリオ"/>
              </a:rPr>
              <a:t>@</a:t>
            </a:r>
            <a:r>
              <a:rPr kumimoji="1" lang="el-GR" altLang="ja-JP" sz="2000" dirty="0">
                <a:latin typeface="+mn-lt"/>
                <a:cs typeface="メイリオ"/>
              </a:rPr>
              <a:t>β</a:t>
            </a:r>
            <a:r>
              <a:rPr kumimoji="1" lang="fr-FR" altLang="ja-JP" sz="2000" dirty="0">
                <a:latin typeface="+mn-lt"/>
                <a:cs typeface="メイリオ"/>
              </a:rPr>
              <a:t>MCD</a:t>
            </a:r>
            <a:endParaRPr kumimoji="1" lang="ja-JP" altLang="en-US" sz="2000" dirty="0">
              <a:latin typeface="+mn-lt"/>
              <a:cs typeface="メイリオ"/>
            </a:endParaRPr>
          </a:p>
        </p:txBody>
      </p:sp>
      <p:sp>
        <p:nvSpPr>
          <p:cNvPr id="105478" name="Rectangle 23"/>
          <p:cNvSpPr>
            <a:spLocks noChangeArrowheads="1"/>
          </p:cNvSpPr>
          <p:nvPr/>
        </p:nvSpPr>
        <p:spPr bwMode="auto">
          <a:xfrm>
            <a:off x="1818973" y="2952914"/>
            <a:ext cx="298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en-US" altLang="ja-JP" sz="2000" dirty="0" smtClean="0">
                <a:latin typeface="+mn-lt"/>
                <a:cs typeface="メイリオ"/>
              </a:rPr>
              <a:t>L-</a:t>
            </a:r>
            <a:r>
              <a:rPr kumimoji="1" lang="en-US" altLang="ja-JP" sz="2000" dirty="0" err="1" smtClean="0">
                <a:latin typeface="+mn-lt"/>
                <a:cs typeface="メイリオ"/>
              </a:rPr>
              <a:t>TyrH</a:t>
            </a:r>
            <a:r>
              <a:rPr kumimoji="1" lang="en-US" altLang="ja-JP" sz="2000" baseline="30000" dirty="0" smtClean="0">
                <a:latin typeface="+mn-lt"/>
                <a:cs typeface="メイリオ"/>
              </a:rPr>
              <a:t>+</a:t>
            </a:r>
            <a:r>
              <a:rPr lang="en-US" altLang="ja-JP" sz="2000" dirty="0">
                <a:cs typeface="メイリオ"/>
              </a:rPr>
              <a:t>(</a:t>
            </a:r>
            <a:r>
              <a:rPr lang="en-US" altLang="ja-JP" sz="2000" baseline="30000" dirty="0">
                <a:cs typeface="メイリオ"/>
              </a:rPr>
              <a:t>13</a:t>
            </a:r>
            <a:r>
              <a:rPr lang="en-US" altLang="ja-JP" sz="2000" dirty="0">
                <a:cs typeface="メイリオ"/>
              </a:rPr>
              <a:t>C, </a:t>
            </a:r>
            <a:r>
              <a:rPr lang="en-US" altLang="ja-JP" sz="2000" baseline="30000" dirty="0">
                <a:cs typeface="メイリオ"/>
              </a:rPr>
              <a:t>15</a:t>
            </a:r>
            <a:r>
              <a:rPr lang="en-US" altLang="ja-JP" sz="2000" dirty="0">
                <a:cs typeface="メイリオ"/>
              </a:rPr>
              <a:t>N</a:t>
            </a:r>
            <a:r>
              <a:rPr lang="en-US" altLang="ja-JP" sz="2000" dirty="0" smtClean="0">
                <a:cs typeface="メイリオ"/>
              </a:rPr>
              <a:t>)</a:t>
            </a:r>
            <a:r>
              <a:rPr kumimoji="1" lang="en-US" altLang="ja-JP" sz="2000" dirty="0" smtClean="0">
                <a:latin typeface="+mn-lt"/>
                <a:cs typeface="メイリオ"/>
              </a:rPr>
              <a:t>@</a:t>
            </a:r>
            <a:r>
              <a:rPr kumimoji="1" lang="el-GR" altLang="ja-JP" sz="2000" dirty="0">
                <a:latin typeface="+mn-lt"/>
                <a:cs typeface="メイリオ"/>
              </a:rPr>
              <a:t>β</a:t>
            </a:r>
            <a:r>
              <a:rPr kumimoji="1" lang="fr-FR" altLang="ja-JP" sz="2000" dirty="0" smtClean="0">
                <a:latin typeface="+mn-lt"/>
                <a:cs typeface="メイリオ"/>
              </a:rPr>
              <a:t>MCD</a:t>
            </a:r>
            <a:endParaRPr kumimoji="1" lang="ja-JP" altLang="en-US" sz="2000" dirty="0">
              <a:latin typeface="+mn-lt"/>
              <a:cs typeface="メイリオ"/>
            </a:endParaRPr>
          </a:p>
        </p:txBody>
      </p:sp>
      <p:pic>
        <p:nvPicPr>
          <p:cNvPr id="105479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09318"/>
            <a:ext cx="21907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1"/>
          <p:cNvSpPr>
            <a:spLocks noChangeArrowheads="1"/>
          </p:cNvSpPr>
          <p:nvPr/>
        </p:nvSpPr>
        <p:spPr bwMode="auto">
          <a:xfrm>
            <a:off x="754047" y="4323516"/>
            <a:ext cx="1939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ja-JP" sz="2000" dirty="0" smtClean="0">
                <a:latin typeface="+mn-lt"/>
                <a:cs typeface="メイリオ"/>
              </a:rPr>
              <a:t>D-</a:t>
            </a:r>
            <a:r>
              <a:rPr kumimoji="1" lang="en-US" altLang="ja-JP" sz="2000" dirty="0" err="1" smtClean="0">
                <a:latin typeface="+mn-lt"/>
                <a:cs typeface="メイリオ"/>
              </a:rPr>
              <a:t>PheH</a:t>
            </a:r>
            <a:r>
              <a:rPr kumimoji="1" lang="en-US" altLang="ja-JP" sz="2000" baseline="30000" dirty="0">
                <a:latin typeface="+mn-lt"/>
                <a:cs typeface="メイリオ"/>
              </a:rPr>
              <a:t>+</a:t>
            </a:r>
            <a:r>
              <a:rPr kumimoji="1" lang="en-US" altLang="ja-JP" sz="2000" dirty="0">
                <a:latin typeface="+mn-lt"/>
                <a:cs typeface="メイリオ"/>
              </a:rPr>
              <a:t>@</a:t>
            </a:r>
            <a:r>
              <a:rPr kumimoji="1" lang="el-GR" altLang="ja-JP" sz="2000" dirty="0">
                <a:latin typeface="+mn-lt"/>
                <a:cs typeface="メイリオ"/>
              </a:rPr>
              <a:t>β</a:t>
            </a:r>
            <a:r>
              <a:rPr kumimoji="1" lang="fr-FR" altLang="ja-JP" sz="2000" dirty="0">
                <a:latin typeface="+mn-lt"/>
                <a:cs typeface="メイリオ"/>
              </a:rPr>
              <a:t>MCD</a:t>
            </a:r>
            <a:endParaRPr kumimoji="1" lang="ja-JP" altLang="en-US" sz="2000" dirty="0">
              <a:latin typeface="+mn-lt"/>
              <a:cs typeface="メイリオ"/>
            </a:endParaRPr>
          </a:p>
        </p:txBody>
      </p:sp>
      <p:sp>
        <p:nvSpPr>
          <p:cNvPr id="105481" name="Rectangle 12"/>
          <p:cNvSpPr>
            <a:spLocks noChangeArrowheads="1"/>
          </p:cNvSpPr>
          <p:nvPr/>
        </p:nvSpPr>
        <p:spPr bwMode="auto">
          <a:xfrm>
            <a:off x="2129181" y="4678170"/>
            <a:ext cx="2927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en-US" altLang="ja-JP" sz="2000" dirty="0" smtClean="0">
                <a:latin typeface="+mn-lt"/>
                <a:cs typeface="メイリオ"/>
              </a:rPr>
              <a:t>L-</a:t>
            </a:r>
            <a:r>
              <a:rPr kumimoji="1" lang="en-US" altLang="ja-JP" sz="2000" dirty="0" err="1" smtClean="0">
                <a:latin typeface="+mn-lt"/>
                <a:cs typeface="メイリオ"/>
              </a:rPr>
              <a:t>PheH</a:t>
            </a:r>
            <a:r>
              <a:rPr kumimoji="1" lang="en-US" altLang="ja-JP" sz="2000" baseline="30000" dirty="0" smtClean="0">
                <a:latin typeface="+mn-lt"/>
                <a:cs typeface="メイリオ"/>
              </a:rPr>
              <a:t>+</a:t>
            </a:r>
            <a:r>
              <a:rPr lang="en-US" altLang="ja-JP" sz="2000" dirty="0">
                <a:latin typeface="+mn-lt"/>
                <a:cs typeface="メイリオ"/>
              </a:rPr>
              <a:t>(</a:t>
            </a:r>
            <a:r>
              <a:rPr lang="en-US" altLang="ja-JP" sz="2000" baseline="30000" dirty="0">
                <a:latin typeface="+mn-lt"/>
                <a:cs typeface="メイリオ"/>
              </a:rPr>
              <a:t>13</a:t>
            </a:r>
            <a:r>
              <a:rPr lang="en-US" altLang="ja-JP" sz="2000" dirty="0">
                <a:latin typeface="+mn-lt"/>
                <a:cs typeface="メイリオ"/>
              </a:rPr>
              <a:t>C, </a:t>
            </a:r>
            <a:r>
              <a:rPr lang="en-US" altLang="ja-JP" sz="2000" baseline="30000" dirty="0">
                <a:latin typeface="+mn-lt"/>
                <a:cs typeface="メイリオ"/>
              </a:rPr>
              <a:t>15</a:t>
            </a:r>
            <a:r>
              <a:rPr lang="en-US" altLang="ja-JP" sz="2000" dirty="0">
                <a:latin typeface="+mn-lt"/>
                <a:cs typeface="メイリオ"/>
              </a:rPr>
              <a:t>N</a:t>
            </a:r>
            <a:r>
              <a:rPr lang="en-US" altLang="ja-JP" sz="2000" dirty="0" smtClean="0">
                <a:latin typeface="+mn-lt"/>
                <a:cs typeface="メイリオ"/>
              </a:rPr>
              <a:t>)</a:t>
            </a:r>
            <a:r>
              <a:rPr kumimoji="1" lang="en-US" altLang="ja-JP" sz="2000" dirty="0" smtClean="0">
                <a:latin typeface="+mn-lt"/>
                <a:cs typeface="メイリオ"/>
              </a:rPr>
              <a:t>@</a:t>
            </a:r>
            <a:r>
              <a:rPr kumimoji="1" lang="el-GR" altLang="ja-JP" sz="2000" dirty="0">
                <a:latin typeface="+mn-lt"/>
                <a:cs typeface="メイリオ"/>
              </a:rPr>
              <a:t>β</a:t>
            </a:r>
            <a:r>
              <a:rPr kumimoji="1" lang="fr-FR" altLang="ja-JP" sz="2000" dirty="0" smtClean="0">
                <a:latin typeface="+mn-lt"/>
                <a:cs typeface="メイリオ"/>
              </a:rPr>
              <a:t>MCD</a:t>
            </a:r>
            <a:endParaRPr kumimoji="1" lang="ja-JP" altLang="en-US" sz="1800" dirty="0">
              <a:latin typeface="Comic Sans MS" panose="030F0702030302020204" pitchFamily="66" charset="0"/>
              <a:cs typeface="メイリオ"/>
            </a:endParaRPr>
          </a:p>
        </p:txBody>
      </p:sp>
      <p:graphicFrame>
        <p:nvGraphicFramePr>
          <p:cNvPr id="105482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574952"/>
              </p:ext>
            </p:extLst>
          </p:nvPr>
        </p:nvGraphicFramePr>
        <p:xfrm>
          <a:off x="5205479" y="4557386"/>
          <a:ext cx="144462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CS ChemDraw Drawing" r:id="rId6" imgW="1865179" imgH="2564360" progId="ChemDraw.Document.6.0">
                  <p:embed/>
                </p:oleObj>
              </mc:Choice>
              <mc:Fallback>
                <p:oleObj name="CS ChemDraw Drawing" r:id="rId6" imgW="1865179" imgH="2564360" progId="ChemDraw.Document.6.0">
                  <p:embed/>
                  <p:pic>
                    <p:nvPicPr>
                      <p:cNvPr id="105482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79" y="4557386"/>
                        <a:ext cx="1444625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82434"/>
              </p:ext>
            </p:extLst>
          </p:nvPr>
        </p:nvGraphicFramePr>
        <p:xfrm>
          <a:off x="5095875" y="1974851"/>
          <a:ext cx="1344613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CS ChemDraw Drawing" r:id="rId8" imgW="1895659" imgH="3148177" progId="ChemDraw.Document.6.0">
                  <p:embed/>
                </p:oleObj>
              </mc:Choice>
              <mc:Fallback>
                <p:oleObj name="CS ChemDraw Drawing" r:id="rId8" imgW="1895659" imgH="3148177" progId="ChemDraw.Document.6.0">
                  <p:embed/>
                  <p:pic>
                    <p:nvPicPr>
                      <p:cNvPr id="105483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974851"/>
                        <a:ext cx="1344613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lipse 2"/>
          <p:cNvSpPr/>
          <p:nvPr/>
        </p:nvSpPr>
        <p:spPr>
          <a:xfrm>
            <a:off x="5941045" y="1898650"/>
            <a:ext cx="506413" cy="369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05485" name="Groupe 28"/>
          <p:cNvGrpSpPr>
            <a:grpSpLocks/>
          </p:cNvGrpSpPr>
          <p:nvPr/>
        </p:nvGrpSpPr>
        <p:grpSpPr bwMode="auto">
          <a:xfrm>
            <a:off x="1131887" y="949325"/>
            <a:ext cx="6565900" cy="9525"/>
            <a:chOff x="549728" y="515982"/>
            <a:chExt cx="6565174" cy="871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7077" y="2083593"/>
            <a:ext cx="2096515" cy="14326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31150" y="6488668"/>
            <a:ext cx="221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Mori et al. PCCP 2020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198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14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280705" y="1280848"/>
            <a:ext cx="6565174" cy="8710"/>
            <a:chOff x="549728" y="515982"/>
            <a:chExt cx="6565174" cy="8710"/>
          </a:xfrm>
        </p:grpSpPr>
        <p:cxnSp>
          <p:nvCxnSpPr>
            <p:cNvPr id="4" name="Connecteur droit 3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720303" y="2594414"/>
            <a:ext cx="7886700" cy="2334425"/>
          </a:xfrm>
          <a:prstGeom prst="rect">
            <a:avLst/>
          </a:prstGeom>
          <a:noFill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2- Dichroïsme circulaire vibrationnel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31" y="155960"/>
            <a:ext cx="8229600" cy="951467"/>
          </a:xfrm>
          <a:noFill/>
        </p:spPr>
        <p:txBody>
          <a:bodyPr rtlCol="0">
            <a:normAutofit fontScale="90000"/>
          </a:bodyPr>
          <a:lstStyle/>
          <a:p>
            <a:pPr algn="ctr"/>
            <a:r>
              <a:rPr lang="fr-FR" sz="4000" dirty="0" smtClean="0"/>
              <a:t>Dichroïsme circulaire vibrationnel (VCD)</a:t>
            </a:r>
            <a:endParaRPr lang="fr-FR" sz="4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339419" y="1142979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238655" y="2828826"/>
            <a:ext cx="1971167" cy="187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15</a:t>
            </a:fld>
            <a:endParaRPr lang="fr-F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24163" y="309563"/>
            <a:ext cx="184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22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-58272" y="1414405"/>
            <a:ext cx="9244013" cy="47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20713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5883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430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altLang="fr-F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Différence en absorption entre une onde  IR polarisée circulairement droite et gauche par une molécule </a:t>
            </a:r>
            <a:r>
              <a:rPr lang="fr-FR" altLang="fr-FR" sz="2200" dirty="0">
                <a:solidFill>
                  <a:srgbClr val="000000"/>
                </a:solidFill>
                <a:cs typeface="Calibri" panose="020F0502020204030204" pitchFamily="34" charset="0"/>
              </a:rPr>
              <a:t>chirale</a:t>
            </a:r>
            <a:r>
              <a:rPr lang="fr-FR" altLang="fr-F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(&lt; 10</a:t>
            </a:r>
            <a:r>
              <a:rPr lang="fr-FR" altLang="fr-FR" sz="2200" baseline="300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-4</a:t>
            </a:r>
            <a:r>
              <a:rPr lang="fr-FR" altLang="fr-F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absorption)</a:t>
            </a:r>
          </a:p>
          <a:p>
            <a:pPr fontAlgn="base">
              <a:spcAft>
                <a:spcPct val="0"/>
              </a:spcAft>
            </a:pPr>
            <a:r>
              <a:rPr lang="fr-FR" altLang="fr-FR" sz="2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Symbol" pitchFamily="18" charset="2"/>
              </a:rPr>
              <a:t>Spectres opposés pour deux énantiomère</a:t>
            </a:r>
          </a:p>
          <a:p>
            <a:pPr fontAlgn="base">
              <a:spcAft>
                <a:spcPct val="0"/>
              </a:spcAft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fontAlgn="base">
              <a:spcAft>
                <a:spcPct val="0"/>
              </a:spcAft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fontAlgn="base">
              <a:spcAft>
                <a:spcPct val="0"/>
              </a:spcAft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fontAlgn="base">
              <a:spcAft>
                <a:spcPct val="0"/>
              </a:spcAft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marL="109537" indent="0" fontAlgn="base">
              <a:spcAft>
                <a:spcPct val="0"/>
              </a:spcAft>
              <a:buNone/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marL="109537" indent="0" fontAlgn="base">
              <a:spcAft>
                <a:spcPct val="0"/>
              </a:spcAft>
              <a:buNone/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marL="109537" indent="0" fontAlgn="base">
              <a:spcAft>
                <a:spcPct val="0"/>
              </a:spcAft>
              <a:buNone/>
            </a:pPr>
            <a:endParaRPr lang="fr-FR" altLang="fr-FR" sz="2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  <a:sym typeface="Symbol" pitchFamily="18" charset="2"/>
            </a:endParaRPr>
          </a:p>
          <a:p>
            <a:pPr fontAlgn="base">
              <a:spcAft>
                <a:spcPct val="0"/>
              </a:spcAft>
            </a:pPr>
            <a:r>
              <a:rPr lang="fr-FR" altLang="fr-FR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Symbol" pitchFamily="18" charset="2"/>
              </a:rPr>
              <a:t>S</a:t>
            </a:r>
            <a:r>
              <a:rPr lang="fr-FR" altLang="fr-FR" sz="22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Symbol" pitchFamily="18" charset="2"/>
              </a:rPr>
              <a:t>igne et intensité des bandes très sensible à </a:t>
            </a:r>
            <a:r>
              <a:rPr lang="fr-FR" altLang="fr-FR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Symbol" pitchFamily="18" charset="2"/>
              </a:rPr>
              <a:t>la </a:t>
            </a:r>
            <a:r>
              <a:rPr lang="fr-FR" altLang="fr-FR" sz="2200" b="1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Symbol" pitchFamily="18" charset="2"/>
              </a:rPr>
              <a:t>conformation moléculaire et l’environnement  Sonde spectroscopique</a:t>
            </a:r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692BE2C-0378-45B1-84CA-5C19BA81FB24}" type="slidenum">
              <a:rPr lang="fr-FR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15</a:t>
            </a:fld>
            <a:endParaRPr lang="fr-FR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490130"/>
              </p:ext>
            </p:extLst>
          </p:nvPr>
        </p:nvGraphicFramePr>
        <p:xfrm>
          <a:off x="4496979" y="3411837"/>
          <a:ext cx="227806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Graph" r:id="rId4" imgW="8063640" imgH="4031640" progId="Origin50.Graph">
                  <p:embed/>
                </p:oleObj>
              </mc:Choice>
              <mc:Fallback>
                <p:oleObj name="Graph" r:id="rId4" imgW="8063640" imgH="4031640" progId="Origin50.Graph">
                  <p:embed/>
                  <p:pic>
                    <p:nvPicPr>
                      <p:cNvPr id="24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979" y="3411837"/>
                        <a:ext cx="2278063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3321" r="60724" b="-1267"/>
          <a:stretch/>
        </p:blipFill>
        <p:spPr bwMode="auto">
          <a:xfrm>
            <a:off x="597433" y="2828826"/>
            <a:ext cx="273600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26250" r="11841" b="37000"/>
          <a:stretch/>
        </p:blipFill>
        <p:spPr>
          <a:xfrm>
            <a:off x="7292427" y="3527317"/>
            <a:ext cx="1224331" cy="1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397FC-CFFE-4744-94CB-DFDD07D8E1BB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2533"/>
            <a:ext cx="5256584" cy="23000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8" y="4190166"/>
            <a:ext cx="4104456" cy="21661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05007" y="4597025"/>
            <a:ext cx="3881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Modulateur</a:t>
            </a:r>
            <a:r>
              <a:rPr lang="en-US" sz="2000" dirty="0" smtClean="0"/>
              <a:t> </a:t>
            </a:r>
            <a:r>
              <a:rPr lang="en-US" sz="2000" dirty="0" err="1" smtClean="0"/>
              <a:t>photoélastique</a:t>
            </a:r>
            <a:r>
              <a:rPr lang="en-US" sz="2000" dirty="0" smtClean="0"/>
              <a:t> PEM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 smtClean="0">
                <a:sym typeface="Symbol" panose="05050102010706020507" pitchFamily="18" charset="2"/>
              </a:rPr>
              <a:t>LCP /RCP à 50 kHz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Détection</a:t>
            </a:r>
            <a:r>
              <a:rPr lang="en-US" sz="2000" dirty="0" smtClean="0"/>
              <a:t> </a:t>
            </a:r>
            <a:r>
              <a:rPr lang="en-US" sz="2000" dirty="0" err="1" smtClean="0"/>
              <a:t>synchrone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2406898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Bruker.com</a:t>
            </a:r>
            <a:endParaRPr lang="en-US" b="1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657304" y="0"/>
            <a:ext cx="8229600" cy="951467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 smtClean="0"/>
              <a:t>Dispositif</a:t>
            </a:r>
            <a:r>
              <a:rPr lang="en-GB" sz="4000" dirty="0" smtClean="0"/>
              <a:t> experimental</a:t>
            </a:r>
            <a:endParaRPr lang="en-GB" sz="40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146882" y="1139732"/>
            <a:ext cx="6565174" cy="8710"/>
            <a:chOff x="549728" y="515982"/>
            <a:chExt cx="6565174" cy="8710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4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1E06-6F9D-4F90-8B85-565173C63EDC}" type="slidenum">
              <a:rPr lang="en-GB" altLang="fr-FR" smtClean="0">
                <a:latin typeface="+mj-lt"/>
              </a:rPr>
              <a:pPr>
                <a:defRPr/>
              </a:pPr>
              <a:t>17</a:t>
            </a:fld>
            <a:endParaRPr lang="en-GB" altLang="fr-FR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3719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en-US" sz="4000" dirty="0">
                <a:latin typeface="+mj-lt"/>
              </a:rPr>
              <a:t>Activité en absorption IR et en VCD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5688" y="2096080"/>
            <a:ext cx="3669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en-US" sz="2800" b="1" dirty="0">
                <a:latin typeface="+mj-lt"/>
              </a:rPr>
              <a:t>Absorption IR :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5689" y="3349835"/>
            <a:ext cx="2457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en-US" sz="2800" b="1" dirty="0">
                <a:latin typeface="+mj-lt"/>
              </a:rPr>
              <a:t>Activité VCD :</a:t>
            </a:r>
          </a:p>
        </p:txBody>
      </p:sp>
      <p:grpSp>
        <p:nvGrpSpPr>
          <p:cNvPr id="135175" name="Groupe 7"/>
          <p:cNvGrpSpPr>
            <a:grpSpLocks/>
          </p:cNvGrpSpPr>
          <p:nvPr/>
        </p:nvGrpSpPr>
        <p:grpSpPr bwMode="auto">
          <a:xfrm>
            <a:off x="1081088" y="1069975"/>
            <a:ext cx="6565900" cy="7938"/>
            <a:chOff x="549728" y="515982"/>
            <a:chExt cx="6565174" cy="8710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5178" name="Line 16"/>
          <p:cNvSpPr>
            <a:spLocks noChangeShapeType="1"/>
          </p:cNvSpPr>
          <p:nvPr/>
        </p:nvSpPr>
        <p:spPr bwMode="auto">
          <a:xfrm flipV="1">
            <a:off x="5601336" y="4118272"/>
            <a:ext cx="0" cy="4571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92394" y="4409456"/>
            <a:ext cx="3224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Moment dipolaire magnétique</a:t>
            </a:r>
            <a:endParaRPr lang="fr-FR" altLang="fr-FR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884067" y="4441683"/>
            <a:ext cx="34940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Moment dipolaire électrique </a:t>
            </a:r>
            <a:endParaRPr lang="fr-FR" altLang="fr-FR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35182" name="Line 24"/>
          <p:cNvSpPr>
            <a:spLocks noChangeShapeType="1"/>
          </p:cNvSpPr>
          <p:nvPr/>
        </p:nvSpPr>
        <p:spPr bwMode="auto">
          <a:xfrm flipH="1" flipV="1">
            <a:off x="4792562" y="4002360"/>
            <a:ext cx="13614" cy="6889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e 9"/>
          <p:cNvGrpSpPr/>
          <p:nvPr/>
        </p:nvGrpSpPr>
        <p:grpSpPr>
          <a:xfrm>
            <a:off x="3748744" y="1897486"/>
            <a:ext cx="2144056" cy="863600"/>
            <a:chOff x="3748744" y="1317625"/>
            <a:chExt cx="2144056" cy="863600"/>
          </a:xfrm>
        </p:grpSpPr>
        <p:graphicFrame>
          <p:nvGraphicFramePr>
            <p:cNvPr id="1351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38265"/>
                </p:ext>
              </p:extLst>
            </p:nvPr>
          </p:nvGraphicFramePr>
          <p:xfrm>
            <a:off x="4381500" y="1317625"/>
            <a:ext cx="15113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31" name="Équation" r:id="rId4" imgW="1511300" imgH="863600" progId="Equation.3">
                    <p:embed/>
                  </p:oleObj>
                </mc:Choice>
                <mc:Fallback>
                  <p:oleObj name="Équation" r:id="rId4" imgW="1511300" imgH="863600" progId="Equation.3">
                    <p:embed/>
                    <p:pic>
                      <p:nvPicPr>
                        <p:cNvPr id="13517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0" y="1317625"/>
                          <a:ext cx="1511300" cy="863600"/>
                        </a:xfrm>
                        <a:prstGeom prst="rect">
                          <a:avLst/>
                        </a:prstGeom>
                        <a:solidFill>
                          <a:srgbClr val="D6D6F5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ZoneTexte 8"/>
            <p:cNvSpPr txBox="1"/>
            <p:nvPr/>
          </p:nvSpPr>
          <p:spPr>
            <a:xfrm>
              <a:off x="3748744" y="1452562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 =</a:t>
              </a:r>
              <a:endParaRPr lang="en-GB" sz="3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601845" y="3306144"/>
            <a:ext cx="3413318" cy="696216"/>
            <a:chOff x="3601845" y="2726283"/>
            <a:chExt cx="3413318" cy="696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3601845" y="2726283"/>
                  <a:ext cx="3413318" cy="696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a14:m>
                  <a:r>
                    <a:rPr lang="fr-FR" dirty="0" smtClean="0"/>
                    <a:t> = </a:t>
                  </a:r>
                  <a:r>
                    <a:rPr lang="fr-FR" sz="2400" dirty="0" smtClean="0"/>
                    <a:t>j	 m </a:t>
                  </a:r>
                  <a:endParaRPr lang="fr-FR" sz="2400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845" y="2726283"/>
                  <a:ext cx="3413318" cy="696216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0141" y="2973549"/>
              <a:ext cx="177809" cy="292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1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1E06-6F9D-4F90-8B85-565173C63EDC}" type="slidenum">
              <a:rPr lang="en-GB" altLang="fr-FR" smtClean="0">
                <a:latin typeface="+mj-lt"/>
              </a:rPr>
              <a:pPr>
                <a:defRPr/>
              </a:pPr>
              <a:t>18</a:t>
            </a:fld>
            <a:endParaRPr lang="en-GB" altLang="fr-FR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39897" y="197626"/>
            <a:ext cx="468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en-US" sz="4000" dirty="0" smtClean="0">
                <a:latin typeface="+mj-lt"/>
              </a:rPr>
              <a:t>Etude en phase s</a:t>
            </a:r>
            <a:r>
              <a:rPr lang="fr-FR" altLang="en-US" sz="4000" dirty="0" smtClean="0">
                <a:latin typeface="+mj-lt"/>
              </a:rPr>
              <a:t>olide</a:t>
            </a:r>
            <a:endParaRPr lang="fr-FR" altLang="en-US" sz="4000" dirty="0"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3517" y="3134176"/>
            <a:ext cx="31201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en-US" sz="2800" b="1" dirty="0" smtClean="0">
                <a:latin typeface="+mj-lt"/>
              </a:rPr>
              <a:t>Difficulté théorique</a:t>
            </a:r>
            <a:r>
              <a:rPr lang="fr-FR" altLang="en-US" sz="2800" dirty="0" smtClean="0">
                <a:latin typeface="+mj-lt"/>
              </a:rPr>
              <a:t>:</a:t>
            </a:r>
            <a:endParaRPr lang="fr-FR" altLang="en-US" sz="2800" dirty="0">
              <a:latin typeface="+mj-lt"/>
            </a:endParaRPr>
          </a:p>
        </p:txBody>
      </p:sp>
      <p:grpSp>
        <p:nvGrpSpPr>
          <p:cNvPr id="135175" name="Groupe 7"/>
          <p:cNvGrpSpPr>
            <a:grpSpLocks/>
          </p:cNvGrpSpPr>
          <p:nvPr/>
        </p:nvGrpSpPr>
        <p:grpSpPr bwMode="auto">
          <a:xfrm>
            <a:off x="1081088" y="1069975"/>
            <a:ext cx="6565900" cy="7938"/>
            <a:chOff x="549728" y="515982"/>
            <a:chExt cx="6565174" cy="8710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468" y="3866343"/>
            <a:ext cx="4370882" cy="1507903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4233670" y="3047678"/>
            <a:ext cx="3413318" cy="696216"/>
            <a:chOff x="3601845" y="2726283"/>
            <a:chExt cx="3413318" cy="696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3601845" y="2726283"/>
                  <a:ext cx="3413318" cy="696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d>
                        <m:d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a14:m>
                  <a:r>
                    <a:rPr lang="fr-FR" dirty="0" smtClean="0"/>
                    <a:t> = </a:t>
                  </a:r>
                  <a:r>
                    <a:rPr lang="fr-FR" sz="2400" dirty="0" smtClean="0"/>
                    <a:t>j	 m </a:t>
                  </a:r>
                  <a:endParaRPr lang="fr-FR" sz="2400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845" y="2726283"/>
                  <a:ext cx="3413318" cy="696216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0141" y="2973549"/>
              <a:ext cx="177809" cy="292115"/>
            </a:xfrm>
            <a:prstGeom prst="rect">
              <a:avLst/>
            </a:prstGeom>
          </p:spPr>
        </p:pic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03517" y="4097075"/>
            <a:ext cx="3824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en-US" sz="2800" dirty="0" smtClean="0">
                <a:latin typeface="+mj-lt"/>
              </a:rPr>
              <a:t>VCD supramoléculaire :</a:t>
            </a:r>
            <a:endParaRPr lang="fr-FR" altLang="en-US" sz="28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3517" y="5844803"/>
            <a:ext cx="713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latin typeface="+mj-lt"/>
              </a:rPr>
              <a:t>Difficulté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expérimentale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:  </a:t>
            </a:r>
            <a:r>
              <a:rPr lang="en-GB" sz="2800" dirty="0" err="1" smtClean="0">
                <a:latin typeface="+mj-lt"/>
              </a:rPr>
              <a:t>éviter</a:t>
            </a:r>
            <a:r>
              <a:rPr lang="en-GB" sz="2800" dirty="0" smtClean="0">
                <a:latin typeface="+mj-lt"/>
              </a:rPr>
              <a:t> la </a:t>
            </a:r>
            <a:r>
              <a:rPr lang="en-GB" sz="2800" dirty="0" err="1" smtClean="0">
                <a:latin typeface="+mj-lt"/>
              </a:rPr>
              <a:t>biréfringence</a:t>
            </a:r>
            <a:endParaRPr lang="en-GB" sz="28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3517" y="1628991"/>
            <a:ext cx="7213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latin typeface="+mj-lt"/>
              </a:rPr>
              <a:t>Intérêt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: </a:t>
            </a:r>
            <a:r>
              <a:rPr lang="en-GB" sz="2800" dirty="0" err="1">
                <a:latin typeface="+mj-lt"/>
              </a:rPr>
              <a:t>Caractérisation</a:t>
            </a:r>
            <a:r>
              <a:rPr lang="en-GB" sz="2800" dirty="0">
                <a:latin typeface="+mj-lt"/>
              </a:rPr>
              <a:t> de la structure </a:t>
            </a:r>
            <a:r>
              <a:rPr lang="en-GB" sz="2800" dirty="0" err="1">
                <a:latin typeface="+mj-lt"/>
              </a:rPr>
              <a:t>cristalline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		  </a:t>
            </a:r>
            <a:r>
              <a:rPr lang="en-GB" sz="2800" dirty="0" err="1">
                <a:latin typeface="+mj-lt"/>
              </a:rPr>
              <a:t>Polymorphisme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dans</a:t>
            </a:r>
            <a:r>
              <a:rPr lang="en-GB" sz="2800" dirty="0">
                <a:latin typeface="+mj-lt"/>
              </a:rPr>
              <a:t> les </a:t>
            </a:r>
            <a:r>
              <a:rPr lang="en-GB" sz="2800" dirty="0" err="1">
                <a:latin typeface="+mj-lt"/>
              </a:rPr>
              <a:t>médicaments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36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 t="15420" r="6893" b="13808"/>
          <a:stretch/>
        </p:blipFill>
        <p:spPr>
          <a:xfrm>
            <a:off x="4725874" y="3400043"/>
            <a:ext cx="4212000" cy="1584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8791" y="3495609"/>
            <a:ext cx="3191201" cy="1903841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V="1">
            <a:off x="4004956" y="2851930"/>
            <a:ext cx="0" cy="3225147"/>
          </a:xfrm>
          <a:prstGeom prst="straightConnector1">
            <a:avLst/>
          </a:prstGeom>
          <a:ln w="38100">
            <a:solidFill>
              <a:schemeClr val="accent5">
                <a:alpha val="39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2" y="63305"/>
            <a:ext cx="7886700" cy="1325563"/>
          </a:xfrm>
          <a:noFill/>
        </p:spPr>
        <p:txBody>
          <a:bodyPr rtlCol="0">
            <a:normAutofit/>
          </a:bodyPr>
          <a:lstStyle/>
          <a:p>
            <a:pPr algn="ctr" rtl="0"/>
            <a:r>
              <a:rPr lang="fr-FR" sz="4000" dirty="0" smtClean="0"/>
              <a:t>Cristal du (</a:t>
            </a:r>
            <a:r>
              <a:rPr lang="fr-FR" sz="4000" i="1" dirty="0" smtClean="0"/>
              <a:t>S</a:t>
            </a:r>
            <a:r>
              <a:rPr lang="fr-FR" sz="4000" dirty="0" smtClean="0"/>
              <a:t>) 1-Indanol </a:t>
            </a:r>
            <a:endParaRPr lang="fr-FR" sz="4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323225" y="1333421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2462" y="1766954"/>
            <a:ext cx="79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Chaines OH…O liées par liaison </a:t>
            </a:r>
            <a:r>
              <a:rPr lang="fr-FR" sz="2400" dirty="0" smtClean="0"/>
              <a:t>hydrogène </a:t>
            </a:r>
            <a:r>
              <a:rPr lang="en-GB" altLang="fr-FR" sz="2400" dirty="0" smtClean="0">
                <a:latin typeface="Calibri" panose="020F0502020204030204" pitchFamily="34" charset="0"/>
                <a:sym typeface="Symbol" panose="05050102010706020507" pitchFamily="18" charset="2"/>
              </a:rPr>
              <a:t>  </a:t>
            </a:r>
            <a:r>
              <a:rPr lang="en-GB" altLang="fr-FR" sz="24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cristal</a:t>
            </a:r>
            <a:r>
              <a:rPr lang="fr-FR" altLang="fr-FR" sz="2400" dirty="0" smtClean="0">
                <a:sym typeface="Symbol" panose="05050102010706020507" pitchFamily="18" charset="2"/>
              </a:rPr>
              <a:t> </a:t>
            </a:r>
            <a:r>
              <a:rPr lang="en-GB" altLang="fr-FR" sz="2400" dirty="0" smtClean="0">
                <a:latin typeface="Calibri" panose="020F0502020204030204" pitchFamily="34" charset="0"/>
                <a:sym typeface="Symbol" panose="05050102010706020507" pitchFamily="18" charset="2"/>
              </a:rPr>
              <a:t>1-D</a:t>
            </a:r>
            <a:endParaRPr lang="fr-FR" sz="2400" dirty="0"/>
          </a:p>
        </p:txBody>
      </p:sp>
      <p:pic>
        <p:nvPicPr>
          <p:cNvPr id="18" name="Image 5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3" y="3873987"/>
            <a:ext cx="1219108" cy="9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toile à 5 branches 2"/>
          <p:cNvSpPr/>
          <p:nvPr/>
        </p:nvSpPr>
        <p:spPr>
          <a:xfrm>
            <a:off x="1449823" y="4298810"/>
            <a:ext cx="202019" cy="1555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66311" y="5524805"/>
            <a:ext cx="1847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Groupe P2</a:t>
            </a:r>
            <a:r>
              <a:rPr lang="fr-FR" sz="2800" baseline="-25000" dirty="0" smtClean="0"/>
              <a:t>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86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82"/>
            <a:ext cx="7886700" cy="1325563"/>
          </a:xfrm>
          <a:noFill/>
        </p:spPr>
        <p:txBody>
          <a:bodyPr rtlCol="0">
            <a:normAutofit/>
          </a:bodyPr>
          <a:lstStyle/>
          <a:p>
            <a:pPr algn="ctr" rtl="0"/>
            <a:r>
              <a:rPr lang="en-US" sz="4700" dirty="0" err="1" smtClean="0"/>
              <a:t>Chiralité</a:t>
            </a:r>
            <a:endParaRPr lang="en-US" sz="47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398744" y="1172155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0" name="Picture 16" descr="https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0" y="2813493"/>
            <a:ext cx="1724025" cy="298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985167" y="6015583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800" dirty="0" smtClean="0"/>
              <a:t>ADN</a:t>
            </a:r>
            <a:endParaRPr lang="en-US" sz="2800" dirty="0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39" y="2497718"/>
            <a:ext cx="2356831" cy="15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01008" y="1781805"/>
            <a:ext cx="8422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smtClean="0"/>
              <a:t>Un objet chiral </a:t>
            </a:r>
            <a:r>
              <a:rPr lang="en-US" sz="2800" dirty="0" err="1" smtClean="0"/>
              <a:t>n’est</a:t>
            </a:r>
            <a:r>
              <a:rPr lang="en-US" sz="2800" dirty="0" smtClean="0"/>
              <a:t> pas </a:t>
            </a:r>
            <a:r>
              <a:rPr lang="en-US" sz="2800" dirty="0" err="1" smtClean="0"/>
              <a:t>superposable</a:t>
            </a:r>
            <a:r>
              <a:rPr lang="en-US" sz="2800" dirty="0" smtClean="0"/>
              <a:t> à son image </a:t>
            </a:r>
            <a:r>
              <a:rPr lang="en-US" sz="2800" dirty="0" err="1" smtClean="0"/>
              <a:t>dans</a:t>
            </a:r>
            <a:r>
              <a:rPr lang="en-US" sz="2800" dirty="0" smtClean="0"/>
              <a:t> un </a:t>
            </a:r>
            <a:r>
              <a:rPr lang="en-US" sz="2800" dirty="0" err="1" smtClean="0"/>
              <a:t>miroir</a:t>
            </a:r>
            <a:endParaRPr lang="en-US" sz="2800" dirty="0"/>
          </a:p>
          <a:p>
            <a:pPr algn="ctr" eaLnBrk="0" hangingPunct="0"/>
            <a:endParaRPr lang="en-US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2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6450" y="4189764"/>
            <a:ext cx="354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800" dirty="0" smtClean="0"/>
              <a:t>Monde </a:t>
            </a:r>
            <a:r>
              <a:rPr lang="en-US" sz="2800" dirty="0" err="1" smtClean="0"/>
              <a:t>macroscopique</a:t>
            </a:r>
            <a:endParaRPr lang="en-US" sz="2800" dirty="0"/>
          </a:p>
        </p:txBody>
      </p:sp>
      <p:pic>
        <p:nvPicPr>
          <p:cNvPr id="13" name="Picture 18" descr="The image “http://web99.arc.nasa.gov/~astrochm/chirality.jpg” cannot be displayed, because it contains errors.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2" y="4712984"/>
            <a:ext cx="2767387" cy="16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428928" y="6247344"/>
            <a:ext cx="220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800" dirty="0" err="1" smtClean="0"/>
              <a:t>Enantiomères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>
                <a:latin typeface="+mj-lt"/>
              </a:rPr>
              <a:t>20</a:t>
            </a:fld>
            <a:endParaRPr lang="fr-FR" dirty="0">
              <a:latin typeface="+mj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122663" y="95162"/>
            <a:ext cx="8678437" cy="76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600" dirty="0" smtClean="0"/>
              <a:t>Spectres IR et VCD du (</a:t>
            </a:r>
            <a:r>
              <a:rPr lang="fr-FR" altLang="fr-FR" sz="3600" i="1" dirty="0" smtClean="0"/>
              <a:t>S</a:t>
            </a:r>
            <a:r>
              <a:rPr lang="fr-FR" altLang="fr-FR" sz="3600" dirty="0" smtClean="0"/>
              <a:t>) 1-indanol</a:t>
            </a:r>
            <a:endParaRPr lang="en-US" sz="3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348345" y="962636"/>
            <a:ext cx="6565174" cy="8710"/>
            <a:chOff x="549728" y="515982"/>
            <a:chExt cx="6565174" cy="8710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34"/>
            <a:ext cx="3644861" cy="36435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95555" y="5390038"/>
            <a:ext cx="733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+mj-lt"/>
              </a:rPr>
              <a:t>VCD </a:t>
            </a:r>
            <a:r>
              <a:rPr lang="en-GB" sz="2800" b="1" dirty="0" err="1" smtClean="0">
                <a:latin typeface="+mj-lt"/>
              </a:rPr>
              <a:t>uniquement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dû</a:t>
            </a:r>
            <a:r>
              <a:rPr lang="en-GB" sz="2800" b="1" dirty="0" smtClean="0">
                <a:latin typeface="+mj-lt"/>
              </a:rPr>
              <a:t> aux </a:t>
            </a:r>
            <a:r>
              <a:rPr lang="en-GB" sz="2800" b="1" dirty="0" err="1" smtClean="0">
                <a:latin typeface="+mj-lt"/>
              </a:rPr>
              <a:t>effets</a:t>
            </a:r>
            <a:r>
              <a:rPr lang="en-GB" sz="2800" b="1" dirty="0" smtClean="0">
                <a:latin typeface="+mj-lt"/>
              </a:rPr>
              <a:t> non </a:t>
            </a:r>
            <a:r>
              <a:rPr lang="en-GB" sz="2800" b="1" dirty="0" err="1" smtClean="0">
                <a:latin typeface="+mj-lt"/>
              </a:rPr>
              <a:t>locaux</a:t>
            </a:r>
            <a:endParaRPr lang="fr-FR" sz="28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4861" y="1537977"/>
            <a:ext cx="4937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Région</a:t>
            </a:r>
            <a:r>
              <a:rPr lang="en-GB" sz="2000" dirty="0" smtClean="0"/>
              <a:t> </a:t>
            </a:r>
            <a:r>
              <a:rPr lang="en-GB" sz="2000" dirty="0">
                <a:sym typeface="Symbol" panose="05050102010706020507" pitchFamily="18" charset="2"/>
              </a:rPr>
              <a:t></a:t>
            </a:r>
            <a:r>
              <a:rPr lang="en-GB" sz="2000" dirty="0"/>
              <a:t>(OH) </a:t>
            </a:r>
            <a:endParaRPr lang="en-GB" sz="2000" dirty="0" smtClean="0"/>
          </a:p>
          <a:p>
            <a:r>
              <a:rPr lang="en-GB" sz="2000" b="1" dirty="0" err="1" smtClean="0">
                <a:latin typeface="+mj-lt"/>
              </a:rPr>
              <a:t>Forme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modifiée</a:t>
            </a:r>
            <a:r>
              <a:rPr lang="en-GB" sz="2000" b="1" dirty="0" smtClean="0">
                <a:latin typeface="+mj-lt"/>
              </a:rPr>
              <a:t> par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les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effets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non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locaux</a:t>
            </a:r>
            <a:endParaRPr lang="en-GB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93178" y="6488668"/>
            <a:ext cx="382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Jähnigen</a:t>
            </a:r>
            <a:r>
              <a:rPr lang="en-GB" dirty="0" smtClean="0"/>
              <a:t> et al. </a:t>
            </a:r>
            <a:r>
              <a:rPr lang="en-GB" dirty="0" err="1" smtClean="0"/>
              <a:t>soumis</a:t>
            </a:r>
            <a:r>
              <a:rPr lang="en-GB" dirty="0" smtClean="0"/>
              <a:t> à Chem. Science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632962" y="3171970"/>
            <a:ext cx="4937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Région</a:t>
            </a:r>
            <a:r>
              <a:rPr lang="en-GB" sz="2000" dirty="0" smtClean="0"/>
              <a:t> </a:t>
            </a:r>
            <a:r>
              <a:rPr lang="en-GB" sz="2000" dirty="0">
                <a:sym typeface="Symbol" panose="05050102010706020507" pitchFamily="18" charset="2"/>
              </a:rPr>
              <a:t></a:t>
            </a:r>
            <a:r>
              <a:rPr lang="en-GB" sz="2000" dirty="0"/>
              <a:t>(OH) </a:t>
            </a:r>
            <a:endParaRPr lang="en-GB" sz="2000" dirty="0" smtClean="0"/>
          </a:p>
          <a:p>
            <a:r>
              <a:rPr lang="en-GB" sz="2000" b="1" dirty="0" smtClean="0">
                <a:latin typeface="+mj-lt"/>
              </a:rPr>
              <a:t>Spectre </a:t>
            </a:r>
            <a:r>
              <a:rPr lang="en-GB" sz="2000" b="1" dirty="0" err="1" smtClean="0">
                <a:latin typeface="+mj-lt"/>
              </a:rPr>
              <a:t>généré</a:t>
            </a:r>
            <a:r>
              <a:rPr lang="en-GB" sz="2000" b="1" dirty="0" smtClean="0">
                <a:latin typeface="+mj-lt"/>
              </a:rPr>
              <a:t> par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les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effets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non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locaux</a:t>
            </a:r>
            <a:endParaRPr lang="en-GB" sz="20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4" y="3791415"/>
            <a:ext cx="2947546" cy="7288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4659" y="3695190"/>
            <a:ext cx="1136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dirty="0">
                <a:solidFill>
                  <a:srgbClr val="FF0000"/>
                </a:solidFill>
              </a:rPr>
              <a:t>(</a:t>
            </a:r>
            <a:r>
              <a:rPr lang="fr-FR" altLang="fr-FR" i="1" dirty="0">
                <a:solidFill>
                  <a:srgbClr val="FF0000"/>
                </a:solidFill>
              </a:rPr>
              <a:t>S</a:t>
            </a:r>
            <a:r>
              <a:rPr lang="fr-FR" altLang="fr-FR" dirty="0" smtClean="0">
                <a:solidFill>
                  <a:srgbClr val="FF0000"/>
                </a:solidFill>
              </a:rPr>
              <a:t>) </a:t>
            </a:r>
            <a:r>
              <a:rPr lang="fr-FR" altLang="fr-FR" dirty="0" smtClean="0">
                <a:solidFill>
                  <a:srgbClr val="0000FF"/>
                </a:solidFill>
              </a:rPr>
              <a:t>(R)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 txBox="1">
            <a:spLocks/>
          </p:cNvSpPr>
          <p:nvPr/>
        </p:nvSpPr>
        <p:spPr>
          <a:xfrm>
            <a:off x="550591" y="2046235"/>
            <a:ext cx="7886700" cy="28747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3100" dirty="0" smtClean="0"/>
              <a:t>@ </a:t>
            </a:r>
            <a:r>
              <a:rPr lang="fr-FR" sz="3100" dirty="0" err="1" smtClean="0"/>
              <a:t>Tokyotech</a:t>
            </a:r>
            <a:r>
              <a:rPr lang="fr-FR" sz="3100" dirty="0" smtClean="0"/>
              <a:t> (Tokyo)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3100" b="1" dirty="0" smtClean="0"/>
              <a:t>Y. Mori, </a:t>
            </a:r>
            <a:r>
              <a:rPr lang="fr-FR" sz="3100" dirty="0" smtClean="0"/>
              <a:t>K. </a:t>
            </a:r>
            <a:r>
              <a:rPr lang="fr-FR" sz="3100" dirty="0" err="1" smtClean="0"/>
              <a:t>Hirata</a:t>
            </a:r>
            <a:r>
              <a:rPr lang="fr-FR" sz="3100" dirty="0" smtClean="0"/>
              <a:t>, S. </a:t>
            </a:r>
            <a:r>
              <a:rPr lang="fr-FR" sz="3100" dirty="0" err="1" smtClean="0"/>
              <a:t>Ishiuchi</a:t>
            </a:r>
            <a:r>
              <a:rPr lang="fr-FR" sz="3100" dirty="0" smtClean="0"/>
              <a:t>, M. </a:t>
            </a:r>
            <a:r>
              <a:rPr lang="fr-FR" sz="3100" dirty="0" err="1" smtClean="0"/>
              <a:t>Fujii</a:t>
            </a:r>
            <a:r>
              <a:rPr lang="fr-FR" sz="31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3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@ ISMO Katia Le </a:t>
            </a:r>
            <a:r>
              <a:rPr lang="en-GB" sz="3200" dirty="0" err="1" smtClean="0"/>
              <a:t>Barbu</a:t>
            </a:r>
            <a:r>
              <a:rPr lang="en-GB" sz="3200" dirty="0" smtClean="0"/>
              <a:t>-Debus</a:t>
            </a: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fr-FR" sz="3200" dirty="0" smtClean="0"/>
              <a:t>@ </a:t>
            </a:r>
            <a:r>
              <a:rPr lang="fr-FR" sz="3200" dirty="0"/>
              <a:t>Laboratoire PASTEUR ENS (Paris)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b="1" dirty="0" err="1"/>
              <a:t>Sascha</a:t>
            </a:r>
            <a:r>
              <a:rPr lang="en-GB" sz="3200" b="1" dirty="0"/>
              <a:t> </a:t>
            </a:r>
            <a:r>
              <a:rPr lang="en-GB" sz="3200" b="1" dirty="0" err="1"/>
              <a:t>Jähnigen</a:t>
            </a:r>
            <a:r>
              <a:rPr lang="en-GB" sz="3200" dirty="0"/>
              <a:t>, R. </a:t>
            </a:r>
            <a:r>
              <a:rPr lang="en-GB" sz="3200" dirty="0" err="1" smtClean="0"/>
              <a:t>Vuilleumier</a:t>
            </a:r>
            <a:endParaRPr lang="en-GB" sz="3200" dirty="0" smtClean="0"/>
          </a:p>
          <a:p>
            <a:pPr marL="0" indent="0">
              <a:spcBef>
                <a:spcPts val="0"/>
              </a:spcBef>
              <a:buNone/>
            </a:pPr>
            <a:endParaRPr lang="fr-FR" sz="31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Remerciements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289413" y="1254258"/>
            <a:ext cx="6565174" cy="8710"/>
            <a:chOff x="549728" y="515982"/>
            <a:chExt cx="6565174" cy="8710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ED3F8-A7FB-499A-A112-472095B79507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3" name="Picture 16" descr="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5196"/>
          <a:stretch/>
        </p:blipFill>
        <p:spPr bwMode="auto">
          <a:xfrm>
            <a:off x="2113575" y="5886432"/>
            <a:ext cx="972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闒粀펤闀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9" y="5710711"/>
            <a:ext cx="1288678" cy="8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957" y="5476797"/>
            <a:ext cx="1273164" cy="13125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39" y="5393462"/>
            <a:ext cx="1321813" cy="12696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63" y="5573084"/>
            <a:ext cx="1161022" cy="8578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71" y="5573084"/>
            <a:ext cx="791179" cy="7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94" y="0"/>
            <a:ext cx="8381482" cy="132556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Chiralité</a:t>
            </a:r>
            <a:r>
              <a:rPr lang="en-US" dirty="0" smtClean="0"/>
              <a:t> &amp; interactions </a:t>
            </a:r>
            <a:r>
              <a:rPr lang="en-US" dirty="0" err="1" smtClean="0"/>
              <a:t>moléculaires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381698" y="1187976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123" y="2005921"/>
            <a:ext cx="591877" cy="836143"/>
          </a:xfrm>
          <a:prstGeom prst="rect">
            <a:avLst/>
          </a:prstGeom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2397FC-CFFE-4744-94CB-DFDD07D8E1BB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6394" y="1657963"/>
            <a:ext cx="266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err="1" smtClean="0"/>
              <a:t>Dextro-</a:t>
            </a:r>
            <a:r>
              <a:rPr lang="en-US" altLang="en-US" dirty="0" err="1" smtClean="0"/>
              <a:t>methorphane</a:t>
            </a:r>
            <a:endParaRPr lang="en-US" altLang="en-US" dirty="0" smtClean="0"/>
          </a:p>
          <a:p>
            <a:r>
              <a:rPr lang="en-US" altLang="en-US" dirty="0" smtClean="0"/>
              <a:t>= anti </a:t>
            </a:r>
            <a:r>
              <a:rPr lang="en-US" altLang="en-US" dirty="0" err="1" smtClean="0"/>
              <a:t>toux</a:t>
            </a:r>
            <a:endParaRPr lang="en-US" altLang="en-US" dirty="0" smtClean="0"/>
          </a:p>
          <a:p>
            <a:r>
              <a:rPr lang="en-US" altLang="en-US" dirty="0" smtClean="0"/>
              <a:t>(Robitussin ®)</a:t>
            </a:r>
            <a:endParaRPr lang="en-US" altLang="en-U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432083" y="1716535"/>
            <a:ext cx="2486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err="1" smtClean="0"/>
              <a:t>Levo-</a:t>
            </a:r>
            <a:r>
              <a:rPr lang="en-US" altLang="en-US" dirty="0" err="1" smtClean="0"/>
              <a:t>méthorphane</a:t>
            </a:r>
            <a:r>
              <a:rPr lang="en-US" altLang="en-US" dirty="0" smtClean="0"/>
              <a:t>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60" y="1611049"/>
            <a:ext cx="2330530" cy="1686103"/>
          </a:xfrm>
          <a:prstGeom prst="rect">
            <a:avLst/>
          </a:prstGeom>
        </p:spPr>
      </p:pic>
      <p:pic>
        <p:nvPicPr>
          <p:cNvPr id="77" name="Picture 4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5" y="3028709"/>
            <a:ext cx="1982978" cy="19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02" y="3062679"/>
            <a:ext cx="1399415" cy="21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46518" y="3435226"/>
            <a:ext cx="400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Interactions </a:t>
            </a:r>
            <a:r>
              <a:rPr lang="fr-FR" sz="2400" b="1" dirty="0" err="1" smtClean="0"/>
              <a:t>énantiosélectives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346519" y="3987737"/>
            <a:ext cx="346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 err="1" smtClean="0"/>
              <a:t>Pharmacologie</a:t>
            </a:r>
            <a:endParaRPr lang="en-GB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 err="1" smtClean="0"/>
              <a:t>Homochiralité</a:t>
            </a:r>
            <a:r>
              <a:rPr lang="en-GB" sz="2400" dirty="0" smtClean="0"/>
              <a:t> du vivant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9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89412" y="1316853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4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800" dirty="0" smtClean="0">
                <a:latin typeface="+mj-lt"/>
              </a:rPr>
              <a:t>Comment </a:t>
            </a:r>
            <a:r>
              <a:rPr lang="en-GB" sz="4800" dirty="0" err="1" smtClean="0">
                <a:latin typeface="+mj-lt"/>
              </a:rPr>
              <a:t>différencier</a:t>
            </a:r>
            <a:r>
              <a:rPr lang="en-GB" sz="4800" dirty="0" smtClean="0">
                <a:latin typeface="+mj-lt"/>
              </a:rPr>
              <a:t> les </a:t>
            </a:r>
            <a:r>
              <a:rPr lang="en-GB" sz="4800" dirty="0" err="1" smtClean="0">
                <a:latin typeface="+mj-lt"/>
              </a:rPr>
              <a:t>énantiomères</a:t>
            </a:r>
            <a:r>
              <a:rPr lang="en-GB" sz="4800" dirty="0" smtClean="0">
                <a:latin typeface="+mj-lt"/>
              </a:rPr>
              <a:t> </a:t>
            </a:r>
            <a:r>
              <a:rPr lang="en-GB" sz="4800" dirty="0" err="1" smtClean="0">
                <a:latin typeface="+mj-lt"/>
              </a:rPr>
              <a:t>d’une</a:t>
            </a:r>
            <a:r>
              <a:rPr lang="en-GB" sz="4800" dirty="0" smtClean="0">
                <a:latin typeface="+mj-lt"/>
              </a:rPr>
              <a:t> </a:t>
            </a:r>
            <a:r>
              <a:rPr lang="en-GB" sz="4800" dirty="0" err="1" smtClean="0">
                <a:latin typeface="+mj-lt"/>
              </a:rPr>
              <a:t>molécule</a:t>
            </a:r>
            <a:r>
              <a:rPr lang="en-GB" sz="4800" dirty="0" smtClean="0">
                <a:latin typeface="+mj-lt"/>
              </a:rPr>
              <a:t> </a:t>
            </a:r>
            <a:r>
              <a:rPr lang="en-GB" sz="4800" dirty="0" err="1" smtClean="0">
                <a:latin typeface="+mj-lt"/>
              </a:rPr>
              <a:t>chirale</a:t>
            </a:r>
            <a:r>
              <a:rPr lang="en-GB" sz="4800" dirty="0" smtClean="0">
                <a:latin typeface="+mj-lt"/>
              </a:rPr>
              <a:t> au </a:t>
            </a:r>
            <a:r>
              <a:rPr lang="en-GB" sz="4800" dirty="0" err="1" smtClean="0">
                <a:latin typeface="+mj-lt"/>
              </a:rPr>
              <a:t>niveau</a:t>
            </a:r>
            <a:r>
              <a:rPr lang="en-GB" sz="4800" dirty="0" smtClean="0">
                <a:latin typeface="+mj-lt"/>
              </a:rPr>
              <a:t> </a:t>
            </a:r>
            <a:r>
              <a:rPr lang="en-GB" sz="4800" dirty="0" err="1" smtClean="0">
                <a:latin typeface="+mj-lt"/>
              </a:rPr>
              <a:t>moléculaire</a:t>
            </a:r>
            <a:r>
              <a:rPr lang="en-GB" sz="4800" dirty="0" smtClean="0">
                <a:latin typeface="+mj-lt"/>
              </a:rPr>
              <a:t> ?</a:t>
            </a:r>
            <a:endParaRPr lang="en-GB" sz="4800" dirty="0">
              <a:latin typeface="+mj-lt"/>
            </a:endParaRPr>
          </a:p>
        </p:txBody>
      </p:sp>
      <p:pic>
        <p:nvPicPr>
          <p:cNvPr id="12" name="Picture 18" descr="The image “http://web99.arc.nasa.gov/~astrochm/chirality.jpg” cannot be displayed, because it contains errors.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38" y="4301699"/>
            <a:ext cx="2767387" cy="16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494"/>
            <a:ext cx="7886700" cy="1325563"/>
          </a:xfrm>
          <a:noFill/>
        </p:spPr>
        <p:txBody>
          <a:bodyPr rtlCol="0" anchor="t" anchorCtr="0"/>
          <a:lstStyle/>
          <a:p>
            <a:pPr algn="ctr"/>
            <a:r>
              <a:rPr lang="fr-FR" dirty="0" smtClean="0"/>
              <a:t>Sonde chirale</a:t>
            </a:r>
            <a:endParaRPr lang="fr-FR" dirty="0">
              <a:latin typeface="+mn-lt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63340" y="890483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5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4953" y="1171429"/>
            <a:ext cx="402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+mj-lt"/>
              </a:rPr>
              <a:t>Sonde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chirale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chimique</a:t>
            </a:r>
            <a:endParaRPr lang="en-GB" sz="3200" dirty="0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953" y="3655061"/>
            <a:ext cx="9190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GB" sz="3200" b="0" dirty="0" err="1">
                <a:latin typeface="+mj-lt"/>
              </a:rPr>
              <a:t>Sonde</a:t>
            </a:r>
            <a:r>
              <a:rPr lang="en-GB" sz="3200" b="0" dirty="0">
                <a:latin typeface="+mj-lt"/>
              </a:rPr>
              <a:t> </a:t>
            </a:r>
            <a:r>
              <a:rPr lang="en-GB" sz="3200" b="0" dirty="0" err="1">
                <a:latin typeface="+mj-lt"/>
              </a:rPr>
              <a:t>chirale</a:t>
            </a:r>
            <a:r>
              <a:rPr lang="en-GB" sz="3200" b="0" dirty="0">
                <a:latin typeface="+mj-lt"/>
              </a:rPr>
              <a:t> </a:t>
            </a:r>
            <a:r>
              <a:rPr lang="en-GB" sz="3200" b="0" dirty="0" smtClean="0">
                <a:latin typeface="+mj-lt"/>
              </a:rPr>
              <a:t>physique </a:t>
            </a:r>
            <a:r>
              <a:rPr lang="en-GB" sz="3200" b="0" dirty="0">
                <a:latin typeface="+mj-lt"/>
              </a:rPr>
              <a:t>: </a:t>
            </a:r>
            <a:r>
              <a:rPr lang="en-GB" sz="3200" b="0" dirty="0" err="1" smtClean="0">
                <a:latin typeface="+mj-lt"/>
              </a:rPr>
              <a:t>onde</a:t>
            </a:r>
            <a:r>
              <a:rPr lang="en-GB" sz="3200" b="0" dirty="0" smtClean="0">
                <a:latin typeface="+mj-lt"/>
              </a:rPr>
              <a:t> </a:t>
            </a:r>
            <a:r>
              <a:rPr lang="en-GB" sz="3200" b="0" dirty="0" err="1" smtClean="0">
                <a:latin typeface="+mj-lt"/>
              </a:rPr>
              <a:t>polarisée</a:t>
            </a:r>
            <a:r>
              <a:rPr lang="en-GB" sz="3200" b="0" dirty="0" smtClean="0">
                <a:latin typeface="+mj-lt"/>
              </a:rPr>
              <a:t> </a:t>
            </a:r>
            <a:r>
              <a:rPr lang="en-GB" sz="3200" b="0" dirty="0" err="1" smtClean="0">
                <a:latin typeface="+mj-lt"/>
              </a:rPr>
              <a:t>circulairement</a:t>
            </a:r>
            <a:endParaRPr lang="en-GB" sz="3200" b="0" dirty="0">
              <a:latin typeface="+mj-lt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9" y="1862164"/>
            <a:ext cx="3523115" cy="173047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34" y="4277735"/>
            <a:ext cx="1669208" cy="160890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4175392" y="2463970"/>
            <a:ext cx="923653" cy="33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5099045" y="2337707"/>
            <a:ext cx="3918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Reconnaissance </a:t>
            </a:r>
            <a:r>
              <a:rPr lang="en-GB" sz="3200" b="1" dirty="0" err="1" smtClean="0">
                <a:latin typeface="+mj-lt"/>
              </a:rPr>
              <a:t>chirale</a:t>
            </a:r>
            <a:endParaRPr lang="en-GB" sz="3200" b="1" dirty="0"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28886" y="4731407"/>
            <a:ext cx="4497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latin typeface="+mj-lt"/>
              </a:rPr>
              <a:t>Spectroscopie</a:t>
            </a:r>
            <a:r>
              <a:rPr lang="en-GB" sz="3200" b="1" dirty="0" smtClean="0">
                <a:latin typeface="+mj-lt"/>
              </a:rPr>
              <a:t> </a:t>
            </a:r>
            <a:r>
              <a:rPr lang="en-GB" sz="3200" b="1" dirty="0" err="1" smtClean="0">
                <a:latin typeface="+mj-lt"/>
              </a:rPr>
              <a:t>chiroptique</a:t>
            </a:r>
            <a:endParaRPr lang="en-GB" sz="3200" b="1" dirty="0">
              <a:latin typeface="+mj-lt"/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3149967" y="4916061"/>
            <a:ext cx="923653" cy="33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7138631" y="4083362"/>
          <a:ext cx="1969565" cy="137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7" name="Graph" r:id="rId4" imgW="4154760" imgH="2901600" progId="Origin50.Graph">
                  <p:embed/>
                </p:oleObj>
              </mc:Choice>
              <mc:Fallback>
                <p:oleObj name="Graph" r:id="rId4" imgW="4154760" imgH="2901600" progId="Origin50.Graph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8631" y="4083362"/>
                        <a:ext cx="1969565" cy="137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619942" y="40785"/>
            <a:ext cx="7886700" cy="1105537"/>
          </a:xfrm>
          <a:prstGeom prst="rect">
            <a:avLst/>
          </a:prstGeom>
          <a:noFill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Groupe Chiralité et Spectroscopie ISMO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280705" y="1215154"/>
            <a:ext cx="6565174" cy="8710"/>
            <a:chOff x="549728" y="515982"/>
            <a:chExt cx="6565174" cy="8710"/>
          </a:xfrm>
        </p:grpSpPr>
        <p:cxnSp>
          <p:nvCxnSpPr>
            <p:cNvPr id="8" name="Connecteur droit 7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ED3F8-A7FB-499A-A112-472095B79507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94716052"/>
              </p:ext>
            </p:extLst>
          </p:nvPr>
        </p:nvGraphicFramePr>
        <p:xfrm>
          <a:off x="1524000" y="2131142"/>
          <a:ext cx="6096000" cy="452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-71722" y="4910573"/>
            <a:ext cx="1667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Sonde </a:t>
            </a:r>
            <a:r>
              <a:rPr lang="fr-FR" dirty="0" smtClean="0"/>
              <a:t>physique</a:t>
            </a:r>
          </a:p>
          <a:p>
            <a:r>
              <a:rPr lang="fr-FR" dirty="0" smtClean="0"/>
              <a:t>Phase gazeuse</a:t>
            </a:r>
          </a:p>
          <a:p>
            <a:r>
              <a:rPr lang="fr-FR" dirty="0" smtClean="0"/>
              <a:t>ou condensée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2602957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Sonde chimique</a:t>
            </a:r>
          </a:p>
          <a:p>
            <a:r>
              <a:rPr lang="fr-FR" dirty="0" smtClean="0"/>
              <a:t>Phase gazeuse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8894" y="5411572"/>
            <a:ext cx="1477941" cy="144642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0460" y="2474532"/>
            <a:ext cx="1477736" cy="100983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482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7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280705" y="1280848"/>
            <a:ext cx="6565174" cy="8710"/>
            <a:chOff x="549728" y="515982"/>
            <a:chExt cx="6565174" cy="8710"/>
          </a:xfrm>
        </p:grpSpPr>
        <p:cxnSp>
          <p:nvCxnSpPr>
            <p:cNvPr id="4" name="Connecteur droit 3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720303" y="2594414"/>
            <a:ext cx="7886700" cy="2334425"/>
          </a:xfrm>
          <a:prstGeom prst="rect">
            <a:avLst/>
          </a:prstGeom>
          <a:noFill/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1- Reconnaissance chirale en phase gazeuse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5188"/>
          </a:xfrm>
        </p:spPr>
        <p:txBody>
          <a:bodyPr rtlCol="0">
            <a:normAutofit fontScale="85000" lnSpcReduction="20000"/>
          </a:bodyPr>
          <a:lstStyle/>
          <a:p>
            <a:r>
              <a:rPr lang="en-US" dirty="0" err="1" smtClean="0"/>
              <a:t>Piège</a:t>
            </a:r>
            <a:r>
              <a:rPr lang="en-US" dirty="0" smtClean="0"/>
              <a:t> à ion </a:t>
            </a:r>
            <a:r>
              <a:rPr lang="en-US" dirty="0" err="1" smtClean="0"/>
              <a:t>cryogénique</a:t>
            </a:r>
            <a:r>
              <a:rPr lang="en-US" dirty="0" smtClean="0"/>
              <a:t> (10 K)</a:t>
            </a:r>
          </a:p>
          <a:p>
            <a:pPr rtl="0">
              <a:buFont typeface="Symbol" panose="05050102010706020507" pitchFamily="18" charset="2"/>
              <a:buChar char="Þ"/>
            </a:pPr>
            <a:r>
              <a:rPr lang="en-US" dirty="0" smtClean="0"/>
              <a:t>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isolés</a:t>
            </a:r>
            <a:r>
              <a:rPr lang="en-US" dirty="0" smtClean="0"/>
              <a:t> chargés, pas </a:t>
            </a:r>
            <a:r>
              <a:rPr lang="en-US" dirty="0" err="1" smtClean="0"/>
              <a:t>d’influence</a:t>
            </a:r>
            <a:r>
              <a:rPr lang="en-US" dirty="0" smtClean="0"/>
              <a:t> du </a:t>
            </a:r>
            <a:r>
              <a:rPr lang="en-US" dirty="0" err="1" smtClean="0"/>
              <a:t>solvant</a:t>
            </a: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kumimoji="1" lang="en-US" sz="2600" dirty="0" smtClean="0"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rtl="0"/>
            <a:r>
              <a:rPr lang="en-US" dirty="0" err="1" smtClean="0"/>
              <a:t>Spectrométrie</a:t>
            </a:r>
            <a:r>
              <a:rPr lang="en-US" dirty="0" smtClean="0"/>
              <a:t> de masse</a:t>
            </a:r>
          </a:p>
          <a:p>
            <a:r>
              <a:rPr kumimoji="1" lang="en-US" altLang="ja-JP" dirty="0" err="1" smtClean="0"/>
              <a:t>Spectroscopie</a:t>
            </a:r>
            <a:r>
              <a:rPr kumimoji="1" lang="en-US" altLang="ja-JP" dirty="0" smtClean="0"/>
              <a:t> laser</a:t>
            </a:r>
          </a:p>
          <a:p>
            <a:r>
              <a:rPr kumimoji="1" lang="en-US" altLang="ja-JP" dirty="0" smtClean="0"/>
              <a:t>Etudes </a:t>
            </a:r>
            <a:r>
              <a:rPr kumimoji="1" lang="en-US" altLang="ja-JP" dirty="0" err="1" smtClean="0"/>
              <a:t>d’espèces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froides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sélectionnées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en</a:t>
            </a:r>
            <a:r>
              <a:rPr kumimoji="1" lang="en-US" altLang="ja-JP" dirty="0" smtClean="0"/>
              <a:t> masse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2" y="-3700"/>
            <a:ext cx="7886700" cy="132556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	 </a:t>
            </a:r>
            <a:r>
              <a:rPr lang="en-US" dirty="0" err="1" smtClean="0"/>
              <a:t>Méthodes</a:t>
            </a:r>
            <a:r>
              <a:rPr lang="en-US" dirty="0"/>
              <a:t> </a:t>
            </a:r>
            <a:r>
              <a:rPr lang="en-US" dirty="0" err="1" smtClean="0"/>
              <a:t>expérimentales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280705" y="1280848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4093369" y="6290938"/>
            <a:ext cx="5050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latin typeface="+mj-lt"/>
              </a:rPr>
              <a:t>S. </a:t>
            </a:r>
            <a:r>
              <a:rPr lang="en-US" altLang="ja-JP" i="1" dirty="0" err="1" smtClean="0">
                <a:latin typeface="+mj-lt"/>
              </a:rPr>
              <a:t>Ishiuchi</a:t>
            </a:r>
            <a:r>
              <a:rPr lang="en-US" altLang="ja-JP" i="1" dirty="0" smtClean="0">
                <a:latin typeface="+mj-lt"/>
              </a:rPr>
              <a:t> et. al., J. Mol. Spectrosc.,</a:t>
            </a:r>
            <a:r>
              <a:rPr lang="en-US" altLang="ja-JP" b="1" i="1" dirty="0" smtClean="0">
                <a:latin typeface="+mj-lt"/>
              </a:rPr>
              <a:t>332</a:t>
            </a:r>
            <a:r>
              <a:rPr lang="en-US" altLang="ja-JP" i="1" dirty="0" smtClean="0">
                <a:latin typeface="+mj-lt"/>
              </a:rPr>
              <a:t>,45-51 (2017)</a:t>
            </a:r>
            <a:endParaRPr lang="en-US" altLang="ja-JP" i="1" dirty="0"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40194" y="2570776"/>
            <a:ext cx="9096674" cy="3026819"/>
            <a:chOff x="140194" y="2570776"/>
            <a:chExt cx="9096674" cy="3026819"/>
          </a:xfrm>
        </p:grpSpPr>
        <p:grpSp>
          <p:nvGrpSpPr>
            <p:cNvPr id="53" name="Groupe 52"/>
            <p:cNvGrpSpPr/>
            <p:nvPr/>
          </p:nvGrpSpPr>
          <p:grpSpPr>
            <a:xfrm>
              <a:off x="140194" y="2570776"/>
              <a:ext cx="9096674" cy="2626709"/>
              <a:chOff x="47326" y="677683"/>
              <a:chExt cx="9096674" cy="2626709"/>
            </a:xfrm>
          </p:grpSpPr>
          <p:grpSp>
            <p:nvGrpSpPr>
              <p:cNvPr id="54" name="グループ化 4">
                <a:extLst>
                  <a:ext uri="{FF2B5EF4-FFF2-40B4-BE49-F238E27FC236}">
                    <a16:creationId xmlns:a16="http://schemas.microsoft.com/office/drawing/2014/main" id="{D62556E9-9C48-49F8-9470-1486B92B7217}"/>
                  </a:ext>
                </a:extLst>
              </p:cNvPr>
              <p:cNvGrpSpPr/>
              <p:nvPr/>
            </p:nvGrpSpPr>
            <p:grpSpPr>
              <a:xfrm>
                <a:off x="187568" y="860453"/>
                <a:ext cx="8311507" cy="2443939"/>
                <a:chOff x="-212575" y="901714"/>
                <a:chExt cx="8311507" cy="2443939"/>
              </a:xfrm>
            </p:grpSpPr>
            <p:pic>
              <p:nvPicPr>
                <p:cNvPr id="59" name="図 5">
                  <a:extLst>
                    <a:ext uri="{FF2B5EF4-FFF2-40B4-BE49-F238E27FC236}">
                      <a16:creationId xmlns:a16="http://schemas.microsoft.com/office/drawing/2014/main" id="{5748A3FB-DB49-4896-AC2C-6B4401D9E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001" t="37900" r="27404" b="33140"/>
                <a:stretch/>
              </p:blipFill>
              <p:spPr>
                <a:xfrm>
                  <a:off x="1187309" y="1621523"/>
                  <a:ext cx="6619710" cy="1724130"/>
                </a:xfrm>
                <a:prstGeom prst="rect">
                  <a:avLst/>
                </a:prstGeom>
              </p:spPr>
            </p:pic>
            <p:grpSp>
              <p:nvGrpSpPr>
                <p:cNvPr id="60" name="グループ化 3">
                  <a:extLst>
                    <a:ext uri="{FF2B5EF4-FFF2-40B4-BE49-F238E27FC236}">
                      <a16:creationId xmlns:a16="http://schemas.microsoft.com/office/drawing/2014/main" id="{8D3A1A93-DAF5-4773-A831-A80F1CEE42E3}"/>
                    </a:ext>
                  </a:extLst>
                </p:cNvPr>
                <p:cNvGrpSpPr/>
                <p:nvPr/>
              </p:nvGrpSpPr>
              <p:grpSpPr>
                <a:xfrm>
                  <a:off x="-212575" y="901714"/>
                  <a:ext cx="8311507" cy="2326199"/>
                  <a:chOff x="-171029" y="1694254"/>
                  <a:chExt cx="8318495" cy="2326199"/>
                </a:xfrm>
              </p:grpSpPr>
              <p:grpSp>
                <p:nvGrpSpPr>
                  <p:cNvPr id="62" name="グループ化 27">
                    <a:extLst>
                      <a:ext uri="{FF2B5EF4-FFF2-40B4-BE49-F238E27FC236}">
                        <a16:creationId xmlns:a16="http://schemas.microsoft.com/office/drawing/2014/main" id="{05F1A16E-51E1-46A7-BA7E-D9E6A7205CCC}"/>
                      </a:ext>
                    </a:extLst>
                  </p:cNvPr>
                  <p:cNvGrpSpPr/>
                  <p:nvPr/>
                </p:nvGrpSpPr>
                <p:grpSpPr>
                  <a:xfrm>
                    <a:off x="-171029" y="1694254"/>
                    <a:ext cx="8318495" cy="2326199"/>
                    <a:chOff x="-906572" y="611568"/>
                    <a:chExt cx="8318495" cy="2326199"/>
                  </a:xfrm>
                </p:grpSpPr>
                <p:sp>
                  <p:nvSpPr>
                    <p:cNvPr id="65" name="タイトル 1">
                      <a:extLst>
                        <a:ext uri="{FF2B5EF4-FFF2-40B4-BE49-F238E27FC236}">
                          <a16:creationId xmlns:a16="http://schemas.microsoft.com/office/drawing/2014/main" id="{F331B33A-D1DE-4613-BEC0-10CEB248F55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-906572" y="2324931"/>
                      <a:ext cx="2098220" cy="612836"/>
                    </a:xfrm>
                    <a:prstGeom prst="rect">
                      <a:avLst/>
                    </a:prstGeom>
                  </p:spPr>
                  <p:txBody>
                    <a:bodyPr vert="horz" lIns="68580" tIns="34290" rIns="68580" bIns="34290" rtlCol="0" anchor="ctr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kumimoji="1"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Electrospray</a:t>
                      </a:r>
                      <a:endParaRPr lang="en-US" altLang="ja-JP" sz="24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タイトル 1">
                      <a:extLst>
                        <a:ext uri="{FF2B5EF4-FFF2-40B4-BE49-F238E27FC236}">
                          <a16:creationId xmlns:a16="http://schemas.microsoft.com/office/drawing/2014/main" id="{97186272-CC93-4515-91D3-1D54B7B9A445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345441" y="611568"/>
                      <a:ext cx="1795167" cy="1002698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txBody>
                    <a:bodyPr vert="horz" lIns="68580" tIns="34290" rIns="68580" bIns="34290" rtlCol="0" anchor="ctr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kumimoji="1"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r>
                        <a:rPr lang="en-US" altLang="ja-JP" sz="2400" dirty="0" err="1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Piège</a:t>
                      </a:r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à ion </a:t>
                      </a:r>
                      <a:r>
                        <a:rPr lang="en-US" altLang="ja-JP" sz="2400" dirty="0" err="1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cryogénique</a:t>
                      </a:r>
                      <a:endParaRPr lang="en-US" altLang="ja-JP" sz="2400" dirty="0" smtClean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10K</a:t>
                      </a:r>
                      <a:endParaRPr lang="en-US" altLang="ja-JP" sz="24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7" name="タイトル 1">
                      <a:extLst>
                        <a:ext uri="{FF2B5EF4-FFF2-40B4-BE49-F238E27FC236}">
                          <a16:creationId xmlns:a16="http://schemas.microsoft.com/office/drawing/2014/main" id="{11708492-5C5E-4D3A-97AB-B33F426CBF8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430703" y="1124142"/>
                      <a:ext cx="975897" cy="612836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txBody>
                    <a:bodyPr vert="horz" lIns="68580" tIns="34290" rIns="68580" bIns="34290" rtlCol="0" anchor="ctr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kumimoji="1"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 </a:t>
                      </a:r>
                      <a:r>
                        <a:rPr lang="en-US" altLang="ja-JP" sz="2400" dirty="0" err="1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masse</a:t>
                      </a:r>
                      <a:endParaRPr lang="en-US" altLang="ja-JP" sz="24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8" name="タイトル 1">
                      <a:extLst>
                        <a:ext uri="{FF2B5EF4-FFF2-40B4-BE49-F238E27FC236}">
                          <a16:creationId xmlns:a16="http://schemas.microsoft.com/office/drawing/2014/main" id="{F11E3D0D-B467-4DC7-BF72-6B248554035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437100" y="1639439"/>
                      <a:ext cx="974823" cy="69489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txBody>
                    <a:bodyPr vert="horz" lIns="68580" tIns="34290" rIns="68580" bIns="34290" rtlCol="0" anchor="ctr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kumimoji="1"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 </a:t>
                      </a:r>
                      <a:r>
                        <a:rPr lang="en-US" altLang="ja-JP" sz="2400" dirty="0" err="1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ja-JP" sz="240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masse</a:t>
                      </a:r>
                      <a:endParaRPr lang="en-US" altLang="ja-JP" sz="240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3" name="タイトル 1">
                    <a:extLst>
                      <a:ext uri="{FF2B5EF4-FFF2-40B4-BE49-F238E27FC236}">
                        <a16:creationId xmlns:a16="http://schemas.microsoft.com/office/drawing/2014/main" id="{94479019-7271-4E3C-B437-FB72D64332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009404" y="2190350"/>
                    <a:ext cx="603340" cy="762926"/>
                  </a:xfrm>
                  <a:prstGeom prst="rect">
                    <a:avLst/>
                  </a:prstGeom>
                </p:spPr>
                <p:txBody>
                  <a:bodyPr vert="horz" lIns="68580" tIns="34290" rIns="68580" bIns="3429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kumimoji="1"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en-US" altLang="ja-JP" sz="24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rPr>
                      <a:t>IR</a:t>
                    </a:r>
                    <a:endParaRPr lang="en-US" altLang="ja-JP" sz="2400" dirty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4" name="直線矢印コネクタ 44">
                    <a:extLst>
                      <a:ext uri="{FF2B5EF4-FFF2-40B4-BE49-F238E27FC236}">
                        <a16:creationId xmlns:a16="http://schemas.microsoft.com/office/drawing/2014/main" id="{44C26D4B-B815-48C5-8EEA-714B6CA107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54944" y="2718526"/>
                    <a:ext cx="954461" cy="434321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正方形/長方形 42">
                <a:extLst>
                  <a:ext uri="{FF2B5EF4-FFF2-40B4-BE49-F238E27FC236}">
                    <a16:creationId xmlns:a16="http://schemas.microsoft.com/office/drawing/2014/main" id="{746B86EF-7CE0-470E-8118-EEFE81AD653E}"/>
                  </a:ext>
                </a:extLst>
              </p:cNvPr>
              <p:cNvSpPr/>
              <p:nvPr/>
            </p:nvSpPr>
            <p:spPr>
              <a:xfrm>
                <a:off x="4108765" y="677683"/>
                <a:ext cx="50352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ja-JP" dirty="0"/>
              </a:p>
            </p:txBody>
          </p:sp>
          <p:pic>
            <p:nvPicPr>
              <p:cNvPr id="56" name="イメージ" descr="イメージ">
                <a:extLst>
                  <a:ext uri="{FF2B5EF4-FFF2-40B4-BE49-F238E27FC236}">
                    <a16:creationId xmlns:a16="http://schemas.microsoft.com/office/drawing/2014/main" id="{EFB39B6C-349A-4C9F-AB3B-82DAB6D4A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254015" y="1887251"/>
                <a:ext cx="1067155" cy="247735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7" name="正方形/長方形 69">
                <a:extLst>
                  <a:ext uri="{FF2B5EF4-FFF2-40B4-BE49-F238E27FC236}">
                    <a16:creationId xmlns:a16="http://schemas.microsoft.com/office/drawing/2014/main" id="{7FDE97F9-AA68-4F45-B2C1-555C7A135158}"/>
                  </a:ext>
                </a:extLst>
              </p:cNvPr>
              <p:cNvSpPr/>
              <p:nvPr/>
            </p:nvSpPr>
            <p:spPr>
              <a:xfrm>
                <a:off x="47326" y="1143341"/>
                <a:ext cx="3398121" cy="46166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 err="1" smtClean="0">
                    <a:cs typeface="Arial" panose="020B0604020202020204" pitchFamily="34" charset="0"/>
                    <a:sym typeface="Symbol" panose="05050102010706020507" pitchFamily="18" charset="2"/>
                  </a:rPr>
                  <a:t>Molécules</a:t>
                </a:r>
                <a:r>
                  <a:rPr kumimoji="1" lang="en-US" altLang="ja-JP" sz="2400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400" dirty="0" err="1" smtClean="0">
                    <a:cs typeface="Arial" panose="020B0604020202020204" pitchFamily="34" charset="0"/>
                    <a:sym typeface="Symbol" panose="05050102010706020507" pitchFamily="18" charset="2"/>
                  </a:rPr>
                  <a:t>en</a:t>
                </a:r>
                <a:r>
                  <a:rPr kumimoji="1" lang="en-US" altLang="ja-JP" sz="2400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 s</a:t>
                </a:r>
                <a:r>
                  <a:rPr kumimoji="1" lang="en-US" altLang="ja-JP" sz="2400" dirty="0" smtClean="0">
                    <a:cs typeface="Arial" panose="020B0604020202020204" pitchFamily="34" charset="0"/>
                  </a:rPr>
                  <a:t>olution</a:t>
                </a:r>
                <a:endParaRPr kumimoji="1" lang="en-US" altLang="ja-JP" sz="2400" dirty="0">
                  <a:cs typeface="Arial" panose="020B0604020202020204" pitchFamily="34" charset="0"/>
                </a:endParaRPr>
              </a:p>
            </p:txBody>
          </p:sp>
          <p:sp>
            <p:nvSpPr>
              <p:cNvPr id="58" name="フリーフォーム: 図形 11">
                <a:extLst>
                  <a:ext uri="{FF2B5EF4-FFF2-40B4-BE49-F238E27FC236}">
                    <a16:creationId xmlns:a16="http://schemas.microsoft.com/office/drawing/2014/main" id="{F5EF6245-CB8A-425C-A353-946F12F8F074}"/>
                  </a:ext>
                </a:extLst>
              </p:cNvPr>
              <p:cNvSpPr/>
              <p:nvPr/>
            </p:nvSpPr>
            <p:spPr>
              <a:xfrm>
                <a:off x="1305168" y="1978010"/>
                <a:ext cx="493738" cy="416847"/>
              </a:xfrm>
              <a:custGeom>
                <a:avLst/>
                <a:gdLst>
                  <a:gd name="connsiteX0" fmla="*/ 0 w 493738"/>
                  <a:gd name="connsiteY0" fmla="*/ 39476 h 416847"/>
                  <a:gd name="connsiteX1" fmla="*/ 493486 w 493738"/>
                  <a:gd name="connsiteY1" fmla="*/ 24961 h 416847"/>
                  <a:gd name="connsiteX2" fmla="*/ 72571 w 493738"/>
                  <a:gd name="connsiteY2" fmla="*/ 329761 h 416847"/>
                  <a:gd name="connsiteX3" fmla="*/ 449943 w 493738"/>
                  <a:gd name="connsiteY3" fmla="*/ 416847 h 416847"/>
                  <a:gd name="connsiteX4" fmla="*/ 449943 w 493738"/>
                  <a:gd name="connsiteY4" fmla="*/ 416847 h 41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738" h="416847">
                    <a:moveTo>
                      <a:pt x="0" y="39476"/>
                    </a:moveTo>
                    <a:cubicBezTo>
                      <a:pt x="240695" y="8028"/>
                      <a:pt x="481391" y="-23420"/>
                      <a:pt x="493486" y="24961"/>
                    </a:cubicBezTo>
                    <a:cubicBezTo>
                      <a:pt x="505581" y="73342"/>
                      <a:pt x="79828" y="264447"/>
                      <a:pt x="72571" y="329761"/>
                    </a:cubicBezTo>
                    <a:cubicBezTo>
                      <a:pt x="65314" y="395075"/>
                      <a:pt x="449943" y="416847"/>
                      <a:pt x="449943" y="416847"/>
                    </a:cubicBezTo>
                    <a:lnTo>
                      <a:pt x="449943" y="4168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/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 flipH="1">
              <a:off x="5104234" y="4476307"/>
              <a:ext cx="966958" cy="6034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852402" y="5197485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UV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71" y="5146009"/>
            <a:ext cx="791179" cy="7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/>
          <p:cNvGrpSpPr/>
          <p:nvPr/>
        </p:nvGrpSpPr>
        <p:grpSpPr>
          <a:xfrm>
            <a:off x="5665030" y="3071541"/>
            <a:ext cx="2723762" cy="1756968"/>
            <a:chOff x="4378270" y="3570678"/>
            <a:chExt cx="2723762" cy="2075593"/>
          </a:xfrm>
        </p:grpSpPr>
        <p:sp>
          <p:nvSpPr>
            <p:cNvPr id="47" name="ZoneTexte 46"/>
            <p:cNvSpPr txBox="1"/>
            <p:nvPr/>
          </p:nvSpPr>
          <p:spPr>
            <a:xfrm rot="16200000">
              <a:off x="6032270" y="4333994"/>
              <a:ext cx="788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+mj-lt"/>
                  <a:sym typeface="Symbol" panose="05050102010706020507" pitchFamily="18" charset="2"/>
                </a:rPr>
                <a:t>(IR</a:t>
              </a:r>
              <a:r>
                <a:rPr lang="fr-FR" dirty="0" smtClean="0">
                  <a:sym typeface="Symbol" panose="05050102010706020507" pitchFamily="18" charset="2"/>
                </a:rPr>
                <a:t>)</a:t>
              </a:r>
              <a:endParaRPr lang="fr-FR" dirty="0"/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4378270" y="3570678"/>
              <a:ext cx="2723762" cy="2075593"/>
              <a:chOff x="4420764" y="3523633"/>
              <a:chExt cx="2723762" cy="2075593"/>
            </a:xfrm>
          </p:grpSpPr>
          <p:pic>
            <p:nvPicPr>
              <p:cNvPr id="48" name="図 17">
                <a:extLst>
                  <a:ext uri="{FF2B5EF4-FFF2-40B4-BE49-F238E27FC236}">
                    <a16:creationId xmlns:a16="http://schemas.microsoft.com/office/drawing/2014/main" id="{5AB28303-6607-4543-9EA8-725513228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059" b="14011"/>
              <a:stretch/>
            </p:blipFill>
            <p:spPr>
              <a:xfrm rot="16200000">
                <a:off x="4648633" y="3295764"/>
                <a:ext cx="1503778" cy="1959515"/>
              </a:xfrm>
              <a:prstGeom prst="rect">
                <a:avLst/>
              </a:prstGeom>
            </p:spPr>
          </p:pic>
          <p:sp>
            <p:nvSpPr>
              <p:cNvPr id="55" name="ZoneTexte 54"/>
              <p:cNvSpPr txBox="1"/>
              <p:nvPr/>
            </p:nvSpPr>
            <p:spPr>
              <a:xfrm>
                <a:off x="4517460" y="5126556"/>
                <a:ext cx="2627066" cy="472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>
                    <a:latin typeface="+mj-lt"/>
                  </a:rPr>
                  <a:t>Intensité des fragments </a:t>
                </a:r>
                <a:endParaRPr lang="fr-FR" sz="2000" b="1" dirty="0">
                  <a:latin typeface="+mj-lt"/>
                </a:endParaRPr>
              </a:p>
            </p:txBody>
          </p:sp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4808694" y="3835677"/>
                <a:ext cx="1228725" cy="1057275"/>
              </a:xfrm>
              <a:prstGeom prst="rect">
                <a:avLst/>
              </a:prstGeom>
            </p:spPr>
          </p:pic>
        </p:grpSp>
      </p:grpSp>
      <p:grpSp>
        <p:nvGrpSpPr>
          <p:cNvPr id="53" name="Groupe 52"/>
          <p:cNvGrpSpPr/>
          <p:nvPr/>
        </p:nvGrpSpPr>
        <p:grpSpPr>
          <a:xfrm>
            <a:off x="3417736" y="3226666"/>
            <a:ext cx="2688519" cy="663726"/>
            <a:chOff x="3827278" y="2956702"/>
            <a:chExt cx="2688519" cy="663726"/>
          </a:xfrm>
        </p:grpSpPr>
        <p:sp>
          <p:nvSpPr>
            <p:cNvPr id="51" name="Forme libre 50"/>
            <p:cNvSpPr/>
            <p:nvPr/>
          </p:nvSpPr>
          <p:spPr>
            <a:xfrm>
              <a:off x="3827278" y="2956702"/>
              <a:ext cx="1095154" cy="484416"/>
            </a:xfrm>
            <a:custGeom>
              <a:avLst/>
              <a:gdLst>
                <a:gd name="connsiteX0" fmla="*/ 0 w 1095154"/>
                <a:gd name="connsiteY0" fmla="*/ 404082 h 484416"/>
                <a:gd name="connsiteX1" fmla="*/ 159489 w 1095154"/>
                <a:gd name="connsiteY1" fmla="*/ 45 h 484416"/>
                <a:gd name="connsiteX2" fmla="*/ 244549 w 1095154"/>
                <a:gd name="connsiteY2" fmla="*/ 425347 h 484416"/>
                <a:gd name="connsiteX3" fmla="*/ 361507 w 1095154"/>
                <a:gd name="connsiteY3" fmla="*/ 31943 h 484416"/>
                <a:gd name="connsiteX4" fmla="*/ 435935 w 1095154"/>
                <a:gd name="connsiteY4" fmla="*/ 414715 h 484416"/>
                <a:gd name="connsiteX5" fmla="*/ 563526 w 1095154"/>
                <a:gd name="connsiteY5" fmla="*/ 53208 h 484416"/>
                <a:gd name="connsiteX6" fmla="*/ 648586 w 1095154"/>
                <a:gd name="connsiteY6" fmla="*/ 425347 h 484416"/>
                <a:gd name="connsiteX7" fmla="*/ 1095154 w 1095154"/>
                <a:gd name="connsiteY7" fmla="*/ 478510 h 48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154" h="484416">
                  <a:moveTo>
                    <a:pt x="0" y="404082"/>
                  </a:moveTo>
                  <a:cubicBezTo>
                    <a:pt x="59365" y="200291"/>
                    <a:pt x="118731" y="-3499"/>
                    <a:pt x="159489" y="45"/>
                  </a:cubicBezTo>
                  <a:cubicBezTo>
                    <a:pt x="200247" y="3589"/>
                    <a:pt x="210879" y="420031"/>
                    <a:pt x="244549" y="425347"/>
                  </a:cubicBezTo>
                  <a:cubicBezTo>
                    <a:pt x="278219" y="430663"/>
                    <a:pt x="329609" y="33715"/>
                    <a:pt x="361507" y="31943"/>
                  </a:cubicBezTo>
                  <a:cubicBezTo>
                    <a:pt x="393405" y="30171"/>
                    <a:pt x="402265" y="411171"/>
                    <a:pt x="435935" y="414715"/>
                  </a:cubicBezTo>
                  <a:cubicBezTo>
                    <a:pt x="469605" y="418259"/>
                    <a:pt x="528084" y="51436"/>
                    <a:pt x="563526" y="53208"/>
                  </a:cubicBezTo>
                  <a:cubicBezTo>
                    <a:pt x="598968" y="54980"/>
                    <a:pt x="559981" y="354463"/>
                    <a:pt x="648586" y="425347"/>
                  </a:cubicBezTo>
                  <a:cubicBezTo>
                    <a:pt x="737191" y="496231"/>
                    <a:pt x="916172" y="487370"/>
                    <a:pt x="1095154" y="47851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908754" y="3220318"/>
              <a:ext cx="1607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+mj-lt"/>
                </a:rPr>
                <a:t>Fragments M</a:t>
              </a:r>
              <a:r>
                <a:rPr lang="fr-FR" sz="2000" b="1" baseline="30000" dirty="0" smtClean="0">
                  <a:latin typeface="+mj-lt"/>
                </a:rPr>
                <a:t>+</a:t>
              </a:r>
              <a:endParaRPr lang="fr-FR" sz="2000" b="1" dirty="0">
                <a:latin typeface="+mj-lt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10" y="218086"/>
            <a:ext cx="7886700" cy="132556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fr-FR" sz="4000" dirty="0"/>
              <a:t>Spectroscopie d’action </a:t>
            </a:r>
            <a:r>
              <a:rPr lang="fr-FR" sz="4000" dirty="0" smtClean="0">
                <a:solidFill>
                  <a:schemeClr val="bg1"/>
                </a:solidFill>
              </a:rPr>
              <a:t>sélective en isomère</a:t>
            </a:r>
            <a:endParaRPr lang="fr-FR" sz="4000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89413" y="1201626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1471639" y="2755397"/>
            <a:ext cx="1833562" cy="38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935116" y="2184909"/>
            <a:ext cx="411163" cy="574676"/>
            <a:chOff x="2544" y="1846"/>
            <a:chExt cx="259" cy="362"/>
          </a:xfrm>
        </p:grpSpPr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2544" y="1846"/>
              <a:ext cx="24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/>
          </p:nvSpPr>
          <p:spPr bwMode="auto">
            <a:xfrm>
              <a:off x="2593" y="1888"/>
              <a:ext cx="21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r-FR" sz="3300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</a:t>
              </a:r>
              <a:r>
                <a:rPr lang="en-GB" altLang="fr-FR" sz="3300" baseline="-25000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endParaRPr lang="en-GB" altLang="fr-FR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1017614" y="3463420"/>
            <a:ext cx="2682875" cy="722120"/>
            <a:chOff x="607" y="3003"/>
            <a:chExt cx="1965" cy="632"/>
          </a:xfrm>
        </p:grpSpPr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2186" y="3003"/>
              <a:ext cx="38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2262" y="3039"/>
              <a:ext cx="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altLang="fr-FR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70"/>
            <p:cNvSpPr>
              <a:spLocks noChangeArrowheads="1"/>
            </p:cNvSpPr>
            <p:nvPr/>
          </p:nvSpPr>
          <p:spPr bwMode="auto">
            <a:xfrm>
              <a:off x="940" y="3508"/>
              <a:ext cx="1390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1036" y="3386"/>
              <a:ext cx="119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72"/>
            <p:cNvSpPr>
              <a:spLocks noChangeArrowheads="1"/>
            </p:cNvSpPr>
            <p:nvPr/>
          </p:nvSpPr>
          <p:spPr bwMode="auto">
            <a:xfrm>
              <a:off x="1036" y="3191"/>
              <a:ext cx="119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73"/>
            <p:cNvSpPr>
              <a:spLocks noChangeArrowheads="1"/>
            </p:cNvSpPr>
            <p:nvPr/>
          </p:nvSpPr>
          <p:spPr bwMode="auto">
            <a:xfrm>
              <a:off x="607" y="3134"/>
              <a:ext cx="287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664" y="3191"/>
              <a:ext cx="33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r-FR" sz="3300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</a:t>
              </a:r>
              <a:r>
                <a:rPr lang="en-GB" altLang="fr-FR" sz="3300" baseline="-250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  <a:r>
                <a:rPr lang="en-GB" altLang="fr-FR" sz="33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endParaRPr lang="en-GB" altLang="fr-FR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76"/>
            <p:cNvSpPr>
              <a:spLocks noChangeArrowheads="1"/>
            </p:cNvSpPr>
            <p:nvPr/>
          </p:nvSpPr>
          <p:spPr bwMode="auto">
            <a:xfrm>
              <a:off x="2186" y="3199"/>
              <a:ext cx="38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78"/>
            <p:cNvSpPr>
              <a:spLocks noChangeArrowheads="1"/>
            </p:cNvSpPr>
            <p:nvPr/>
          </p:nvSpPr>
          <p:spPr bwMode="auto">
            <a:xfrm>
              <a:off x="2337" y="3375"/>
              <a:ext cx="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altLang="fr-FR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79"/>
            <p:cNvSpPr>
              <a:spLocks noChangeArrowheads="1"/>
            </p:cNvSpPr>
            <p:nvPr/>
          </p:nvSpPr>
          <p:spPr bwMode="auto">
            <a:xfrm>
              <a:off x="2372" y="3368"/>
              <a:ext cx="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altLang="fr-F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Oval 89"/>
          <p:cNvSpPr>
            <a:spLocks noChangeArrowheads="1"/>
          </p:cNvSpPr>
          <p:nvPr/>
        </p:nvSpPr>
        <p:spPr bwMode="auto">
          <a:xfrm>
            <a:off x="2548361" y="3971475"/>
            <a:ext cx="133350" cy="15150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215106" y="3620152"/>
            <a:ext cx="452998" cy="425366"/>
            <a:chOff x="2672305" y="4222318"/>
            <a:chExt cx="452998" cy="425366"/>
          </a:xfrm>
        </p:grpSpPr>
        <p:grpSp>
          <p:nvGrpSpPr>
            <p:cNvPr id="28" name="Group 86"/>
            <p:cNvGrpSpPr>
              <a:grpSpLocks/>
            </p:cNvGrpSpPr>
            <p:nvPr/>
          </p:nvGrpSpPr>
          <p:grpSpPr bwMode="auto">
            <a:xfrm>
              <a:off x="3019167" y="4277470"/>
              <a:ext cx="106136" cy="370214"/>
              <a:chOff x="1717" y="3199"/>
              <a:chExt cx="78" cy="325"/>
            </a:xfrm>
          </p:grpSpPr>
          <p:sp>
            <p:nvSpPr>
              <p:cNvPr id="29" name="Rectangle 87"/>
              <p:cNvSpPr>
                <a:spLocks noChangeArrowheads="1"/>
              </p:cNvSpPr>
              <p:nvPr/>
            </p:nvSpPr>
            <p:spPr bwMode="auto">
              <a:xfrm>
                <a:off x="1749" y="3296"/>
                <a:ext cx="12" cy="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717" y="3199"/>
                <a:ext cx="78" cy="106"/>
              </a:xfrm>
              <a:custGeom>
                <a:avLst/>
                <a:gdLst>
                  <a:gd name="T0" fmla="*/ 78 w 78"/>
                  <a:gd name="T1" fmla="*/ 106 h 106"/>
                  <a:gd name="T2" fmla="*/ 38 w 78"/>
                  <a:gd name="T3" fmla="*/ 0 h 106"/>
                  <a:gd name="T4" fmla="*/ 0 w 78"/>
                  <a:gd name="T5" fmla="*/ 106 h 106"/>
                  <a:gd name="T6" fmla="*/ 78 w 78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6">
                    <a:moveTo>
                      <a:pt x="78" y="106"/>
                    </a:moveTo>
                    <a:lnTo>
                      <a:pt x="38" y="0"/>
                    </a:lnTo>
                    <a:lnTo>
                      <a:pt x="0" y="106"/>
                    </a:lnTo>
                    <a:lnTo>
                      <a:pt x="78" y="1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2672305" y="422231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05717" y="4476464"/>
            <a:ext cx="259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Complexe M</a:t>
            </a:r>
            <a:r>
              <a:rPr lang="fr-FR" sz="2800" baseline="30000" dirty="0" smtClean="0"/>
              <a:t>+</a:t>
            </a:r>
            <a:r>
              <a:rPr lang="fr-FR" sz="2800" dirty="0" smtClean="0"/>
              <a:t> H</a:t>
            </a:r>
            <a:r>
              <a:rPr lang="fr-FR" sz="2800" baseline="-25000" dirty="0" smtClean="0"/>
              <a:t>2</a:t>
            </a:r>
            <a:endParaRPr lang="fr-FR" sz="2800" dirty="0"/>
          </a:p>
        </p:txBody>
      </p:sp>
      <p:sp>
        <p:nvSpPr>
          <p:cNvPr id="39" name="Rectangle 38"/>
          <p:cNvSpPr/>
          <p:nvPr/>
        </p:nvSpPr>
        <p:spPr>
          <a:xfrm>
            <a:off x="1503874" y="5653743"/>
            <a:ext cx="631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/>
              <a:t>Possible à basse température uniquement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03874" y="1642085"/>
            <a:ext cx="3602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 smtClean="0"/>
              <a:t>Technique du messager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15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7098</TotalTime>
  <Words>811</Words>
  <Application>Microsoft Office PowerPoint</Application>
  <PresentationFormat>Affichage à l'écran (4:3)</PresentationFormat>
  <Paragraphs>204</Paragraphs>
  <Slides>21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8" baseType="lpstr">
      <vt:lpstr>游ゴシック</vt:lpstr>
      <vt:lpstr>Arial</vt:lpstr>
      <vt:lpstr>Calibri</vt:lpstr>
      <vt:lpstr>Calibri Light</vt:lpstr>
      <vt:lpstr>Cambria Math</vt:lpstr>
      <vt:lpstr>Comic Sans MS</vt:lpstr>
      <vt:lpstr>Helvetica</vt:lpstr>
      <vt:lpstr>Lucida Sans Unicode</vt:lpstr>
      <vt:lpstr>メイリオ</vt:lpstr>
      <vt:lpstr>Symbol</vt:lpstr>
      <vt:lpstr>Times New Roman</vt:lpstr>
      <vt:lpstr>Wingdings</vt:lpstr>
      <vt:lpstr>Thème Office</vt:lpstr>
      <vt:lpstr>Graph</vt:lpstr>
      <vt:lpstr>CS ChemDraw Drawing</vt:lpstr>
      <vt:lpstr>ChemSketch</vt:lpstr>
      <vt:lpstr>Équation</vt:lpstr>
      <vt:lpstr>Présentation PowerPoint</vt:lpstr>
      <vt:lpstr>Chiralité</vt:lpstr>
      <vt:lpstr>Chiralité &amp; interactions moléculaires</vt:lpstr>
      <vt:lpstr>Présentation PowerPoint</vt:lpstr>
      <vt:lpstr>Sonde chirale</vt:lpstr>
      <vt:lpstr>Présentation PowerPoint</vt:lpstr>
      <vt:lpstr>Présentation PowerPoint</vt:lpstr>
      <vt:lpstr>  Méthodes expérimentales</vt:lpstr>
      <vt:lpstr>Spectroscopie d’action sélective en isomère</vt:lpstr>
      <vt:lpstr>Application à la chromatographie</vt:lpstr>
      <vt:lpstr>Spectroscopie IR: TyrH+@-MCD</vt:lpstr>
      <vt:lpstr>Structures calculées</vt:lpstr>
      <vt:lpstr>Rôle des interactions spécifiques</vt:lpstr>
      <vt:lpstr>Présentation PowerPoint</vt:lpstr>
      <vt:lpstr>Dichroïsme circulaire vibrationnel (VCD)</vt:lpstr>
      <vt:lpstr>Présentation PowerPoint</vt:lpstr>
      <vt:lpstr>Présentation PowerPoint</vt:lpstr>
      <vt:lpstr>Présentation PowerPoint</vt:lpstr>
      <vt:lpstr>Cristal du (S) 1-Indanol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 de l’exercice de reconnaissance par les yeux et par les oreilles</dc:title>
  <dc:creator>anne</dc:creator>
  <cp:lastModifiedBy>anne</cp:lastModifiedBy>
  <cp:revision>879</cp:revision>
  <dcterms:created xsi:type="dcterms:W3CDTF">2020-10-21T08:09:55Z</dcterms:created>
  <dcterms:modified xsi:type="dcterms:W3CDTF">2025-03-11T10:40:02Z</dcterms:modified>
</cp:coreProperties>
</file>