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65" r:id="rId4"/>
    <p:sldId id="264" r:id="rId5"/>
    <p:sldId id="266" r:id="rId6"/>
    <p:sldId id="261" r:id="rId7"/>
    <p:sldId id="257" r:id="rId8"/>
    <p:sldId id="302" r:id="rId9"/>
    <p:sldId id="273" r:id="rId10"/>
    <p:sldId id="279" r:id="rId11"/>
    <p:sldId id="280" r:id="rId12"/>
    <p:sldId id="281" r:id="rId13"/>
    <p:sldId id="278" r:id="rId14"/>
    <p:sldId id="274" r:id="rId15"/>
    <p:sldId id="276" r:id="rId16"/>
    <p:sldId id="277" r:id="rId17"/>
    <p:sldId id="282" r:id="rId18"/>
    <p:sldId id="283" r:id="rId19"/>
    <p:sldId id="301" r:id="rId20"/>
    <p:sldId id="284" r:id="rId21"/>
    <p:sldId id="285" r:id="rId22"/>
    <p:sldId id="267" r:id="rId23"/>
    <p:sldId id="288" r:id="rId24"/>
    <p:sldId id="286" r:id="rId25"/>
    <p:sldId id="289" r:id="rId26"/>
    <p:sldId id="290" r:id="rId27"/>
    <p:sldId id="291" r:id="rId28"/>
    <p:sldId id="303" r:id="rId29"/>
    <p:sldId id="292" r:id="rId30"/>
    <p:sldId id="293" r:id="rId31"/>
    <p:sldId id="294" r:id="rId32"/>
    <p:sldId id="309" r:id="rId33"/>
    <p:sldId id="298" r:id="rId34"/>
    <p:sldId id="297" r:id="rId35"/>
    <p:sldId id="300" r:id="rId36"/>
    <p:sldId id="299" r:id="rId37"/>
    <p:sldId id="270" r:id="rId38"/>
    <p:sldId id="310" r:id="rId39"/>
    <p:sldId id="305" r:id="rId40"/>
    <p:sldId id="304" r:id="rId41"/>
    <p:sldId id="306" r:id="rId42"/>
    <p:sldId id="258" r:id="rId43"/>
    <p:sldId id="307" r:id="rId44"/>
    <p:sldId id="308" r:id="rId45"/>
    <p:sldId id="271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FBF"/>
    <a:srgbClr val="0000BA"/>
    <a:srgbClr val="007E39"/>
    <a:srgbClr val="CB6A28"/>
    <a:srgbClr val="ED7D31"/>
    <a:srgbClr val="2F5597"/>
    <a:srgbClr val="4472C4"/>
    <a:srgbClr val="C00000"/>
    <a:srgbClr val="5482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8" autoAdjust="0"/>
  </p:normalViewPr>
  <p:slideViewPr>
    <p:cSldViewPr snapToGrid="0">
      <p:cViewPr varScale="1">
        <p:scale>
          <a:sx n="69" d="100"/>
          <a:sy n="69" d="100"/>
        </p:scale>
        <p:origin x="4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e\OneDrive\Bureau\sdrive-CNRS\H2+partage\conf&#233;rences\fundamental%20constants%20with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ent.hilico\Nextcloud\H2+partage\conf&#233;rences\fundamental%20constants%20with%20ti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e\OneDrive\Bureau\sdrive-CNRS\H2+partage\conf&#233;rences\fundamental%20constants%20with%20ti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\OneDrive\Bureau\sdrive-CNRS\H2+partage\conf&#233;rences\fundamental%20constants%20with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Rydberg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Rydberg!$A$6:$A$11</c:f>
              <c:numCache>
                <c:formatCode>General</c:formatCode>
                <c:ptCount val="6"/>
                <c:pt idx="0">
                  <c:v>1998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xVal>
          <c:yVal>
            <c:numRef>
              <c:f>Rydberg!$D$6:$D$11</c:f>
              <c:numCache>
                <c:formatCode>0.E+00</c:formatCode>
                <c:ptCount val="6"/>
                <c:pt idx="0">
                  <c:v>7.5635165195657021E-12</c:v>
                </c:pt>
                <c:pt idx="1">
                  <c:v>6.6522494690289537E-12</c:v>
                </c:pt>
                <c:pt idx="2">
                  <c:v>5.0119687780300327E-12</c:v>
                </c:pt>
                <c:pt idx="3">
                  <c:v>5.9232358304479934E-12</c:v>
                </c:pt>
                <c:pt idx="4">
                  <c:v>1.9136608062230136E-12</c:v>
                </c:pt>
                <c:pt idx="5">
                  <c:v>1.0935204606991638E-12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52-45B5-AA1A-EEFA0245D2A4}"/>
            </c:ext>
          </c:extLst>
        </c:ser>
        <c:ser>
          <c:idx val="1"/>
          <c:order val="1"/>
          <c:tx>
            <c:v>mpsurme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'mp-sur-me'!$B$7:$B$13</c:f>
              <c:numCache>
                <c:formatCode>General</c:formatCode>
                <c:ptCount val="7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</c:numCache>
            </c:numRef>
          </c:xVal>
          <c:yVal>
            <c:numRef>
              <c:f>'mp-sur-me'!$E$7:$E$13</c:f>
              <c:numCache>
                <c:formatCode>General</c:formatCode>
                <c:ptCount val="7"/>
                <c:pt idx="0">
                  <c:v>4.6292446847122309E-10</c:v>
                </c:pt>
                <c:pt idx="1">
                  <c:v>4.3569361741790063E-10</c:v>
                </c:pt>
                <c:pt idx="2">
                  <c:v>4.0846276633373099E-10</c:v>
                </c:pt>
                <c:pt idx="3">
                  <c:v>9.2584893629702776E-11</c:v>
                </c:pt>
                <c:pt idx="4">
                  <c:v>5.990787236363956E-11</c:v>
                </c:pt>
                <c:pt idx="5">
                  <c:v>5.990787236363956E-11</c:v>
                </c:pt>
                <c:pt idx="6">
                  <c:v>1.7427744687642204E-11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52-45B5-AA1A-EEFA0245D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379360"/>
        <c:axId val="2137808720"/>
      </c:scatterChart>
      <c:valAx>
        <c:axId val="225379360"/>
        <c:scaling>
          <c:orientation val="minMax"/>
          <c:min val="199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7808720"/>
        <c:crosses val="autoZero"/>
        <c:crossBetween val="midCat"/>
        <c:majorUnit val="4"/>
      </c:valAx>
      <c:valAx>
        <c:axId val="2137808720"/>
        <c:scaling>
          <c:logBase val="10"/>
          <c:orientation val="minMax"/>
          <c:max val="1.0000000000000005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5379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proton</a:t>
            </a:r>
            <a:r>
              <a:rPr lang="fr-FR" sz="1800" baseline="0" dirty="0"/>
              <a:t> radius</a:t>
            </a:r>
          </a:p>
        </c:rich>
      </c:tx>
      <c:layout>
        <c:manualLayout>
          <c:xMode val="edge"/>
          <c:yMode val="edge"/>
          <c:x val="0.4179011057449229"/>
          <c:y val="4.55679686862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rp!$C$8:$C$13</c:f>
                <c:numCache>
                  <c:formatCode>General</c:formatCode>
                  <c:ptCount val="6"/>
                  <c:pt idx="0">
                    <c:v>1.2E-2</c:v>
                  </c:pt>
                  <c:pt idx="1">
                    <c:v>6.7999999999999996E-3</c:v>
                  </c:pt>
                  <c:pt idx="2">
                    <c:v>6.8999999999999999E-3</c:v>
                  </c:pt>
                  <c:pt idx="3">
                    <c:v>5.1000000000000004E-3</c:v>
                  </c:pt>
                  <c:pt idx="4">
                    <c:v>6.1000000000000004E-3</c:v>
                  </c:pt>
                  <c:pt idx="5">
                    <c:v>1.9E-3</c:v>
                  </c:pt>
                </c:numCache>
              </c:numRef>
            </c:plus>
            <c:minus>
              <c:numRef>
                <c:f>rp!$C$8:$C$13</c:f>
                <c:numCache>
                  <c:formatCode>General</c:formatCode>
                  <c:ptCount val="6"/>
                  <c:pt idx="0">
                    <c:v>1.2E-2</c:v>
                  </c:pt>
                  <c:pt idx="1">
                    <c:v>6.7999999999999996E-3</c:v>
                  </c:pt>
                  <c:pt idx="2">
                    <c:v>6.8999999999999999E-3</c:v>
                  </c:pt>
                  <c:pt idx="3">
                    <c:v>5.1000000000000004E-3</c:v>
                  </c:pt>
                  <c:pt idx="4">
                    <c:v>6.1000000000000004E-3</c:v>
                  </c:pt>
                  <c:pt idx="5">
                    <c:v>1.9E-3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rp!$A$8:$A$14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2014</c:v>
                </c:pt>
                <c:pt idx="5">
                  <c:v>2018</c:v>
                </c:pt>
                <c:pt idx="6">
                  <c:v>2022</c:v>
                </c:pt>
              </c:numCache>
            </c:numRef>
          </c:xVal>
          <c:yVal>
            <c:numRef>
              <c:f>rp!$B$8:$B$14</c:f>
              <c:numCache>
                <c:formatCode>0.0000</c:formatCode>
                <c:ptCount val="7"/>
                <c:pt idx="0" formatCode="General">
                  <c:v>0.85450000000000004</c:v>
                </c:pt>
                <c:pt idx="1">
                  <c:v>0.875</c:v>
                </c:pt>
                <c:pt idx="2" formatCode="General">
                  <c:v>0.87680000000000002</c:v>
                </c:pt>
                <c:pt idx="3" formatCode="General">
                  <c:v>0.87749999999999995</c:v>
                </c:pt>
                <c:pt idx="4" formatCode="General">
                  <c:v>0.87509999999999999</c:v>
                </c:pt>
                <c:pt idx="5" formatCode="General">
                  <c:v>0.84140000000000004</c:v>
                </c:pt>
                <c:pt idx="6" formatCode="General">
                  <c:v>0.84075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3C-4DE6-B3E6-9299A4EE293C}"/>
            </c:ext>
          </c:extLst>
        </c:ser>
        <c:ser>
          <c:idx val="1"/>
          <c:order val="1"/>
          <c:tx>
            <c:v>mup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rp!$C$16:$C$17</c:f>
                <c:numCache>
                  <c:formatCode>General</c:formatCode>
                  <c:ptCount val="2"/>
                  <c:pt idx="0">
                    <c:v>9.5E-4</c:v>
                  </c:pt>
                  <c:pt idx="1">
                    <c:v>3.8999999999999999E-4</c:v>
                  </c:pt>
                </c:numCache>
              </c:numRef>
            </c:plus>
            <c:minus>
              <c:numRef>
                <c:f>rp!$C$16:$C$17</c:f>
                <c:numCache>
                  <c:formatCode>General</c:formatCode>
                  <c:ptCount val="2"/>
                  <c:pt idx="0">
                    <c:v>9.5E-4</c:v>
                  </c:pt>
                  <c:pt idx="1">
                    <c:v>3.8999999999999999E-4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rp!$A$16:$A$17</c:f>
              <c:numCache>
                <c:formatCode>General</c:formatCode>
                <c:ptCount val="2"/>
                <c:pt idx="0">
                  <c:v>2010</c:v>
                </c:pt>
                <c:pt idx="1">
                  <c:v>2013</c:v>
                </c:pt>
              </c:numCache>
            </c:numRef>
          </c:xVal>
          <c:yVal>
            <c:numRef>
              <c:f>rp!$B$16:$B$17</c:f>
              <c:numCache>
                <c:formatCode>General</c:formatCode>
                <c:ptCount val="2"/>
                <c:pt idx="0">
                  <c:v>0.84184000000000003</c:v>
                </c:pt>
                <c:pt idx="1">
                  <c:v>0.84087000000000001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3C-4DE6-B3E6-9299A4EE293C}"/>
            </c:ext>
          </c:extLst>
        </c:ser>
        <c:ser>
          <c:idx val="2"/>
          <c:order val="2"/>
          <c:tx>
            <c:v>diff elec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rp!$C$18</c:f>
                <c:numCache>
                  <c:formatCode>General</c:formatCode>
                  <c:ptCount val="1"/>
                  <c:pt idx="0">
                    <c:v>6.1000000000000004E-3</c:v>
                  </c:pt>
                </c:numCache>
              </c:numRef>
            </c:plus>
            <c:minus>
              <c:numRef>
                <c:f>rp!$C$18</c:f>
                <c:numCache>
                  <c:formatCode>General</c:formatCode>
                  <c:ptCount val="1"/>
                  <c:pt idx="0">
                    <c:v>6.1000000000000004E-3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(rp!$A$18,rp!$A$21)</c:f>
              <c:numCache>
                <c:formatCode>General</c:formatCode>
                <c:ptCount val="2"/>
                <c:pt idx="0">
                  <c:v>2013</c:v>
                </c:pt>
                <c:pt idx="1">
                  <c:v>2019.7</c:v>
                </c:pt>
              </c:numCache>
            </c:numRef>
          </c:xVal>
          <c:yVal>
            <c:numRef>
              <c:f>(rp!$B$18,rp!$B$21)</c:f>
              <c:numCache>
                <c:formatCode>General</c:formatCode>
                <c:ptCount val="2"/>
                <c:pt idx="0">
                  <c:v>0.87509999999999999</c:v>
                </c:pt>
                <c:pt idx="1">
                  <c:v>0.83099999999999996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3C-4DE6-B3E6-9299A4EE293C}"/>
            </c:ext>
          </c:extLst>
        </c:ser>
        <c:ser>
          <c:idx val="3"/>
          <c:order val="3"/>
          <c:tx>
            <c:v>hydrogen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(rp!$C$19:$C$20,rp!$C$22,rp!$C$23,rp!$C$24)</c:f>
                <c:numCache>
                  <c:formatCode>General</c:formatCode>
                  <c:ptCount val="5"/>
                  <c:pt idx="0">
                    <c:v>9.4999999999999998E-3</c:v>
                  </c:pt>
                  <c:pt idx="1">
                    <c:v>1.2999999999999999E-2</c:v>
                  </c:pt>
                  <c:pt idx="2">
                    <c:v>0.01</c:v>
                  </c:pt>
                  <c:pt idx="3">
                    <c:v>3.8E-3</c:v>
                  </c:pt>
                  <c:pt idx="4">
                    <c:v>5.1000000000000004E-3</c:v>
                  </c:pt>
                </c:numCache>
              </c:numRef>
            </c:plus>
            <c:minus>
              <c:numRef>
                <c:f>(rp!$C$19:$C$20,rp!$C$22:$C$24)</c:f>
                <c:numCache>
                  <c:formatCode>General</c:formatCode>
                  <c:ptCount val="5"/>
                  <c:pt idx="0">
                    <c:v>9.4999999999999998E-3</c:v>
                  </c:pt>
                  <c:pt idx="1">
                    <c:v>1.2999999999999999E-2</c:v>
                  </c:pt>
                  <c:pt idx="2">
                    <c:v>0.01</c:v>
                  </c:pt>
                  <c:pt idx="3">
                    <c:v>3.8E-3</c:v>
                  </c:pt>
                  <c:pt idx="4">
                    <c:v>5.1000000000000004E-3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(rp!$A$19:$A$20,rp!$A$22,rp!$A$23,rp!$A$24)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2022</c:v>
                </c:pt>
              </c:numCache>
            </c:numRef>
          </c:xVal>
          <c:yVal>
            <c:numRef>
              <c:f>(rp!$B$19:$B$20,rp!$B$22,rp!$B$23,rp!$B$24)</c:f>
              <c:numCache>
                <c:formatCode>General</c:formatCode>
                <c:ptCount val="5"/>
                <c:pt idx="0">
                  <c:v>0.83350000000000002</c:v>
                </c:pt>
                <c:pt idx="1">
                  <c:v>0.877</c:v>
                </c:pt>
                <c:pt idx="2">
                  <c:v>0.83299999999999996</c:v>
                </c:pt>
                <c:pt idx="3">
                  <c:v>0.84819999999999995</c:v>
                </c:pt>
                <c:pt idx="4">
                  <c:v>0.85840000000000005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3C-4DE6-B3E6-9299A4EE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102400"/>
        <c:axId val="178102792"/>
      </c:scatterChart>
      <c:valAx>
        <c:axId val="178102400"/>
        <c:scaling>
          <c:orientation val="minMax"/>
          <c:max val="2026"/>
          <c:min val="199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102792"/>
        <c:crosses val="autoZero"/>
        <c:crossBetween val="midCat"/>
        <c:majorUnit val="4"/>
      </c:valAx>
      <c:valAx>
        <c:axId val="178102792"/>
        <c:scaling>
          <c:orientation val="minMax"/>
          <c:max val="0.89000000000000012"/>
          <c:min val="0.82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102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'mp-sur-me'!$B$4:$B$13</c:f>
              <c:numCache>
                <c:formatCode>General</c:formatCode>
                <c:ptCount val="10"/>
                <c:pt idx="0">
                  <c:v>1973</c:v>
                </c:pt>
                <c:pt idx="1">
                  <c:v>1986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2014</c:v>
                </c:pt>
                <c:pt idx="7">
                  <c:v>2018</c:v>
                </c:pt>
                <c:pt idx="8">
                  <c:v>2020</c:v>
                </c:pt>
                <c:pt idx="9">
                  <c:v>2022</c:v>
                </c:pt>
              </c:numCache>
            </c:numRef>
          </c:xVal>
          <c:yVal>
            <c:numRef>
              <c:f>'mp-sur-me'!$E$4:$E$13</c:f>
              <c:numCache>
                <c:formatCode>General</c:formatCode>
                <c:ptCount val="10"/>
                <c:pt idx="0">
                  <c:v>3.8123215452284682E-7</c:v>
                </c:pt>
                <c:pt idx="1">
                  <c:v>2.0150829492475852E-8</c:v>
                </c:pt>
                <c:pt idx="2">
                  <c:v>2.1240063906614126E-9</c:v>
                </c:pt>
                <c:pt idx="3">
                  <c:v>4.6292446847122309E-10</c:v>
                </c:pt>
                <c:pt idx="4">
                  <c:v>4.3569361741790063E-10</c:v>
                </c:pt>
                <c:pt idx="5">
                  <c:v>4.0846276633373099E-10</c:v>
                </c:pt>
                <c:pt idx="6">
                  <c:v>9.2584893629702776E-11</c:v>
                </c:pt>
                <c:pt idx="7">
                  <c:v>5.990787236363956E-11</c:v>
                </c:pt>
                <c:pt idx="8">
                  <c:v>5.990787236363956E-11</c:v>
                </c:pt>
                <c:pt idx="9">
                  <c:v>1.7427744687642204E-11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F6-4BC0-9518-913BACCB0B45}"/>
            </c:ext>
          </c:extLst>
        </c:ser>
        <c:ser>
          <c:idx val="1"/>
          <c:order val="1"/>
          <c:tx>
            <c:v>heisse-patra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'mp-sur-me'!$B$14</c:f>
              <c:numCache>
                <c:formatCode>General</c:formatCode>
                <c:ptCount val="1"/>
                <c:pt idx="0">
                  <c:v>2017</c:v>
                </c:pt>
              </c:numCache>
            </c:numRef>
          </c:xVal>
          <c:yVal>
            <c:numRef>
              <c:f>'mp-sur-me'!$E$14</c:f>
              <c:numCache>
                <c:formatCode>General</c:formatCode>
                <c:ptCount val="1"/>
                <c:pt idx="0">
                  <c:v>4.4113978742516343E-11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F6-4BC0-9518-913BACCB0B45}"/>
            </c:ext>
          </c:extLst>
        </c:ser>
        <c:ser>
          <c:idx val="2"/>
          <c:order val="2"/>
          <c:tx>
            <c:v>patra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BF6-4BC0-9518-913BACCB0B45}"/>
              </c:ext>
            </c:extLst>
          </c:dPt>
          <c:xVal>
            <c:numRef>
              <c:f>'mp-sur-me'!$B$15</c:f>
              <c:numCache>
                <c:formatCode>General</c:formatCode>
                <c:ptCount val="1"/>
                <c:pt idx="0">
                  <c:v>2020</c:v>
                </c:pt>
              </c:numCache>
            </c:numRef>
          </c:xVal>
          <c:yVal>
            <c:numRef>
              <c:f>'mp-sur-me'!$E$15</c:f>
              <c:numCache>
                <c:formatCode>General</c:formatCode>
                <c:ptCount val="1"/>
                <c:pt idx="0">
                  <c:v>3.8667808527327694E-11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BF6-4BC0-9518-913BACCB0B45}"/>
            </c:ext>
          </c:extLst>
        </c:ser>
        <c:ser>
          <c:idx val="3"/>
          <c:order val="3"/>
          <c:tx>
            <c:v>kortunov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BF6-4BC0-9518-913BACCB0B45}"/>
              </c:ext>
            </c:extLst>
          </c:dPt>
          <c:xVal>
            <c:numRef>
              <c:f>'mp-sur-me'!$B$17</c:f>
              <c:numCache>
                <c:formatCode>General</c:formatCode>
                <c:ptCount val="1"/>
                <c:pt idx="0">
                  <c:v>2021</c:v>
                </c:pt>
              </c:numCache>
            </c:numRef>
          </c:xVal>
          <c:yVal>
            <c:numRef>
              <c:f>'mp-sur-me'!$E$17</c:f>
              <c:numCache>
                <c:formatCode>General</c:formatCode>
                <c:ptCount val="1"/>
                <c:pt idx="0">
                  <c:v>3.5509029801883217E-11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BF6-4BC0-9518-913BACCB0B45}"/>
            </c:ext>
          </c:extLst>
        </c:ser>
        <c:ser>
          <c:idx val="4"/>
          <c:order val="4"/>
          <c:tx>
            <c:v>alighanbari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'mp-sur-me'!$B$18</c:f>
              <c:numCache>
                <c:formatCode>General</c:formatCode>
                <c:ptCount val="1"/>
                <c:pt idx="0">
                  <c:v>2023</c:v>
                </c:pt>
              </c:numCache>
            </c:numRef>
          </c:xVal>
          <c:yVal>
            <c:numRef>
              <c:f>'mp-sur-me'!$E$18</c:f>
              <c:numCache>
                <c:formatCode>General</c:formatCode>
                <c:ptCount val="1"/>
                <c:pt idx="0">
                  <c:v>2.0150829794680244E-11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BF6-4BC0-9518-913BACCB0B45}"/>
            </c:ext>
          </c:extLst>
        </c:ser>
        <c:ser>
          <c:idx val="5"/>
          <c:order val="5"/>
          <c:tx>
            <c:v>alighanbari-rot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'mp-sur-me'!$B$16</c:f>
              <c:numCache>
                <c:formatCode>General</c:formatCode>
                <c:ptCount val="1"/>
                <c:pt idx="0">
                  <c:v>2020</c:v>
                </c:pt>
              </c:numCache>
            </c:numRef>
          </c:xVal>
          <c:yVal>
            <c:numRef>
              <c:f>'mp-sur-me'!$E$16</c:f>
              <c:numCache>
                <c:formatCode>General</c:formatCode>
                <c:ptCount val="1"/>
                <c:pt idx="0">
                  <c:v>2.0150829794833883E-11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BF6-4BC0-9518-913BACCB0B45}"/>
            </c:ext>
          </c:extLst>
        </c:ser>
        <c:ser>
          <c:idx val="6"/>
          <c:order val="6"/>
          <c:tx>
            <c:v>karr-adj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'mp-sur-me'!$B$19</c:f>
              <c:numCache>
                <c:formatCode>General</c:formatCode>
                <c:ptCount val="1"/>
                <c:pt idx="0">
                  <c:v>2023</c:v>
                </c:pt>
              </c:numCache>
            </c:numRef>
          </c:xVal>
          <c:yVal>
            <c:numRef>
              <c:f>'mp-sur-me'!$E$19</c:f>
              <c:numCache>
                <c:formatCode>General</c:formatCode>
                <c:ptCount val="1"/>
                <c:pt idx="0">
                  <c:v>1.7972361709160386E-11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BF6-4BC0-9518-913BACCB0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101224"/>
        <c:axId val="178101616"/>
      </c:scatterChart>
      <c:valAx>
        <c:axId val="17810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101616"/>
        <c:crosses val="autoZero"/>
        <c:crossBetween val="midCat"/>
      </c:valAx>
      <c:valAx>
        <c:axId val="178101616"/>
        <c:scaling>
          <c:logBase val="10"/>
          <c:orientation val="minMax"/>
          <c:max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E+00" sourceLinked="0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101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7"/>
          <c:order val="0"/>
          <c:tx>
            <c:v>Codata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'mp-sur-me'!$B$10:$B$13</c:f>
              <c:numCache>
                <c:formatCode>General</c:formatCode>
                <c:ptCount val="4"/>
                <c:pt idx="0">
                  <c:v>2014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xVal>
          <c:yVal>
            <c:numRef>
              <c:f>'mp-sur-me'!$E$10:$E$13</c:f>
              <c:numCache>
                <c:formatCode>General</c:formatCode>
                <c:ptCount val="4"/>
                <c:pt idx="0">
                  <c:v>9.2584893629702776E-11</c:v>
                </c:pt>
                <c:pt idx="1">
                  <c:v>5.990787236363956E-11</c:v>
                </c:pt>
                <c:pt idx="2">
                  <c:v>5.990787236363956E-11</c:v>
                </c:pt>
                <c:pt idx="3">
                  <c:v>1.7427744687642204E-11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85-4582-BA8B-DC23DEF2D381}"/>
            </c:ext>
          </c:extLst>
        </c:ser>
        <c:ser>
          <c:idx val="1"/>
          <c:order val="7"/>
          <c:tx>
            <c:v>Heisse 2017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'mp-sur-me'!$B$14</c:f>
              <c:numCache>
                <c:formatCode>General</c:formatCode>
                <c:ptCount val="1"/>
                <c:pt idx="0">
                  <c:v>2017</c:v>
                </c:pt>
              </c:numCache>
            </c:numRef>
          </c:xVal>
          <c:yVal>
            <c:numRef>
              <c:f>'mp-sur-me'!$E$14</c:f>
              <c:numCache>
                <c:formatCode>General</c:formatCode>
                <c:ptCount val="1"/>
                <c:pt idx="0">
                  <c:v>4.4113978742516343E-11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85-4582-BA8B-DC23DEF2D381}"/>
            </c:ext>
          </c:extLst>
        </c:ser>
        <c:ser>
          <c:idx val="2"/>
          <c:order val="8"/>
          <c:tx>
            <c:v>Patra 2020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'mp-sur-me'!$B$15</c:f>
              <c:numCache>
                <c:formatCode>General</c:formatCode>
                <c:ptCount val="1"/>
                <c:pt idx="0">
                  <c:v>2020</c:v>
                </c:pt>
              </c:numCache>
            </c:numRef>
          </c:xVal>
          <c:yVal>
            <c:numRef>
              <c:f>'mp-sur-me'!$E$15</c:f>
              <c:numCache>
                <c:formatCode>General</c:formatCode>
                <c:ptCount val="1"/>
                <c:pt idx="0">
                  <c:v>3.8667808527327694E-11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85-4582-BA8B-DC23DEF2D381}"/>
            </c:ext>
          </c:extLst>
        </c:ser>
        <c:ser>
          <c:idx val="3"/>
          <c:order val="9"/>
          <c:tx>
            <c:v>Kortunov 2021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rgbClr val="00B05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'mp-sur-me'!$B$17</c:f>
              <c:numCache>
                <c:formatCode>General</c:formatCode>
                <c:ptCount val="1"/>
                <c:pt idx="0">
                  <c:v>2021</c:v>
                </c:pt>
              </c:numCache>
            </c:numRef>
          </c:xVal>
          <c:yVal>
            <c:numRef>
              <c:f>'mp-sur-me'!$E$17</c:f>
              <c:numCache>
                <c:formatCode>General</c:formatCode>
                <c:ptCount val="1"/>
                <c:pt idx="0">
                  <c:v>3.5509029801883217E-11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085-4582-BA8B-DC23DEF2D381}"/>
            </c:ext>
          </c:extLst>
        </c:ser>
        <c:ser>
          <c:idx val="4"/>
          <c:order val="10"/>
          <c:tx>
            <c:v>Alighanbari 2020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'mp-sur-me'!$B$16</c:f>
              <c:numCache>
                <c:formatCode>General</c:formatCode>
                <c:ptCount val="1"/>
                <c:pt idx="0">
                  <c:v>2020</c:v>
                </c:pt>
              </c:numCache>
            </c:numRef>
          </c:xVal>
          <c:yVal>
            <c:numRef>
              <c:f>'mp-sur-me'!$E$16</c:f>
              <c:numCache>
                <c:formatCode>General</c:formatCode>
                <c:ptCount val="1"/>
                <c:pt idx="0">
                  <c:v>2.0150829794833883E-11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085-4582-BA8B-DC23DEF2D381}"/>
            </c:ext>
          </c:extLst>
        </c:ser>
        <c:ser>
          <c:idx val="5"/>
          <c:order val="11"/>
          <c:tx>
            <c:v>Alighanbari 2023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'mp-sur-me'!$B$18</c:f>
              <c:numCache>
                <c:formatCode>General</c:formatCode>
                <c:ptCount val="1"/>
                <c:pt idx="0">
                  <c:v>2023</c:v>
                </c:pt>
              </c:numCache>
            </c:numRef>
          </c:xVal>
          <c:yVal>
            <c:numRef>
              <c:f>'mp-sur-me'!$E$18</c:f>
              <c:numCache>
                <c:formatCode>General</c:formatCode>
                <c:ptCount val="1"/>
                <c:pt idx="0">
                  <c:v>2.0150829794680244E-11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085-4582-BA8B-DC23DEF2D381}"/>
            </c:ext>
          </c:extLst>
        </c:ser>
        <c:ser>
          <c:idx val="6"/>
          <c:order val="12"/>
          <c:tx>
            <c:v>Karr adjust 2023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'mp-sur-me'!$B$19</c:f>
              <c:numCache>
                <c:formatCode>General</c:formatCode>
                <c:ptCount val="1"/>
                <c:pt idx="0">
                  <c:v>2023</c:v>
                </c:pt>
              </c:numCache>
            </c:numRef>
          </c:xVal>
          <c:yVal>
            <c:numRef>
              <c:f>'mp-sur-me'!$E$19</c:f>
              <c:numCache>
                <c:formatCode>General</c:formatCode>
                <c:ptCount val="1"/>
                <c:pt idx="0">
                  <c:v>1.7972361709160386E-11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085-4582-BA8B-DC23DEF2D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552432"/>
        <c:axId val="946548272"/>
        <c:extLst>
          <c:ext xmlns:c15="http://schemas.microsoft.com/office/drawing/2012/chart" uri="{02D57815-91ED-43cb-92C2-25804820EDAC}">
            <c15:filteredScatterSeries>
              <c15:ser>
                <c:idx val="8"/>
                <c:order val="1"/>
                <c:tx>
                  <c:v>Heisse 2017</c:v>
                </c:tx>
                <c:spPr>
                  <a:ln>
                    <a:noFill/>
                  </a:ln>
                </c:spPr>
                <c:xVal>
                  <c:numRef>
                    <c:extLst>
                      <c:ext uri="{02D57815-91ED-43cb-92C2-25804820EDAC}">
                        <c15:formulaRef>
                          <c15:sqref>'mp-sur-me'!$B$14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'mp-sur-me'!$E$14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4.4113978742516343E-11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E085-4582-BA8B-DC23DEF2D381}"/>
                  </c:ext>
                </c:extLst>
              </c15:ser>
            </c15:filteredScatterSeries>
            <c15:filteredScatterSeries>
              <c15:ser>
                <c:idx val="9"/>
                <c:order val="2"/>
                <c:tx>
                  <c:v>Patra 2020</c:v>
                </c:tx>
                <c:spPr>
                  <a:ln>
                    <a:noFill/>
                  </a:ln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'mp-sur-me'!$B$15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'mp-sur-me'!$E$15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3.8667808527327694E-11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085-4582-BA8B-DC23DEF2D381}"/>
                  </c:ext>
                </c:extLst>
              </c15:ser>
            </c15:filteredScatterSeries>
            <c15:filteredScatterSeries>
              <c15:ser>
                <c:idx val="10"/>
                <c:order val="3"/>
                <c:tx>
                  <c:v>Kortunov 2021</c:v>
                </c:tx>
                <c:spPr>
                  <a:ln>
                    <a:noFill/>
                  </a:ln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'mp-sur-me'!$B$17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'mp-sur-me'!$E$17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3.5509029801883217E-11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085-4582-BA8B-DC23DEF2D381}"/>
                  </c:ext>
                </c:extLst>
              </c15:ser>
            </c15:filteredScatterSeries>
            <c15:filteredScatterSeries>
              <c15:ser>
                <c:idx val="11"/>
                <c:order val="4"/>
                <c:tx>
                  <c:v>Alighanbari 2020</c:v>
                </c:tx>
                <c:spPr>
                  <a:ln>
                    <a:noFill/>
                  </a:ln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'mp-sur-me'!$B$16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'mp-sur-me'!$E$16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2.0150829794833883E-11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085-4582-BA8B-DC23DEF2D381}"/>
                  </c:ext>
                </c:extLst>
              </c15:ser>
            </c15:filteredScatterSeries>
            <c15:filteredScatterSeries>
              <c15:ser>
                <c:idx val="12"/>
                <c:order val="5"/>
                <c:tx>
                  <c:v>Alighanbari 2023</c:v>
                </c:tx>
                <c:spPr>
                  <a:ln>
                    <a:noFill/>
                  </a:ln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'mp-sur-me'!$B$18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'mp-sur-me'!$E$18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2.0150829794680244E-11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085-4582-BA8B-DC23DEF2D381}"/>
                  </c:ext>
                </c:extLst>
              </c15:ser>
            </c15:filteredScatterSeries>
            <c15:filteredScatterSeries>
              <c15:ser>
                <c:idx val="13"/>
                <c:order val="6"/>
                <c:tx>
                  <c:v>Karr adjust 2023</c:v>
                </c:tx>
                <c:spPr>
                  <a:ln>
                    <a:noFill/>
                  </a:ln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'mp-sur-me'!$B$19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'mp-sur-me'!$E$19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1.7972361709160386E-11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085-4582-BA8B-DC23DEF2D381}"/>
                  </c:ext>
                </c:extLst>
              </c15:ser>
            </c15:filteredScatterSeries>
          </c:ext>
        </c:extLst>
      </c:scatterChart>
      <c:valAx>
        <c:axId val="94655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6548272"/>
        <c:crosses val="autoZero"/>
        <c:crossBetween val="midCat"/>
      </c:valAx>
      <c:valAx>
        <c:axId val="946548272"/>
        <c:scaling>
          <c:logBase val="10"/>
          <c:orientation val="minMax"/>
          <c:max val="2.0000000000000011E-10"/>
          <c:min val="1.0000000000000006E-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6552432"/>
        <c:crosses val="autoZero"/>
        <c:crossBetween val="midCat"/>
      </c:val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0.28125</cdr:x>
      <cdr:y>0.76331</cdr:y>
    </cdr:from>
    <cdr:to>
      <cdr:x>0.47049</cdr:x>
      <cdr:y>0.88484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834DECC0-03AB-4632-97A6-81BF0B1876A3}"/>
            </a:ext>
          </a:extLst>
        </cdr:cNvPr>
        <cdr:cNvSpPr txBox="1"/>
      </cdr:nvSpPr>
      <cdr:spPr>
        <a:xfrm xmlns:a="http://schemas.openxmlformats.org/drawingml/2006/main">
          <a:off x="1285875" y="2093913"/>
          <a:ext cx="865188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400" dirty="0"/>
            <a:t>Rydberg</a:t>
          </a:r>
          <a:r>
            <a:rPr lang="fr-FR" sz="2400" baseline="0" dirty="0"/>
            <a:t> constant</a:t>
          </a:r>
          <a:endParaRPr lang="fr-FR" sz="2400" dirty="0"/>
        </a:p>
      </cdr:txBody>
    </cdr:sp>
  </cdr:relSizeAnchor>
  <cdr:relSizeAnchor xmlns:cdr="http://schemas.openxmlformats.org/drawingml/2006/chartDrawing">
    <cdr:from>
      <cdr:x>0.60312</cdr:x>
      <cdr:y>0.21528</cdr:y>
    </cdr:from>
    <cdr:to>
      <cdr:x>0.79236</cdr:x>
      <cdr:y>0.33681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FC491D64-339E-4C80-B175-4FBB8F577317}"/>
            </a:ext>
          </a:extLst>
        </cdr:cNvPr>
        <cdr:cNvSpPr txBox="1"/>
      </cdr:nvSpPr>
      <cdr:spPr>
        <a:xfrm xmlns:a="http://schemas.openxmlformats.org/drawingml/2006/main">
          <a:off x="2757487" y="590550"/>
          <a:ext cx="865188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400" dirty="0" err="1"/>
            <a:t>m</a:t>
          </a:r>
          <a:r>
            <a:rPr lang="fr-FR" sz="2400" baseline="-25000" dirty="0" err="1"/>
            <a:t>p</a:t>
          </a:r>
          <a:r>
            <a:rPr lang="fr-FR" sz="2400" dirty="0"/>
            <a:t>/m</a:t>
          </a:r>
          <a:r>
            <a:rPr lang="fr-FR" sz="2400" baseline="-25000" dirty="0"/>
            <a:t>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095FB-6DF8-4907-BDF5-9D61E2AAD724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76902-9FE3-4E31-8153-B60FC0FDEF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58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5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7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15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54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8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23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48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660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40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27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97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46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2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1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3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3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62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6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76902-9FE3-4E31-8153-B60FC0FDEF3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23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FCA33-561B-4CE9-AE28-F3F7A39B3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69894E-F99C-4C67-B62C-B9520EAAF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9C784-A7AD-4094-881C-D847D8FE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5717C-A772-4CB3-859E-1A815B50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DB40F6-25BB-472A-86B9-A0B5C473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25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4B43D-0DB8-4CC2-A857-6C146414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B83DA1-0E1C-4400-B651-3706794D0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447D9C-277A-4399-9131-2B0E8ECE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832FD-C43B-43B5-827B-066F7AFC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DFAC9-1CAD-4CB0-A326-F3369612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5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2EA1BA-0CD7-4974-BDD3-D594930CB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012803-CF0C-4D02-8B0B-F67F11BF2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33B2E-F85A-4E5E-BD83-BF452DDD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E4B6-CC8A-4D35-A49B-0C7E0266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8155-AE8E-44EB-A32B-675AC966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58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4C055-157F-4E4D-B825-0869F0F5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E9888-12F3-4D77-9EAF-C89EDE7B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24941E-FCAD-4616-BC28-246CFE0D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9E4F8-BB83-458C-B569-6ADF14C1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C8AFE-E604-437C-AC91-2F626ECA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4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7894A-667C-4C88-9CD8-D2D17020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5A9792-76A7-4A7A-AECF-2C0C13362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B0E78-B4AE-4D28-AF73-8A3EF1FD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3C918E-2914-49DE-B7F0-3A0C1C3E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4B00F-A2D9-4080-A73A-B9ECA169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5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E6F58-B0B6-4479-92D6-3519F33D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9764F-E172-410C-A7EA-643ABBF65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0F6585-37ED-4108-B332-C1F870892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7DD789-4F60-49C5-A2A6-C6226CAB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19232-7383-4844-9CEC-58ED8AD7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74835-379C-4886-9569-8721168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0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F4173-D121-40D5-9B24-AD878912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B151A3-AA35-4871-AF9E-3B2FDB31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1860E8-F24C-4A3E-8EB6-5061144CB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3086E-9189-457F-941C-F283ABDF7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FB763A-3F18-4A75-A98D-2907659E4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C4DCF-EF06-4F15-9B2B-C17380FE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F41192-BE74-4E46-BC5C-B4846373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50ED59-217B-44AE-8A80-002D0B41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07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BF4F4-5274-4B1D-AE80-59D2D176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52FEAA-6E74-4BD4-9F4B-52B8C0F7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BDBF97-EE92-4039-986C-15F003B7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F7C7DC-7FDB-4037-9DD5-209D97FC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9C664E-80AC-48BB-8FB7-09CC050D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7304A3-D59B-4F5E-BB15-66145B5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4007E-3A97-4630-98EF-A528CD86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87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8FF1E-1EBB-4BA2-99EF-1B9BF32F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8AD11-549B-4AB8-A31F-C8FCEC08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9F9FD5-31FA-4524-9FC1-5269CA153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C7C371-999B-494C-80D0-9A26D442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55D66-6CCC-4113-894F-41276F3A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A95E8F-3669-468F-8F59-BAF67AC1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83B32-880E-476A-BFCA-F3F3DDE2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A712FB-9742-4A3A-AD0D-D12262D74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AF36F1-75ED-4B82-A89F-56562C8D3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A394AB-2899-4A4D-98DA-E8F24991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A55F7F-6D1D-4BE5-AEA3-1047E0B7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DAF515-B99F-478A-B9A9-FA18D33D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B4D9BC-B262-4B3A-A343-C0F4FDAB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0F6B93-0497-45E6-B46B-A51424D5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746702-A1CD-4C96-A103-886F0AF65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DC0E7-457A-4E51-8519-7DCDED98E1FA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0DC67-7061-44FE-A267-E3ADB4D54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53B0C-6C21-485B-8321-8C4F9FA8E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9610-1745-4530-8313-CA5260BD8E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8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7" Type="http://schemas.openxmlformats.org/officeDocument/2006/relationships/image" Target="../media/image280.png"/><Relationship Id="rId46" Type="http://schemas.openxmlformats.org/officeDocument/2006/relationships/image" Target="../media/image28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260.png"/><Relationship Id="rId49" Type="http://schemas.openxmlformats.org/officeDocument/2006/relationships/image" Target="../media/image37.png"/><Relationship Id="rId43" Type="http://schemas.openxmlformats.org/officeDocument/2006/relationships/image" Target="../media/image84.png"/><Relationship Id="rId48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5FC8B-E523-498E-B5F9-94045AFC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496"/>
            <a:ext cx="9144000" cy="1471981"/>
          </a:xfrm>
        </p:spPr>
        <p:txBody>
          <a:bodyPr>
            <a:normAutofit/>
          </a:bodyPr>
          <a:lstStyle/>
          <a:p>
            <a:r>
              <a:rPr lang="fr-FR" sz="3100" dirty="0" err="1"/>
              <a:t>Molecular</a:t>
            </a:r>
            <a:r>
              <a:rPr lang="fr-FR" sz="3100" dirty="0"/>
              <a:t> </a:t>
            </a:r>
            <a:r>
              <a:rPr lang="fr-FR" sz="3100" dirty="0" err="1"/>
              <a:t>spectroscopy</a:t>
            </a:r>
            <a:r>
              <a:rPr lang="fr-FR" sz="3100" dirty="0"/>
              <a:t> at the 10 Hz </a:t>
            </a:r>
            <a:r>
              <a:rPr lang="fr-FR" sz="3100" dirty="0" err="1"/>
              <a:t>accuracy</a:t>
            </a:r>
            <a:r>
              <a:rPr lang="fr-FR" sz="3100" dirty="0"/>
              <a:t> </a:t>
            </a:r>
            <a:r>
              <a:rPr lang="fr-FR" sz="3100" dirty="0" err="1"/>
              <a:t>level</a:t>
            </a:r>
            <a:r>
              <a:rPr lang="fr-FR" sz="3100" dirty="0"/>
              <a:t>: </a:t>
            </a:r>
            <a:r>
              <a:rPr lang="fr-FR" sz="3100" b="1" dirty="0"/>
              <a:t>HCOOH</a:t>
            </a:r>
            <a:r>
              <a:rPr lang="fr-FR" sz="3100" dirty="0"/>
              <a:t> as a </a:t>
            </a:r>
            <a:r>
              <a:rPr lang="fr-FR" sz="3100" dirty="0" err="1"/>
              <a:t>testbed</a:t>
            </a:r>
            <a:r>
              <a:rPr lang="fr-FR" sz="3100" dirty="0"/>
              <a:t> and </a:t>
            </a:r>
            <a:r>
              <a:rPr lang="fr-FR" sz="3100" b="1" dirty="0" err="1"/>
              <a:t>hydrogen</a:t>
            </a:r>
            <a:r>
              <a:rPr lang="fr-FR" sz="3100" b="1" dirty="0"/>
              <a:t> </a:t>
            </a:r>
            <a:r>
              <a:rPr lang="fr-FR" sz="3100" b="1" dirty="0" err="1"/>
              <a:t>molecular</a:t>
            </a:r>
            <a:r>
              <a:rPr lang="fr-FR" sz="3100" b="1" dirty="0"/>
              <a:t> ions </a:t>
            </a:r>
            <a:r>
              <a:rPr lang="fr-FR" sz="3100" dirty="0"/>
              <a:t>for </a:t>
            </a:r>
            <a:r>
              <a:rPr lang="fr-FR" sz="3100" b="1" dirty="0" err="1"/>
              <a:t>fundamental</a:t>
            </a:r>
            <a:r>
              <a:rPr lang="fr-FR" sz="3100" b="1" dirty="0"/>
              <a:t> constant </a:t>
            </a:r>
            <a:r>
              <a:rPr lang="fr-FR" sz="3100" dirty="0" err="1"/>
              <a:t>determination</a:t>
            </a:r>
            <a:r>
              <a:rPr lang="fr-FR" sz="3100" dirty="0"/>
              <a:t>.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864326-0767-47ED-9B82-7689015BE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5315"/>
            <a:ext cx="9144000" cy="1086921"/>
          </a:xfrm>
        </p:spPr>
        <p:txBody>
          <a:bodyPr/>
          <a:lstStyle/>
          <a:p>
            <a:r>
              <a:rPr lang="fr-FR" dirty="0"/>
              <a:t>Laurent </a:t>
            </a:r>
            <a:r>
              <a:rPr lang="fr-FR" dirty="0" err="1"/>
              <a:t>Hilico</a:t>
            </a:r>
            <a:r>
              <a:rPr lang="fr-FR" dirty="0"/>
              <a:t>, Maxime </a:t>
            </a:r>
            <a:r>
              <a:rPr lang="fr-FR" dirty="0" err="1"/>
              <a:t>Leuliet</a:t>
            </a:r>
            <a:r>
              <a:rPr lang="fr-FR" dirty="0"/>
              <a:t>, Bérengère </a:t>
            </a:r>
            <a:r>
              <a:rPr lang="fr-FR" dirty="0" err="1"/>
              <a:t>Argence</a:t>
            </a:r>
            <a:endParaRPr lang="fr-FR" dirty="0"/>
          </a:p>
          <a:p>
            <a:r>
              <a:rPr lang="fr-FR" dirty="0"/>
              <a:t>Jean-Philippe Karr, Hugo Nogueira </a:t>
            </a:r>
            <a:r>
              <a:rPr lang="fr-FR" dirty="0" err="1"/>
              <a:t>Demattos</a:t>
            </a:r>
            <a:r>
              <a:rPr lang="fr-FR" dirty="0"/>
              <a:t>, </a:t>
            </a:r>
            <a:r>
              <a:rPr lang="fr-FR" dirty="0" err="1"/>
              <a:t>Maen</a:t>
            </a:r>
            <a:r>
              <a:rPr lang="fr-FR" dirty="0"/>
              <a:t> Salman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01AF50-B410-48B3-99D1-A67A09F1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53" y="146871"/>
            <a:ext cx="2304365" cy="918074"/>
          </a:xfrm>
          <a:prstGeom prst="rect">
            <a:avLst/>
          </a:prstGeom>
        </p:spPr>
      </p:pic>
      <p:pic>
        <p:nvPicPr>
          <p:cNvPr id="5" name="Picture 6" descr="logo_tutellecdf">
            <a:extLst>
              <a:ext uri="{FF2B5EF4-FFF2-40B4-BE49-F238E27FC236}">
                <a16:creationId xmlns:a16="http://schemas.microsoft.com/office/drawing/2014/main" id="{B6FEA7CD-57D1-492D-8254-0A732F66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977" y="6014700"/>
            <a:ext cx="905381" cy="2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79932E-8A33-4235-9A5F-EAAF307D9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8" y="6044272"/>
            <a:ext cx="1238478" cy="5404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82F6A7-20CD-4CA2-BCAB-30E325F58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5" y="5985256"/>
            <a:ext cx="1059588" cy="6584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680BC7-859F-4473-B72B-5280F5123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76" y="5957127"/>
            <a:ext cx="775583" cy="8025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385EE8-33AB-4A0F-9F0E-B751F69A4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563" y="6055878"/>
            <a:ext cx="1251538" cy="5588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1CD805-B799-4EAA-92DC-F4F14C0CFF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977" y="6361159"/>
            <a:ext cx="774527" cy="2738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5C1FE1-C1EF-4987-9A55-D592C97E72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99" y="5154555"/>
            <a:ext cx="1578829" cy="16051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A4E43E-8B1E-45CC-8E2F-0ABBBBFE77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70" y="5957127"/>
            <a:ext cx="1350709" cy="7563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81D744-B571-46C7-8FF5-12590EE53D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" y="223018"/>
            <a:ext cx="3314134" cy="751204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B1AEB936-7360-4F97-83DC-FBD17C652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39126" y="6238640"/>
            <a:ext cx="1963392" cy="48746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D0D71A4-7C5D-49C3-ABE4-D5C0FAFEFB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876" y="5640218"/>
            <a:ext cx="1163130" cy="59842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1508567-CC5C-4F03-B367-73073B0DC748}"/>
              </a:ext>
            </a:extLst>
          </p:cNvPr>
          <p:cNvSpPr txBox="1"/>
          <p:nvPr/>
        </p:nvSpPr>
        <p:spPr>
          <a:xfrm>
            <a:off x="1111347" y="5029742"/>
            <a:ext cx="64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Journées de spectroscopie moléculaire, Grenoble, 10-12 mars 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3D1EEB-469A-4AF8-BCF3-6DF596B7F54D}"/>
              </a:ext>
            </a:extLst>
          </p:cNvPr>
          <p:cNvSpPr txBox="1"/>
          <p:nvPr/>
        </p:nvSpPr>
        <p:spPr>
          <a:xfrm rot="20497615">
            <a:off x="9182518" y="2511348"/>
            <a:ext cx="216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9.2 µm    1095 cm</a:t>
            </a:r>
            <a:r>
              <a:rPr lang="fr-FR" baseline="30000" dirty="0"/>
              <a:t>-1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08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9">
            <a:extLst>
              <a:ext uri="{FF2B5EF4-FFF2-40B4-BE49-F238E27FC236}">
                <a16:creationId xmlns:a16="http://schemas.microsoft.com/office/drawing/2014/main" id="{E603C8D6-CFF6-46E7-B76F-4F7337A1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25" y="4057550"/>
            <a:ext cx="22324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/>
              <a:t>Internuclear</a:t>
            </a:r>
            <a:r>
              <a:rPr lang="en-US" sz="1600" dirty="0"/>
              <a:t> distance [Å]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D99E10-A96B-4290-9460-B1182DC4ADDE}"/>
              </a:ext>
            </a:extLst>
          </p:cNvPr>
          <p:cNvGrpSpPr/>
          <p:nvPr/>
        </p:nvGrpSpPr>
        <p:grpSpPr>
          <a:xfrm>
            <a:off x="479563" y="1321246"/>
            <a:ext cx="2768600" cy="2736304"/>
            <a:chOff x="7175500" y="1142661"/>
            <a:chExt cx="2768600" cy="3143596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91F57302-AB1D-4E4A-AE6B-94B6DB59A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00" y="1142661"/>
              <a:ext cx="2768600" cy="314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11EFF0D3-7CBA-48A7-8116-7EC19547FDDA}"/>
                </a:ext>
              </a:extLst>
            </p:cNvPr>
            <p:cNvCxnSpPr/>
            <p:nvPr/>
          </p:nvCxnSpPr>
          <p:spPr bwMode="auto">
            <a:xfrm>
              <a:off x="8045393" y="2283099"/>
              <a:ext cx="957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AD69CDA-6CE5-401A-B5AD-8E2C847D1724}"/>
                </a:ext>
              </a:extLst>
            </p:cNvPr>
            <p:cNvCxnSpPr/>
            <p:nvPr/>
          </p:nvCxnSpPr>
          <p:spPr bwMode="auto">
            <a:xfrm>
              <a:off x="8088668" y="2973708"/>
              <a:ext cx="619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957D0E8-30C7-47FC-A133-48AE7857C15E}"/>
                </a:ext>
              </a:extLst>
            </p:cNvPr>
            <p:cNvCxnSpPr/>
            <p:nvPr/>
          </p:nvCxnSpPr>
          <p:spPr bwMode="auto">
            <a:xfrm>
              <a:off x="8154809" y="3618897"/>
              <a:ext cx="324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46614C97-E371-4002-A9A9-DF350639004E}"/>
                </a:ext>
              </a:extLst>
            </p:cNvPr>
            <p:cNvCxnSpPr/>
            <p:nvPr/>
          </p:nvCxnSpPr>
          <p:spPr bwMode="auto">
            <a:xfrm>
              <a:off x="8208578" y="3861707"/>
              <a:ext cx="1656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B4BB3843-345F-4CF4-AC6D-832A65DF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691" y="1609278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1</a:t>
            </a:r>
            <a:r>
              <a:rPr lang="en-US" sz="1600" b="1" i="1" dirty="0"/>
              <a:t>s</a:t>
            </a:r>
            <a:r>
              <a:rPr lang="en-US" sz="1600" b="1" dirty="0">
                <a:latin typeface="Symbol" pitchFamily="18" charset="2"/>
              </a:rPr>
              <a:t>s</a:t>
            </a:r>
            <a:endParaRPr lang="en-US" sz="1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9584244-3587-4045-8E51-7BAD08A17D4D}"/>
              </a:ext>
            </a:extLst>
          </p:cNvPr>
          <p:cNvCxnSpPr/>
          <p:nvPr/>
        </p:nvCxnSpPr>
        <p:spPr bwMode="auto">
          <a:xfrm>
            <a:off x="1485665" y="3660812"/>
            <a:ext cx="23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B530EE8-AE03-4B9F-8916-168080567EB0}"/>
              </a:ext>
            </a:extLst>
          </p:cNvPr>
          <p:cNvCxnSpPr/>
          <p:nvPr/>
        </p:nvCxnSpPr>
        <p:spPr bwMode="auto">
          <a:xfrm>
            <a:off x="1328700" y="2300080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CD490DD-3667-4CBE-8B32-BEFBE9604A39}"/>
              </a:ext>
            </a:extLst>
          </p:cNvPr>
          <p:cNvCxnSpPr/>
          <p:nvPr/>
        </p:nvCxnSpPr>
        <p:spPr bwMode="auto">
          <a:xfrm>
            <a:off x="1366524" y="2804136"/>
            <a:ext cx="7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7869D97-3F71-4CF9-A573-264459B74164}"/>
              </a:ext>
            </a:extLst>
          </p:cNvPr>
          <p:cNvCxnSpPr/>
          <p:nvPr/>
        </p:nvCxnSpPr>
        <p:spPr bwMode="auto">
          <a:xfrm>
            <a:off x="1420556" y="3426570"/>
            <a:ext cx="3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C2DEA19-0A83-4100-ABE7-58EDF951CDAC}"/>
              </a:ext>
            </a:extLst>
          </p:cNvPr>
          <p:cNvCxnSpPr/>
          <p:nvPr/>
        </p:nvCxnSpPr>
        <p:spPr bwMode="auto">
          <a:xfrm>
            <a:off x="1397764" y="3210546"/>
            <a:ext cx="50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3272779-CD81-4AB1-A065-C27ACCBB8671}"/>
              </a:ext>
            </a:extLst>
          </p:cNvPr>
          <p:cNvCxnSpPr/>
          <p:nvPr/>
        </p:nvCxnSpPr>
        <p:spPr bwMode="auto">
          <a:xfrm>
            <a:off x="1383672" y="3003068"/>
            <a:ext cx="61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A98D46C-D33E-4A82-ACE0-E2F3EB436B07}"/>
              </a:ext>
            </a:extLst>
          </p:cNvPr>
          <p:cNvCxnSpPr/>
          <p:nvPr/>
        </p:nvCxnSpPr>
        <p:spPr bwMode="auto">
          <a:xfrm>
            <a:off x="1349512" y="2617390"/>
            <a:ext cx="81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41AAE22-7886-479B-AD00-8DE1097BC81B}"/>
              </a:ext>
            </a:extLst>
          </p:cNvPr>
          <p:cNvCxnSpPr/>
          <p:nvPr/>
        </p:nvCxnSpPr>
        <p:spPr bwMode="auto">
          <a:xfrm>
            <a:off x="1340886" y="2447736"/>
            <a:ext cx="9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4B6546C-A7B2-4FD8-8928-F48E391DE37E}"/>
              </a:ext>
            </a:extLst>
          </p:cNvPr>
          <p:cNvCxnSpPr/>
          <p:nvPr/>
        </p:nvCxnSpPr>
        <p:spPr bwMode="auto">
          <a:xfrm>
            <a:off x="1320266" y="2147518"/>
            <a:ext cx="11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A73E428-3D5D-48F6-AEA7-ADDF02916B6D}"/>
              </a:ext>
            </a:extLst>
          </p:cNvPr>
          <p:cNvCxnSpPr/>
          <p:nvPr/>
        </p:nvCxnSpPr>
        <p:spPr bwMode="auto">
          <a:xfrm>
            <a:off x="1311720" y="1986410"/>
            <a:ext cx="12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8A3279B-D195-492B-8C1E-4C0B33712375}"/>
              </a:ext>
            </a:extLst>
          </p:cNvPr>
          <p:cNvCxnSpPr/>
          <p:nvPr/>
        </p:nvCxnSpPr>
        <p:spPr bwMode="auto">
          <a:xfrm>
            <a:off x="1306838" y="1880218"/>
            <a:ext cx="133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FCC6B82-A503-4C1B-892E-524653D5F1F1}"/>
              </a:ext>
            </a:extLst>
          </p:cNvPr>
          <p:cNvCxnSpPr/>
          <p:nvPr/>
        </p:nvCxnSpPr>
        <p:spPr bwMode="auto">
          <a:xfrm>
            <a:off x="1301390" y="1774026"/>
            <a:ext cx="14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62E6000-D8B7-40AA-BDF3-C3A0F34EC75E}"/>
              </a:ext>
            </a:extLst>
          </p:cNvPr>
          <p:cNvCxnSpPr/>
          <p:nvPr/>
        </p:nvCxnSpPr>
        <p:spPr bwMode="auto">
          <a:xfrm>
            <a:off x="1296484" y="1672740"/>
            <a:ext cx="158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9987AD0-6F0D-4B85-B3CF-88593B6A73E4}"/>
              </a:ext>
            </a:extLst>
          </p:cNvPr>
          <p:cNvCxnSpPr/>
          <p:nvPr/>
        </p:nvCxnSpPr>
        <p:spPr bwMode="auto">
          <a:xfrm>
            <a:off x="1294692" y="1587280"/>
            <a:ext cx="17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D85192A-65D1-45A0-9C04-B7D9B4E3E8AB}"/>
              </a:ext>
            </a:extLst>
          </p:cNvPr>
          <p:cNvCxnSpPr/>
          <p:nvPr/>
        </p:nvCxnSpPr>
        <p:spPr bwMode="auto">
          <a:xfrm>
            <a:off x="1294708" y="1520178"/>
            <a:ext cx="19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0E77054-5676-46B4-B003-73B0A98B29DB}"/>
              </a:ext>
            </a:extLst>
          </p:cNvPr>
          <p:cNvSpPr/>
          <p:nvPr/>
        </p:nvSpPr>
        <p:spPr bwMode="auto">
          <a:xfrm>
            <a:off x="1355066" y="2308316"/>
            <a:ext cx="9288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3F5A994-4116-4743-AAB7-65DDE03DDA29}"/>
              </a:ext>
            </a:extLst>
          </p:cNvPr>
          <p:cNvCxnSpPr/>
          <p:nvPr/>
        </p:nvCxnSpPr>
        <p:spPr bwMode="auto">
          <a:xfrm>
            <a:off x="2159512" y="3426570"/>
            <a:ext cx="0" cy="261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1EF0687-3982-4715-86E9-8F7D8AC31E6B}"/>
              </a:ext>
            </a:extLst>
          </p:cNvPr>
          <p:cNvCxnSpPr/>
          <p:nvPr/>
        </p:nvCxnSpPr>
        <p:spPr bwMode="auto">
          <a:xfrm>
            <a:off x="3248163" y="3688006"/>
            <a:ext cx="2861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CDFFAC53-E3BD-428F-8529-2A9064F74D3E}"/>
              </a:ext>
            </a:extLst>
          </p:cNvPr>
          <p:cNvSpPr/>
          <p:nvPr/>
        </p:nvSpPr>
        <p:spPr bwMode="auto">
          <a:xfrm>
            <a:off x="3608670" y="2761406"/>
            <a:ext cx="216024" cy="978834"/>
          </a:xfrm>
          <a:prstGeom prst="leftBrace">
            <a:avLst>
              <a:gd name="adj1" fmla="val 8333"/>
              <a:gd name="adj2" fmla="val 9327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8905C34-E8D1-4962-8E18-018052DFB41F}"/>
              </a:ext>
            </a:extLst>
          </p:cNvPr>
          <p:cNvCxnSpPr/>
          <p:nvPr/>
        </p:nvCxnSpPr>
        <p:spPr bwMode="auto">
          <a:xfrm>
            <a:off x="3894196" y="3694109"/>
            <a:ext cx="2861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60D4F71-9B4C-4251-ACDC-1AEAFFDDA397}"/>
              </a:ext>
            </a:extLst>
          </p:cNvPr>
          <p:cNvCxnSpPr/>
          <p:nvPr/>
        </p:nvCxnSpPr>
        <p:spPr bwMode="auto">
          <a:xfrm>
            <a:off x="3894196" y="3605009"/>
            <a:ext cx="2861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7CC676E-DB03-40E4-829B-D60CBE1D80AC}"/>
              </a:ext>
            </a:extLst>
          </p:cNvPr>
          <p:cNvCxnSpPr/>
          <p:nvPr/>
        </p:nvCxnSpPr>
        <p:spPr bwMode="auto">
          <a:xfrm>
            <a:off x="3894196" y="3388985"/>
            <a:ext cx="2861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4C05386-F833-428B-B77A-6E80E3CD08DB}"/>
              </a:ext>
            </a:extLst>
          </p:cNvPr>
          <p:cNvCxnSpPr/>
          <p:nvPr/>
        </p:nvCxnSpPr>
        <p:spPr bwMode="auto">
          <a:xfrm>
            <a:off x="3894196" y="2884929"/>
            <a:ext cx="2861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8AE1B690-F33D-483C-B4A4-CFFB504E9AEA}"/>
              </a:ext>
            </a:extLst>
          </p:cNvPr>
          <p:cNvSpPr txBox="1"/>
          <p:nvPr/>
        </p:nvSpPr>
        <p:spPr>
          <a:xfrm rot="19013229">
            <a:off x="4046166" y="1511640"/>
            <a:ext cx="2410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Rotational</a:t>
            </a:r>
            <a:r>
              <a:rPr lang="fr-FR" dirty="0"/>
              <a:t> structure B L(L+1), 2B ~ 1.4 THz for HD</a:t>
            </a:r>
            <a:r>
              <a:rPr lang="fr-FR" baseline="30000" dirty="0"/>
              <a:t>+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F9BBA35-7E68-40AE-A200-AC01B1BF5AFD}"/>
              </a:ext>
            </a:extLst>
          </p:cNvPr>
          <p:cNvSpPr txBox="1"/>
          <p:nvPr/>
        </p:nvSpPr>
        <p:spPr>
          <a:xfrm>
            <a:off x="4788042" y="3101433"/>
            <a:ext cx="222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Hyperfine structure</a:t>
            </a:r>
          </a:p>
        </p:txBody>
      </p:sp>
      <p:sp>
        <p:nvSpPr>
          <p:cNvPr id="38" name="Accolade ouvrante 37">
            <a:extLst>
              <a:ext uri="{FF2B5EF4-FFF2-40B4-BE49-F238E27FC236}">
                <a16:creationId xmlns:a16="http://schemas.microsoft.com/office/drawing/2014/main" id="{0A99183B-C11A-48C9-AEF5-EA38F86BC63B}"/>
              </a:ext>
            </a:extLst>
          </p:cNvPr>
          <p:cNvSpPr/>
          <p:nvPr/>
        </p:nvSpPr>
        <p:spPr bwMode="auto">
          <a:xfrm>
            <a:off x="4601065" y="3138875"/>
            <a:ext cx="205245" cy="353943"/>
          </a:xfrm>
          <a:prstGeom prst="leftBrace">
            <a:avLst>
              <a:gd name="adj1" fmla="val 8333"/>
              <a:gd name="adj2" fmla="val 6992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072045A-820C-4582-84A1-FF547D760E06}"/>
              </a:ext>
            </a:extLst>
          </p:cNvPr>
          <p:cNvSpPr txBox="1"/>
          <p:nvPr/>
        </p:nvSpPr>
        <p:spPr>
          <a:xfrm>
            <a:off x="504967" y="4672950"/>
            <a:ext cx="4763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no </a:t>
            </a:r>
            <a:r>
              <a:rPr lang="fr-FR" dirty="0" err="1">
                <a:solidFill>
                  <a:srgbClr val="FF0000"/>
                </a:solidFill>
              </a:rPr>
              <a:t>dipole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allowed</a:t>
            </a:r>
            <a:r>
              <a:rPr lang="fr-FR" dirty="0">
                <a:solidFill>
                  <a:srgbClr val="FF0000"/>
                </a:solidFill>
              </a:rPr>
              <a:t> transitions : </a:t>
            </a:r>
            <a:r>
              <a:rPr lang="fr-FR" dirty="0" err="1">
                <a:solidFill>
                  <a:srgbClr val="FF0000"/>
                </a:solidFill>
              </a:rPr>
              <a:t>month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lived</a:t>
            </a:r>
            <a:r>
              <a:rPr lang="fr-FR" dirty="0">
                <a:solidFill>
                  <a:srgbClr val="FF0000"/>
                </a:solidFill>
              </a:rPr>
              <a:t> states</a:t>
            </a:r>
            <a:endParaRPr lang="fr-FR" dirty="0"/>
          </a:p>
          <a:p>
            <a:r>
              <a:rPr lang="fr-FR" dirty="0">
                <a:solidFill>
                  <a:srgbClr val="00B050"/>
                </a:solidFill>
              </a:rPr>
              <a:t>Doppler free </a:t>
            </a:r>
            <a:r>
              <a:rPr lang="fr-FR" dirty="0" err="1">
                <a:solidFill>
                  <a:srgbClr val="00B050"/>
                </a:solidFill>
              </a:rPr>
              <a:t>two</a:t>
            </a:r>
            <a:r>
              <a:rPr lang="fr-FR" dirty="0">
                <a:solidFill>
                  <a:srgbClr val="00B050"/>
                </a:solidFill>
              </a:rPr>
              <a:t>-photon </a:t>
            </a:r>
            <a:r>
              <a:rPr lang="fr-FR" dirty="0" err="1">
                <a:solidFill>
                  <a:srgbClr val="00B050"/>
                </a:solidFill>
              </a:rPr>
              <a:t>vibrational</a:t>
            </a:r>
            <a:r>
              <a:rPr lang="fr-FR" dirty="0">
                <a:solidFill>
                  <a:srgbClr val="00B050"/>
                </a:solidFill>
              </a:rPr>
              <a:t> transitions</a:t>
            </a:r>
          </a:p>
          <a:p>
            <a:r>
              <a:rPr lang="fr-FR" dirty="0">
                <a:solidFill>
                  <a:srgbClr val="00B050"/>
                </a:solidFill>
              </a:rPr>
              <a:t>     v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 v+1  (Paris)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rgbClr val="00B050"/>
                </a:solidFill>
              </a:rPr>
              <a:t>Quadrupole</a:t>
            </a:r>
            <a:r>
              <a:rPr lang="fr-FR" dirty="0">
                <a:solidFill>
                  <a:srgbClr val="00B050"/>
                </a:solidFill>
              </a:rPr>
              <a:t> transitions</a:t>
            </a:r>
          </a:p>
          <a:p>
            <a:r>
              <a:rPr lang="fr-FR" dirty="0">
                <a:solidFill>
                  <a:srgbClr val="00B050"/>
                </a:solidFill>
              </a:rPr>
              <a:t>Raman transitions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C498FCB-58B7-4793-87E8-6CFBA7EED6B5}"/>
              </a:ext>
            </a:extLst>
          </p:cNvPr>
          <p:cNvSpPr txBox="1"/>
          <p:nvPr/>
        </p:nvSpPr>
        <p:spPr>
          <a:xfrm>
            <a:off x="5926392" y="4758124"/>
            <a:ext cx="56387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HD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</a:p>
          <a:p>
            <a:r>
              <a:rPr lang="fr-FR" dirty="0" err="1">
                <a:solidFill>
                  <a:srgbClr val="00B050"/>
                </a:solidFill>
              </a:rPr>
              <a:t>dipole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allowed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vibrational</a:t>
            </a:r>
            <a:r>
              <a:rPr lang="fr-FR" dirty="0">
                <a:solidFill>
                  <a:srgbClr val="00B050"/>
                </a:solidFill>
              </a:rPr>
              <a:t> transitions, 10’/s </a:t>
            </a:r>
            <a:r>
              <a:rPr lang="fr-FR" dirty="0" err="1">
                <a:solidFill>
                  <a:srgbClr val="00B050"/>
                </a:solidFill>
              </a:rPr>
              <a:t>decay</a:t>
            </a:r>
            <a:r>
              <a:rPr lang="fr-FR" dirty="0">
                <a:solidFill>
                  <a:srgbClr val="00B050"/>
                </a:solidFill>
              </a:rPr>
              <a:t> rate ms </a:t>
            </a:r>
          </a:p>
          <a:p>
            <a:r>
              <a:rPr lang="fr-FR" dirty="0" err="1">
                <a:solidFill>
                  <a:srgbClr val="00B050"/>
                </a:solidFill>
              </a:rPr>
              <a:t>Rotational</a:t>
            </a:r>
            <a:r>
              <a:rPr lang="fr-FR" dirty="0">
                <a:solidFill>
                  <a:srgbClr val="00B050"/>
                </a:solidFill>
              </a:rPr>
              <a:t> transitions</a:t>
            </a:r>
          </a:p>
          <a:p>
            <a:r>
              <a:rPr lang="fr-FR" dirty="0" err="1">
                <a:solidFill>
                  <a:srgbClr val="00B050"/>
                </a:solidFill>
              </a:rPr>
              <a:t>Overtones</a:t>
            </a:r>
            <a:r>
              <a:rPr lang="fr-FR" dirty="0">
                <a:solidFill>
                  <a:srgbClr val="00B050"/>
                </a:solidFill>
              </a:rPr>
              <a:t>   </a:t>
            </a: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v 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 </a:t>
            </a:r>
            <a:r>
              <a:rPr lang="fr-FR" dirty="0" err="1">
                <a:solidFill>
                  <a:srgbClr val="00B050"/>
                </a:solidFill>
                <a:sym typeface="Symbol" panose="05050102010706020507" pitchFamily="18" charset="2"/>
              </a:rPr>
              <a:t>v+p</a:t>
            </a:r>
            <a:endParaRPr lang="fr-FR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Doppler free </a:t>
            </a:r>
            <a:r>
              <a:rPr lang="fr-FR" dirty="0" err="1">
                <a:solidFill>
                  <a:srgbClr val="00B050"/>
                </a:solidFill>
                <a:sym typeface="Symbol" panose="05050102010706020507" pitchFamily="18" charset="2"/>
              </a:rPr>
              <a:t>two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-photon transitions</a:t>
            </a:r>
          </a:p>
          <a:p>
            <a:r>
              <a:rPr lang="fr-FR" dirty="0" err="1">
                <a:solidFill>
                  <a:srgbClr val="00B050"/>
                </a:solidFill>
                <a:sym typeface="Symbol" panose="05050102010706020507" pitchFamily="18" charset="2"/>
              </a:rPr>
              <a:t>Quadrupolar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52A6990-76E4-424B-975F-BBAA60D2AAA0}"/>
              </a:ext>
            </a:extLst>
          </p:cNvPr>
          <p:cNvSpPr txBox="1"/>
          <p:nvPr/>
        </p:nvSpPr>
        <p:spPr>
          <a:xfrm>
            <a:off x="10058817" y="5407824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Düsseldorf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95C3A1A-FE9B-421E-929E-CEF70720C1EA}"/>
              </a:ext>
            </a:extLst>
          </p:cNvPr>
          <p:cNvSpPr txBox="1"/>
          <p:nvPr/>
        </p:nvSpPr>
        <p:spPr>
          <a:xfrm>
            <a:off x="10058817" y="572371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Düsseldorf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7EBDEAE-04FC-4146-A924-24E14B8C8935}"/>
              </a:ext>
            </a:extLst>
          </p:cNvPr>
          <p:cNvSpPr txBox="1"/>
          <p:nvPr/>
        </p:nvSpPr>
        <p:spPr>
          <a:xfrm>
            <a:off x="9946660" y="6025751"/>
            <a:ext cx="1618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Amsterdam + Paris (th)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AE2FC34-7C07-4769-826A-DD7B72015F5B}"/>
              </a:ext>
            </a:extLst>
          </p:cNvPr>
          <p:cNvSpPr/>
          <p:nvPr/>
        </p:nvSpPr>
        <p:spPr bwMode="auto">
          <a:xfrm>
            <a:off x="7399302" y="2108856"/>
            <a:ext cx="72008" cy="512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252395E-BFDC-4E73-ACA9-A70408083383}"/>
              </a:ext>
            </a:extLst>
          </p:cNvPr>
          <p:cNvSpPr/>
          <p:nvPr/>
        </p:nvSpPr>
        <p:spPr bwMode="auto">
          <a:xfrm>
            <a:off x="7759342" y="1987745"/>
            <a:ext cx="72008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8DFD548-664A-4170-B796-8CBA2F69A2D3}"/>
              </a:ext>
            </a:extLst>
          </p:cNvPr>
          <p:cNvSpPr/>
          <p:nvPr/>
        </p:nvSpPr>
        <p:spPr bwMode="auto">
          <a:xfrm rot="20547177">
            <a:off x="7058162" y="1819995"/>
            <a:ext cx="1160668" cy="474778"/>
          </a:xfrm>
          <a:prstGeom prst="ellipse">
            <a:avLst/>
          </a:prstGeom>
          <a:gradFill flip="none" rotWithShape="1">
            <a:gsLst>
              <a:gs pos="0">
                <a:srgbClr val="E90000">
                  <a:alpha val="38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1A000E0-6E69-4EEF-A04A-C82E9C889072}"/>
              </a:ext>
            </a:extLst>
          </p:cNvPr>
          <p:cNvSpPr txBox="1"/>
          <p:nvPr/>
        </p:nvSpPr>
        <p:spPr>
          <a:xfrm>
            <a:off x="211357" y="127630"/>
            <a:ext cx="972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</a:rPr>
              <a:t>Experimental</a:t>
            </a:r>
            <a:r>
              <a:rPr lang="fr-FR" sz="4800" dirty="0">
                <a:solidFill>
                  <a:srgbClr val="0070C0"/>
                </a:solidFill>
              </a:rPr>
              <a:t> </a:t>
            </a:r>
            <a:r>
              <a:rPr lang="fr-FR" sz="4800" dirty="0" err="1">
                <a:solidFill>
                  <a:srgbClr val="0070C0"/>
                </a:solidFill>
              </a:rPr>
              <a:t>methods</a:t>
            </a:r>
            <a:r>
              <a:rPr lang="fr-FR" sz="4800" dirty="0">
                <a:solidFill>
                  <a:srgbClr val="0070C0"/>
                </a:solidFill>
              </a:rPr>
              <a:t> for H</a:t>
            </a:r>
            <a:r>
              <a:rPr lang="fr-FR" sz="4800" baseline="-25000" dirty="0">
                <a:solidFill>
                  <a:srgbClr val="0070C0"/>
                </a:solidFill>
              </a:rPr>
              <a:t>2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  <a:r>
              <a:rPr lang="fr-FR" sz="4800" dirty="0">
                <a:solidFill>
                  <a:srgbClr val="0070C0"/>
                </a:solidFill>
              </a:rPr>
              <a:t> or HD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A9E0851-867D-46F4-9F68-818FB75F1B32}"/>
              </a:ext>
            </a:extLst>
          </p:cNvPr>
          <p:cNvSpPr txBox="1"/>
          <p:nvPr/>
        </p:nvSpPr>
        <p:spPr>
          <a:xfrm rot="19013229">
            <a:off x="1783469" y="1991467"/>
            <a:ext cx="328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Vibrational</a:t>
            </a:r>
            <a:r>
              <a:rPr lang="fr-FR" dirty="0"/>
              <a:t> quanta 65 THz for 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endParaRPr lang="fr-FR" dirty="0"/>
          </a:p>
          <a:p>
            <a:r>
              <a:rPr lang="fr-FR" dirty="0"/>
              <a:t>                                 2000 cm</a:t>
            </a:r>
            <a:r>
              <a:rPr lang="fr-FR" baseline="30000" dirty="0"/>
              <a:t>-1</a:t>
            </a:r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FB9B1C-AC06-440A-ADF7-A909AF66B1FD}"/>
              </a:ext>
            </a:extLst>
          </p:cNvPr>
          <p:cNvSpPr/>
          <p:nvPr/>
        </p:nvSpPr>
        <p:spPr>
          <a:xfrm>
            <a:off x="6371607" y="937230"/>
            <a:ext cx="4888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Hydrogen</a:t>
            </a:r>
            <a:r>
              <a:rPr lang="fr-FR" sz="2400" dirty="0"/>
              <a:t> </a:t>
            </a:r>
            <a:r>
              <a:rPr lang="fr-FR" sz="2400" dirty="0" err="1"/>
              <a:t>molecular</a:t>
            </a:r>
            <a:r>
              <a:rPr lang="fr-FR" sz="2400" dirty="0"/>
              <a:t> ion </a:t>
            </a:r>
            <a:r>
              <a:rPr lang="fr-FR" sz="2400" dirty="0" err="1"/>
              <a:t>spectroscopy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3000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>
            <a:extLst>
              <a:ext uri="{FF2B5EF4-FFF2-40B4-BE49-F238E27FC236}">
                <a16:creationId xmlns:a16="http://schemas.microsoft.com/office/drawing/2014/main" id="{11A000E0-6E69-4EEF-A04A-C82E9C889072}"/>
              </a:ext>
            </a:extLst>
          </p:cNvPr>
          <p:cNvSpPr txBox="1"/>
          <p:nvPr/>
        </p:nvSpPr>
        <p:spPr>
          <a:xfrm>
            <a:off x="211357" y="127630"/>
            <a:ext cx="972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</a:rPr>
              <a:t>Experimental</a:t>
            </a:r>
            <a:r>
              <a:rPr lang="fr-FR" sz="4800" dirty="0">
                <a:solidFill>
                  <a:srgbClr val="0070C0"/>
                </a:solidFill>
              </a:rPr>
              <a:t> </a:t>
            </a:r>
            <a:r>
              <a:rPr lang="fr-FR" sz="4800" dirty="0" err="1">
                <a:solidFill>
                  <a:srgbClr val="0070C0"/>
                </a:solidFill>
              </a:rPr>
              <a:t>methods</a:t>
            </a:r>
            <a:r>
              <a:rPr lang="fr-FR" sz="4800" dirty="0">
                <a:solidFill>
                  <a:srgbClr val="0070C0"/>
                </a:solidFill>
              </a:rPr>
              <a:t> for H</a:t>
            </a:r>
            <a:r>
              <a:rPr lang="fr-FR" sz="4800" baseline="-25000" dirty="0">
                <a:solidFill>
                  <a:srgbClr val="0070C0"/>
                </a:solidFill>
              </a:rPr>
              <a:t>2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  <a:r>
              <a:rPr lang="fr-FR" sz="4800" dirty="0">
                <a:solidFill>
                  <a:srgbClr val="0070C0"/>
                </a:solidFill>
              </a:rPr>
              <a:t> or HD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FB9B1C-AC06-440A-ADF7-A909AF66B1FD}"/>
              </a:ext>
            </a:extLst>
          </p:cNvPr>
          <p:cNvSpPr/>
          <p:nvPr/>
        </p:nvSpPr>
        <p:spPr>
          <a:xfrm>
            <a:off x="211357" y="958627"/>
            <a:ext cx="2294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  <a:r>
              <a:rPr lang="fr-FR" sz="2400" dirty="0" err="1"/>
              <a:t>spectroscopy</a:t>
            </a:r>
            <a:endParaRPr lang="fr-FR" sz="2400" dirty="0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2CB7BC2E-A391-4458-87F8-E1557C80DC8F}"/>
              </a:ext>
            </a:extLst>
          </p:cNvPr>
          <p:cNvCxnSpPr/>
          <p:nvPr/>
        </p:nvCxnSpPr>
        <p:spPr bwMode="auto">
          <a:xfrm flipV="1">
            <a:off x="1129690" y="2087430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B9C65181-0BB4-4441-BDF9-17F0C33D01C8}"/>
              </a:ext>
            </a:extLst>
          </p:cNvPr>
          <p:cNvCxnSpPr/>
          <p:nvPr/>
        </p:nvCxnSpPr>
        <p:spPr bwMode="auto">
          <a:xfrm flipV="1">
            <a:off x="1333697" y="2087430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57BFD0A1-E1AC-4AE9-9E34-A72D666A62F8}"/>
              </a:ext>
            </a:extLst>
          </p:cNvPr>
          <p:cNvSpPr txBox="1"/>
          <p:nvPr/>
        </p:nvSpPr>
        <p:spPr>
          <a:xfrm>
            <a:off x="2637070" y="1720101"/>
            <a:ext cx="2051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total </a:t>
            </a:r>
            <a:r>
              <a:rPr lang="fr-FR" dirty="0" err="1"/>
              <a:t>nuclear</a:t>
            </a:r>
            <a:r>
              <a:rPr lang="fr-FR" dirty="0"/>
              <a:t> spin </a:t>
            </a:r>
          </a:p>
          <a:p>
            <a:pPr algn="ctr"/>
            <a:r>
              <a:rPr lang="fr-FR" dirty="0">
                <a:solidFill>
                  <a:srgbClr val="00B050"/>
                </a:solidFill>
              </a:rPr>
              <a:t>I=0 (</a:t>
            </a:r>
            <a:r>
              <a:rPr lang="fr-FR" dirty="0" err="1">
                <a:solidFill>
                  <a:srgbClr val="00B050"/>
                </a:solidFill>
              </a:rPr>
              <a:t>even</a:t>
            </a:r>
            <a:r>
              <a:rPr lang="fr-FR" dirty="0">
                <a:solidFill>
                  <a:srgbClr val="00B050"/>
                </a:solidFill>
              </a:rPr>
              <a:t> L) para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08686FA-885A-4F21-AFED-F1B1A69B6387}"/>
              </a:ext>
            </a:extLst>
          </p:cNvPr>
          <p:cNvSpPr txBox="1"/>
          <p:nvPr/>
        </p:nvSpPr>
        <p:spPr>
          <a:xfrm>
            <a:off x="982921" y="228636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 </a:t>
            </a:r>
            <a:r>
              <a:rPr lang="fr-FR" dirty="0" err="1"/>
              <a:t>p</a:t>
            </a:r>
            <a:r>
              <a:rPr lang="fr-FR" dirty="0"/>
              <a:t> e</a:t>
            </a:r>
            <a:r>
              <a:rPr lang="fr-FR" baseline="30000" dirty="0"/>
              <a:t>-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57CBB92-BE10-40DE-B082-970ABFA4776D}"/>
              </a:ext>
            </a:extLst>
          </p:cNvPr>
          <p:cNvCxnSpPr/>
          <p:nvPr/>
        </p:nvCxnSpPr>
        <p:spPr bwMode="auto">
          <a:xfrm flipV="1">
            <a:off x="1531028" y="2087430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4D2F4AD4-AC0F-42D6-B14A-3322BE8F32AE}"/>
              </a:ext>
            </a:extLst>
          </p:cNvPr>
          <p:cNvSpPr txBox="1"/>
          <p:nvPr/>
        </p:nvSpPr>
        <p:spPr>
          <a:xfrm>
            <a:off x="6861843" y="1740958"/>
            <a:ext cx="1894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total </a:t>
            </a:r>
            <a:r>
              <a:rPr lang="fr-FR" dirty="0" err="1"/>
              <a:t>ang</a:t>
            </a:r>
            <a:r>
              <a:rPr lang="fr-FR" dirty="0"/>
              <a:t>. </a:t>
            </a:r>
            <a:r>
              <a:rPr lang="fr-FR" dirty="0" err="1"/>
              <a:t>mom</a:t>
            </a:r>
            <a:r>
              <a:rPr lang="fr-FR" dirty="0"/>
              <a:t>. </a:t>
            </a:r>
          </a:p>
          <a:p>
            <a:pPr algn="ctr"/>
            <a:r>
              <a:rPr lang="fr-FR" dirty="0">
                <a:solidFill>
                  <a:srgbClr val="00B050"/>
                </a:solidFill>
              </a:rPr>
              <a:t>L</a:t>
            </a:r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</a:t>
            </a:r>
            <a:r>
              <a:rPr lang="fr-FR" dirty="0">
                <a:solidFill>
                  <a:srgbClr val="00B050"/>
                </a:solidFill>
              </a:rPr>
              <a:t>1/2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F5C65DB-83CB-42AA-89E3-47742A55E666}"/>
              </a:ext>
            </a:extLst>
          </p:cNvPr>
          <p:cNvSpPr txBox="1"/>
          <p:nvPr/>
        </p:nvSpPr>
        <p:spPr>
          <a:xfrm>
            <a:off x="933208" y="1740958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½ ½ ½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3FC9331-60A9-4A17-AE05-5D03C6D855C2}"/>
              </a:ext>
            </a:extLst>
          </p:cNvPr>
          <p:cNvSpPr txBox="1"/>
          <p:nvPr/>
        </p:nvSpPr>
        <p:spPr>
          <a:xfrm>
            <a:off x="2704849" y="2356511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I=1 (</a:t>
            </a:r>
            <a:r>
              <a:rPr lang="fr-FR" dirty="0" err="1">
                <a:solidFill>
                  <a:srgbClr val="C00000"/>
                </a:solidFill>
              </a:rPr>
              <a:t>odd</a:t>
            </a:r>
            <a:r>
              <a:rPr lang="fr-FR" dirty="0">
                <a:solidFill>
                  <a:srgbClr val="C00000"/>
                </a:solidFill>
              </a:rPr>
              <a:t> L) ortho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4983221-179B-4872-8428-A59A31C221D6}"/>
              </a:ext>
            </a:extLst>
          </p:cNvPr>
          <p:cNvSpPr txBox="1"/>
          <p:nvPr/>
        </p:nvSpPr>
        <p:spPr>
          <a:xfrm>
            <a:off x="7076197" y="2375462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L</a:t>
            </a:r>
            <a:r>
              <a:rPr lang="fr-FR" dirty="0">
                <a:solidFill>
                  <a:srgbClr val="C00000"/>
                </a:solidFill>
                <a:sym typeface="Symbol" panose="05050102010706020507" pitchFamily="18" charset="2"/>
              </a:rPr>
              <a:t> </a:t>
            </a:r>
            <a:r>
              <a:rPr lang="fr-FR" dirty="0">
                <a:solidFill>
                  <a:srgbClr val="C00000"/>
                </a:solidFill>
              </a:rPr>
              <a:t>1/2</a:t>
            </a:r>
            <a:r>
              <a:rPr lang="fr-FR" dirty="0">
                <a:solidFill>
                  <a:srgbClr val="C00000"/>
                </a:solidFill>
                <a:sym typeface="Symbol" panose="05050102010706020507" pitchFamily="18" charset="2"/>
              </a:rPr>
              <a:t> </a:t>
            </a:r>
            <a:r>
              <a:rPr lang="fr-FR" dirty="0">
                <a:solidFill>
                  <a:srgbClr val="C00000"/>
                </a:solidFill>
              </a:rPr>
              <a:t>3/2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D381BE9-8E06-4AEF-A084-FB3700E7B32D}"/>
              </a:ext>
            </a:extLst>
          </p:cNvPr>
          <p:cNvSpPr txBox="1"/>
          <p:nvPr/>
        </p:nvSpPr>
        <p:spPr>
          <a:xfrm>
            <a:off x="5127371" y="1733487"/>
            <a:ext cx="1237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total spin </a:t>
            </a:r>
          </a:p>
          <a:p>
            <a:pPr algn="ctr"/>
            <a:r>
              <a:rPr lang="fr-FR" dirty="0">
                <a:solidFill>
                  <a:srgbClr val="00B050"/>
                </a:solidFill>
                <a:sym typeface="Symbol" panose="05050102010706020507" pitchFamily="18" charset="2"/>
              </a:rPr>
              <a:t>F=</a:t>
            </a:r>
            <a:r>
              <a:rPr lang="fr-FR" dirty="0">
                <a:solidFill>
                  <a:srgbClr val="00B050"/>
                </a:solidFill>
              </a:rPr>
              <a:t>1/2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7275150-3768-4756-A7ED-08922666EECB}"/>
              </a:ext>
            </a:extLst>
          </p:cNvPr>
          <p:cNvSpPr txBox="1"/>
          <p:nvPr/>
        </p:nvSpPr>
        <p:spPr>
          <a:xfrm>
            <a:off x="5206412" y="2356511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F=1/2, 3/2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F49FDED9-80E0-425A-98BC-56CDA4F490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52" y="5161435"/>
            <a:ext cx="1224136" cy="75052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001DCAD6-E7F3-4075-ACA5-F0D3590EB5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11" y="3887006"/>
            <a:ext cx="1224136" cy="735651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C8DC8BA8-4552-4E70-AEE1-6C80F2DB35F7}"/>
              </a:ext>
            </a:extLst>
          </p:cNvPr>
          <p:cNvSpPr txBox="1"/>
          <p:nvPr/>
        </p:nvSpPr>
        <p:spPr>
          <a:xfrm>
            <a:off x="131440" y="5349966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v=0,L=2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51A91F4-6CCE-463A-AD96-E1BABC5D6DF8}"/>
              </a:ext>
            </a:extLst>
          </p:cNvPr>
          <p:cNvSpPr txBox="1"/>
          <p:nvPr/>
        </p:nvSpPr>
        <p:spPr>
          <a:xfrm>
            <a:off x="131440" y="3991362"/>
            <a:ext cx="1105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v’=1,L’=2</a:t>
            </a:r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2B52FBB-3724-4609-8A57-E6827BF163DA}"/>
              </a:ext>
            </a:extLst>
          </p:cNvPr>
          <p:cNvCxnSpPr/>
          <p:nvPr/>
        </p:nvCxnSpPr>
        <p:spPr bwMode="auto">
          <a:xfrm flipV="1">
            <a:off x="2343347" y="4953827"/>
            <a:ext cx="7116" cy="6337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2F2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95A2844E-285E-4A72-8168-8DCFA3E90E48}"/>
              </a:ext>
            </a:extLst>
          </p:cNvPr>
          <p:cNvCxnSpPr/>
          <p:nvPr/>
        </p:nvCxnSpPr>
        <p:spPr bwMode="auto">
          <a:xfrm flipV="1">
            <a:off x="2343347" y="4291487"/>
            <a:ext cx="7116" cy="66234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2F2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40521373-2606-45EC-B3EF-5413C92F8692}"/>
              </a:ext>
            </a:extLst>
          </p:cNvPr>
          <p:cNvSpPr txBox="1"/>
          <p:nvPr/>
        </p:nvSpPr>
        <p:spPr>
          <a:xfrm>
            <a:off x="880270" y="4616031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x 9,17 µm</a:t>
            </a:r>
          </a:p>
          <a:p>
            <a:r>
              <a:rPr lang="fr-FR" dirty="0">
                <a:solidFill>
                  <a:srgbClr val="FF0000"/>
                </a:solidFill>
              </a:rPr>
              <a:t>2 x 1095 cm</a:t>
            </a:r>
            <a:r>
              <a:rPr lang="fr-FR" baseline="30000" dirty="0">
                <a:solidFill>
                  <a:srgbClr val="FF0000"/>
                </a:solidFill>
              </a:rPr>
              <a:t>-1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419391BC-1F23-4842-B09E-3F42FBD12203}"/>
              </a:ext>
            </a:extLst>
          </p:cNvPr>
          <p:cNvGrpSpPr/>
          <p:nvPr/>
        </p:nvGrpSpPr>
        <p:grpSpPr>
          <a:xfrm>
            <a:off x="3768189" y="4257744"/>
            <a:ext cx="1840424" cy="1604430"/>
            <a:chOff x="4349278" y="4935428"/>
            <a:chExt cx="1840424" cy="1604430"/>
          </a:xfrm>
        </p:grpSpPr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49B72F22-2621-49EF-9FD4-EE9D90C603D7}"/>
                </a:ext>
              </a:extLst>
            </p:cNvPr>
            <p:cNvCxnSpPr/>
            <p:nvPr/>
          </p:nvCxnSpPr>
          <p:spPr bwMode="auto">
            <a:xfrm>
              <a:off x="4349278" y="6231572"/>
              <a:ext cx="172819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325C4640-AE48-4936-9CDD-FD63BCDC4005}"/>
                </a:ext>
              </a:extLst>
            </p:cNvPr>
            <p:cNvCxnSpPr/>
            <p:nvPr/>
          </p:nvCxnSpPr>
          <p:spPr bwMode="auto">
            <a:xfrm>
              <a:off x="5141366" y="4935428"/>
              <a:ext cx="0" cy="1296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97290F71-668D-4CF7-8109-40CE4BB0C7A5}"/>
                </a:ext>
              </a:extLst>
            </p:cNvPr>
            <p:cNvCxnSpPr/>
            <p:nvPr/>
          </p:nvCxnSpPr>
          <p:spPr bwMode="auto">
            <a:xfrm>
              <a:off x="5213374" y="4935428"/>
              <a:ext cx="0" cy="1296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81FB817D-C7F3-4848-86DF-E602ED3B33B9}"/>
                </a:ext>
              </a:extLst>
            </p:cNvPr>
            <p:cNvCxnSpPr/>
            <p:nvPr/>
          </p:nvCxnSpPr>
          <p:spPr bwMode="auto">
            <a:xfrm>
              <a:off x="5789438" y="6023461"/>
              <a:ext cx="0" cy="2081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AE93BD8-F2F9-445E-9B2D-5BCAD02CB8E2}"/>
                </a:ext>
              </a:extLst>
            </p:cNvPr>
            <p:cNvCxnSpPr/>
            <p:nvPr/>
          </p:nvCxnSpPr>
          <p:spPr bwMode="auto">
            <a:xfrm>
              <a:off x="4565302" y="6023461"/>
              <a:ext cx="0" cy="2081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8EE3812-BDFB-41BD-8ACE-C0412CEEC23D}"/>
                </a:ext>
              </a:extLst>
            </p:cNvPr>
            <p:cNvSpPr txBox="1"/>
            <p:nvPr/>
          </p:nvSpPr>
          <p:spPr>
            <a:xfrm>
              <a:off x="5014829" y="6262859"/>
              <a:ext cx="11748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</a:rPr>
                <a:t>Laser </a:t>
              </a:r>
              <a:r>
                <a:rPr lang="fr-FR" sz="1200" dirty="0" err="1">
                  <a:solidFill>
                    <a:schemeClr val="tx1"/>
                  </a:solidFill>
                </a:rPr>
                <a:t>frequency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4448A81-9CEC-456C-84CA-5C061B2A3873}"/>
              </a:ext>
            </a:extLst>
          </p:cNvPr>
          <p:cNvSpPr txBox="1"/>
          <p:nvPr/>
        </p:nvSpPr>
        <p:spPr>
          <a:xfrm>
            <a:off x="1959779" y="3137217"/>
            <a:ext cx="7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Even L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C2BAFA3-92FB-4499-B6EC-574256E7869E}"/>
              </a:ext>
            </a:extLst>
          </p:cNvPr>
          <p:cNvSpPr txBox="1"/>
          <p:nvPr/>
        </p:nvSpPr>
        <p:spPr>
          <a:xfrm>
            <a:off x="9500931" y="282369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Odd</a:t>
            </a:r>
            <a:r>
              <a:rPr lang="fr-FR" dirty="0"/>
              <a:t> L</a:t>
            </a:r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C66FEE65-C098-4150-BC3A-39D3B4FCB9A4}"/>
              </a:ext>
            </a:extLst>
          </p:cNvPr>
          <p:cNvCxnSpPr/>
          <p:nvPr/>
        </p:nvCxnSpPr>
        <p:spPr>
          <a:xfrm>
            <a:off x="2519989" y="4090504"/>
            <a:ext cx="0" cy="30096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88CD8079-C265-47CF-851D-876B3A9AE6B8}"/>
              </a:ext>
            </a:extLst>
          </p:cNvPr>
          <p:cNvSpPr txBox="1"/>
          <p:nvPr/>
        </p:nvSpPr>
        <p:spPr>
          <a:xfrm>
            <a:off x="2500327" y="4055795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98.9 MHz</a:t>
            </a:r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B2444F4D-5973-40D6-B949-018A6F187223}"/>
              </a:ext>
            </a:extLst>
          </p:cNvPr>
          <p:cNvCxnSpPr/>
          <p:nvPr/>
        </p:nvCxnSpPr>
        <p:spPr>
          <a:xfrm>
            <a:off x="2463871" y="5404520"/>
            <a:ext cx="0" cy="30096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5E092B38-B027-435C-A663-F86DF39C9F01}"/>
              </a:ext>
            </a:extLst>
          </p:cNvPr>
          <p:cNvSpPr txBox="1"/>
          <p:nvPr/>
        </p:nvSpPr>
        <p:spPr>
          <a:xfrm>
            <a:off x="2444209" y="536981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105.4 MHz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C2D05ED2-3BA8-4D3A-A326-100A71E9DF83}"/>
              </a:ext>
            </a:extLst>
          </p:cNvPr>
          <p:cNvCxnSpPr/>
          <p:nvPr/>
        </p:nvCxnSpPr>
        <p:spPr>
          <a:xfrm>
            <a:off x="4261763" y="4436893"/>
            <a:ext cx="2985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586614C0-0E58-4767-8FBA-81EE87349A29}"/>
              </a:ext>
            </a:extLst>
          </p:cNvPr>
          <p:cNvCxnSpPr/>
          <p:nvPr/>
        </p:nvCxnSpPr>
        <p:spPr>
          <a:xfrm>
            <a:off x="4632285" y="4436893"/>
            <a:ext cx="29851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43B356C8-5AC6-4B52-A173-CD83FBFF9284}"/>
              </a:ext>
            </a:extLst>
          </p:cNvPr>
          <p:cNvSpPr txBox="1"/>
          <p:nvPr/>
        </p:nvSpPr>
        <p:spPr>
          <a:xfrm>
            <a:off x="4614435" y="4123065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3.25 MHz</a:t>
            </a:r>
          </a:p>
        </p:txBody>
      </p:sp>
      <p:pic>
        <p:nvPicPr>
          <p:cNvPr id="90" name="Image 89">
            <a:extLst>
              <a:ext uri="{FF2B5EF4-FFF2-40B4-BE49-F238E27FC236}">
                <a16:creationId xmlns:a16="http://schemas.microsoft.com/office/drawing/2014/main" id="{25E50730-CDC9-4315-B3CD-5631A46E3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547" b="6179"/>
          <a:stretch/>
        </p:blipFill>
        <p:spPr>
          <a:xfrm>
            <a:off x="6514193" y="5125993"/>
            <a:ext cx="1464211" cy="1723649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34E3D32A-6549-4D75-9FBF-4E75906257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480"/>
          <a:stretch/>
        </p:blipFill>
        <p:spPr>
          <a:xfrm>
            <a:off x="6443116" y="2823698"/>
            <a:ext cx="1464211" cy="1847215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12D652ED-0306-4FB1-A8E1-05EF42151E5F}"/>
              </a:ext>
            </a:extLst>
          </p:cNvPr>
          <p:cNvSpPr txBox="1"/>
          <p:nvPr/>
        </p:nvSpPr>
        <p:spPr>
          <a:xfrm>
            <a:off x="6270827" y="5924670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v=0,L=3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062695DE-4ECD-43E6-8F03-602D8B753121}"/>
              </a:ext>
            </a:extLst>
          </p:cNvPr>
          <p:cNvSpPr txBox="1"/>
          <p:nvPr/>
        </p:nvSpPr>
        <p:spPr>
          <a:xfrm>
            <a:off x="6270827" y="3838981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v=1,L=3</a:t>
            </a: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FB6B10B3-5387-4276-9495-3C6FBE381100}"/>
              </a:ext>
            </a:extLst>
          </p:cNvPr>
          <p:cNvCxnSpPr/>
          <p:nvPr/>
        </p:nvCxnSpPr>
        <p:spPr bwMode="auto">
          <a:xfrm flipV="1">
            <a:off x="7246298" y="5449832"/>
            <a:ext cx="0" cy="1071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65197C2A-5D14-420A-A4BE-197FB24E3D77}"/>
              </a:ext>
            </a:extLst>
          </p:cNvPr>
          <p:cNvSpPr txBox="1"/>
          <p:nvPr/>
        </p:nvSpPr>
        <p:spPr>
          <a:xfrm>
            <a:off x="7258598" y="5799919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GHz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FDCCC035-A739-47FB-A8B8-50370525DCB0}"/>
              </a:ext>
            </a:extLst>
          </p:cNvPr>
          <p:cNvCxnSpPr/>
          <p:nvPr/>
        </p:nvCxnSpPr>
        <p:spPr bwMode="auto">
          <a:xfrm flipV="1">
            <a:off x="7162466" y="3353480"/>
            <a:ext cx="0" cy="1071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88E7ACA7-DEA3-4702-AF74-E8BFA52C93EA}"/>
              </a:ext>
            </a:extLst>
          </p:cNvPr>
          <p:cNvSpPr txBox="1"/>
          <p:nvPr/>
        </p:nvSpPr>
        <p:spPr>
          <a:xfrm>
            <a:off x="7264267" y="3566461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GHz</a:t>
            </a: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18A80F1F-6BE6-4572-897A-C8CC9473EB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943" y="3436002"/>
            <a:ext cx="3219717" cy="2375045"/>
          </a:xfrm>
          <a:prstGeom prst="rect">
            <a:avLst/>
          </a:prstGeom>
        </p:spPr>
      </p:pic>
      <p:sp>
        <p:nvSpPr>
          <p:cNvPr id="99" name="Rectangle : coins arrondis 98">
            <a:extLst>
              <a:ext uri="{FF2B5EF4-FFF2-40B4-BE49-F238E27FC236}">
                <a16:creationId xmlns:a16="http://schemas.microsoft.com/office/drawing/2014/main" id="{14F2511D-D10B-4378-93FB-56AEDD3DFE38}"/>
              </a:ext>
            </a:extLst>
          </p:cNvPr>
          <p:cNvSpPr/>
          <p:nvPr/>
        </p:nvSpPr>
        <p:spPr>
          <a:xfrm>
            <a:off x="131440" y="3051010"/>
            <a:ext cx="5789734" cy="3361821"/>
          </a:xfrm>
          <a:prstGeom prst="roundRect">
            <a:avLst>
              <a:gd name="adj" fmla="val 5629"/>
            </a:avLst>
          </a:pr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9D696267-4A3D-4F98-AB4E-10A234D7EEE6}"/>
              </a:ext>
            </a:extLst>
          </p:cNvPr>
          <p:cNvSpPr/>
          <p:nvPr/>
        </p:nvSpPr>
        <p:spPr>
          <a:xfrm>
            <a:off x="6246762" y="2775573"/>
            <a:ext cx="5700595" cy="3954797"/>
          </a:xfrm>
          <a:prstGeom prst="roundRect">
            <a:avLst>
              <a:gd name="adj" fmla="val 5629"/>
            </a:avLst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2C7EA3FE-3747-45B8-B347-3BBF85DDA1DE}"/>
              </a:ext>
            </a:extLst>
          </p:cNvPr>
          <p:cNvSpPr txBox="1"/>
          <p:nvPr/>
        </p:nvSpPr>
        <p:spPr>
          <a:xfrm rot="20731978">
            <a:off x="9363699" y="5995824"/>
            <a:ext cx="190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resolved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8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  <p:bldP spid="2" grpId="0"/>
      <p:bldP spid="79" grpId="0"/>
      <p:bldP spid="82" grpId="0"/>
      <p:bldP spid="84" grpId="0"/>
      <p:bldP spid="89" grpId="0"/>
      <p:bldP spid="92" grpId="0"/>
      <p:bldP spid="93" grpId="0"/>
      <p:bldP spid="95" grpId="0"/>
      <p:bldP spid="97" grpId="0"/>
      <p:bldP spid="99" grpId="0" animBg="1"/>
      <p:bldP spid="100" grpId="0" animBg="1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>
            <a:extLst>
              <a:ext uri="{FF2B5EF4-FFF2-40B4-BE49-F238E27FC236}">
                <a16:creationId xmlns:a16="http://schemas.microsoft.com/office/drawing/2014/main" id="{11A000E0-6E69-4EEF-A04A-C82E9C889072}"/>
              </a:ext>
            </a:extLst>
          </p:cNvPr>
          <p:cNvSpPr txBox="1"/>
          <p:nvPr/>
        </p:nvSpPr>
        <p:spPr>
          <a:xfrm>
            <a:off x="211357" y="127630"/>
            <a:ext cx="972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</a:rPr>
              <a:t>Experimental</a:t>
            </a:r>
            <a:r>
              <a:rPr lang="fr-FR" sz="4800" dirty="0">
                <a:solidFill>
                  <a:srgbClr val="0070C0"/>
                </a:solidFill>
              </a:rPr>
              <a:t> </a:t>
            </a:r>
            <a:r>
              <a:rPr lang="fr-FR" sz="4800" dirty="0" err="1">
                <a:solidFill>
                  <a:srgbClr val="0070C0"/>
                </a:solidFill>
              </a:rPr>
              <a:t>methods</a:t>
            </a:r>
            <a:r>
              <a:rPr lang="fr-FR" sz="4800" dirty="0">
                <a:solidFill>
                  <a:srgbClr val="0070C0"/>
                </a:solidFill>
              </a:rPr>
              <a:t> for H</a:t>
            </a:r>
            <a:r>
              <a:rPr lang="fr-FR" sz="4800" baseline="-25000" dirty="0">
                <a:solidFill>
                  <a:srgbClr val="0070C0"/>
                </a:solidFill>
              </a:rPr>
              <a:t>2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  <a:r>
              <a:rPr lang="fr-FR" sz="4800" dirty="0">
                <a:solidFill>
                  <a:srgbClr val="0070C0"/>
                </a:solidFill>
              </a:rPr>
              <a:t> or HD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FB9B1C-AC06-440A-ADF7-A909AF66B1FD}"/>
              </a:ext>
            </a:extLst>
          </p:cNvPr>
          <p:cNvSpPr/>
          <p:nvPr/>
        </p:nvSpPr>
        <p:spPr>
          <a:xfrm>
            <a:off x="211357" y="958627"/>
            <a:ext cx="2379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HD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  <a:r>
              <a:rPr lang="fr-FR" sz="2400" dirty="0" err="1"/>
              <a:t>spectroscopy</a:t>
            </a:r>
            <a:endParaRPr lang="fr-FR" sz="2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16B4047-1D06-4B87-BFEA-E064471ED6C5}"/>
              </a:ext>
            </a:extLst>
          </p:cNvPr>
          <p:cNvSpPr txBox="1"/>
          <p:nvPr/>
        </p:nvSpPr>
        <p:spPr>
          <a:xfrm>
            <a:off x="3100753" y="181890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HD</a:t>
            </a:r>
            <a:r>
              <a:rPr lang="fr-FR" baseline="30000" dirty="0"/>
              <a:t>+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51ACCCA-9078-4DE8-80D0-2E0A1627C3FF}"/>
              </a:ext>
            </a:extLst>
          </p:cNvPr>
          <p:cNvCxnSpPr/>
          <p:nvPr/>
        </p:nvCxnSpPr>
        <p:spPr bwMode="auto">
          <a:xfrm flipV="1">
            <a:off x="4019086" y="1852571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80F2F1DE-5B8C-4F8F-A3A9-DED5EDEA77A0}"/>
              </a:ext>
            </a:extLst>
          </p:cNvPr>
          <p:cNvCxnSpPr>
            <a:endCxn id="78" idx="2"/>
          </p:cNvCxnSpPr>
          <p:nvPr/>
        </p:nvCxnSpPr>
        <p:spPr bwMode="auto">
          <a:xfrm flipV="1">
            <a:off x="4223093" y="1852571"/>
            <a:ext cx="3648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D323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947CBCDB-F95D-4085-92C2-F8E82AE304DB}"/>
              </a:ext>
            </a:extLst>
          </p:cNvPr>
          <p:cNvSpPr txBox="1"/>
          <p:nvPr/>
        </p:nvSpPr>
        <p:spPr>
          <a:xfrm>
            <a:off x="3872317" y="2051503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 d e</a:t>
            </a:r>
            <a:r>
              <a:rPr lang="fr-FR" baseline="30000" dirty="0"/>
              <a:t>-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95B8152A-9A26-4C47-A98F-81AB2226134B}"/>
              </a:ext>
            </a:extLst>
          </p:cNvPr>
          <p:cNvCxnSpPr/>
          <p:nvPr/>
        </p:nvCxnSpPr>
        <p:spPr bwMode="auto">
          <a:xfrm flipV="1">
            <a:off x="4420424" y="1852571"/>
            <a:ext cx="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EBECC309-A9A9-492D-8D46-A24015242BF1}"/>
              </a:ext>
            </a:extLst>
          </p:cNvPr>
          <p:cNvSpPr txBox="1"/>
          <p:nvPr/>
        </p:nvSpPr>
        <p:spPr>
          <a:xfrm>
            <a:off x="3811402" y="1452461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½ 1 ½ 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55699F0-A38E-4E21-ADC1-07C63F13BB7D}"/>
              </a:ext>
            </a:extLst>
          </p:cNvPr>
          <p:cNvSpPr txBox="1"/>
          <p:nvPr/>
        </p:nvSpPr>
        <p:spPr>
          <a:xfrm>
            <a:off x="5888541" y="1452461"/>
            <a:ext cx="2555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 = S</a:t>
            </a:r>
            <a:r>
              <a:rPr lang="fr-FR" baseline="-25000" dirty="0"/>
              <a:t>e </a:t>
            </a:r>
            <a:r>
              <a:rPr lang="fr-FR" dirty="0"/>
              <a:t>+ </a:t>
            </a:r>
            <a:r>
              <a:rPr lang="fr-FR" dirty="0" err="1"/>
              <a:t>I</a:t>
            </a:r>
            <a:r>
              <a:rPr lang="fr-FR" baseline="-25000" dirty="0" err="1"/>
              <a:t>p</a:t>
            </a:r>
            <a:r>
              <a:rPr lang="fr-FR" dirty="0"/>
              <a:t> =  0          1</a:t>
            </a:r>
            <a:endParaRPr lang="fr-FR" baseline="-25000" dirty="0"/>
          </a:p>
          <a:p>
            <a:r>
              <a:rPr lang="fr-FR" dirty="0"/>
              <a:t>S = F + I</a:t>
            </a:r>
            <a:r>
              <a:rPr lang="fr-FR" baseline="-25000" dirty="0"/>
              <a:t>d</a:t>
            </a:r>
            <a:r>
              <a:rPr lang="fr-FR" dirty="0"/>
              <a:t>  =  1       0,1,2</a:t>
            </a:r>
            <a:endParaRPr lang="fr-FR" baseline="-25000" dirty="0"/>
          </a:p>
          <a:p>
            <a:r>
              <a:rPr lang="fr-FR" dirty="0"/>
              <a:t>J = L+S      =  L  L</a:t>
            </a:r>
            <a:r>
              <a:rPr lang="fr-FR" dirty="0">
                <a:sym typeface="Symbol" panose="05050102010706020507" pitchFamily="18" charset="2"/>
              </a:rPr>
              <a:t>1, </a:t>
            </a:r>
            <a:r>
              <a:rPr lang="fr-FR" dirty="0"/>
              <a:t>L</a:t>
            </a:r>
            <a:r>
              <a:rPr lang="fr-FR" dirty="0">
                <a:sym typeface="Symbol" panose="05050102010706020507" pitchFamily="18" charset="2"/>
              </a:rPr>
              <a:t>2</a:t>
            </a:r>
            <a:endParaRPr lang="fr-FR" dirty="0"/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D43B7476-0CC2-43CB-B680-CDC82C788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55" t="46667"/>
          <a:stretch/>
        </p:blipFill>
        <p:spPr>
          <a:xfrm>
            <a:off x="1036998" y="5199048"/>
            <a:ext cx="2194132" cy="1728192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E5A5A517-D92F-41C3-8345-AC28B0C5C13F}"/>
              </a:ext>
            </a:extLst>
          </p:cNvPr>
          <p:cNvSpPr/>
          <p:nvPr/>
        </p:nvSpPr>
        <p:spPr bwMode="auto">
          <a:xfrm>
            <a:off x="791541" y="6244525"/>
            <a:ext cx="648072" cy="657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6FF0A8D-D591-43FE-9682-01F1EDAA507A}"/>
              </a:ext>
            </a:extLst>
          </p:cNvPr>
          <p:cNvSpPr txBox="1"/>
          <p:nvPr/>
        </p:nvSpPr>
        <p:spPr>
          <a:xfrm>
            <a:off x="432209" y="3283824"/>
            <a:ext cx="564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v’,L</a:t>
            </a:r>
            <a:r>
              <a:rPr lang="fr-FR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8FE32B10-9B9D-4F48-8DAA-71C324331BB2}"/>
              </a:ext>
            </a:extLst>
          </p:cNvPr>
          <p:cNvSpPr txBox="1"/>
          <p:nvPr/>
        </p:nvSpPr>
        <p:spPr>
          <a:xfrm>
            <a:off x="560174" y="5833190"/>
            <a:ext cx="451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v,L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7DBAFDE1-E6B1-49D4-89AD-BFCCC083F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55" t="46667"/>
          <a:stretch/>
        </p:blipFill>
        <p:spPr>
          <a:xfrm>
            <a:off x="1011836" y="2672134"/>
            <a:ext cx="2194132" cy="1728192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F8057-9E48-44A4-87F7-CA883A52D12F}"/>
              </a:ext>
            </a:extLst>
          </p:cNvPr>
          <p:cNvSpPr/>
          <p:nvPr/>
        </p:nvSpPr>
        <p:spPr bwMode="auto">
          <a:xfrm>
            <a:off x="714273" y="3790499"/>
            <a:ext cx="648072" cy="657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EEA3D67-E59A-499C-999C-58C3A407F7DF}"/>
              </a:ext>
            </a:extLst>
          </p:cNvPr>
          <p:cNvGrpSpPr/>
          <p:nvPr/>
        </p:nvGrpSpPr>
        <p:grpSpPr>
          <a:xfrm>
            <a:off x="4932140" y="3896665"/>
            <a:ext cx="6808092" cy="1948557"/>
            <a:chOff x="4932140" y="3896665"/>
            <a:chExt cx="6808092" cy="1948557"/>
          </a:xfrm>
        </p:grpSpPr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0C8F5768-B853-4CD5-94B9-CADDC006B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2140" y="4091041"/>
              <a:ext cx="6528118" cy="1754181"/>
            </a:xfrm>
            <a:prstGeom prst="rect">
              <a:avLst/>
            </a:prstGeom>
          </p:spPr>
        </p:pic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F66CF58-A01F-4DCE-AF2E-C8EB3E917461}"/>
                </a:ext>
              </a:extLst>
            </p:cNvPr>
            <p:cNvSpPr/>
            <p:nvPr/>
          </p:nvSpPr>
          <p:spPr>
            <a:xfrm>
              <a:off x="4932140" y="3896665"/>
              <a:ext cx="6808092" cy="1849600"/>
            </a:xfrm>
            <a:custGeom>
              <a:avLst/>
              <a:gdLst>
                <a:gd name="connsiteX0" fmla="*/ 4745581 w 4976071"/>
                <a:gd name="connsiteY0" fmla="*/ 1104900 h 1153061"/>
                <a:gd name="connsiteX1" fmla="*/ 4526506 w 4976071"/>
                <a:gd name="connsiteY1" fmla="*/ 1066800 h 1153061"/>
                <a:gd name="connsiteX2" fmla="*/ 4497931 w 4976071"/>
                <a:gd name="connsiteY2" fmla="*/ 1047750 h 1153061"/>
                <a:gd name="connsiteX3" fmla="*/ 4469356 w 4976071"/>
                <a:gd name="connsiteY3" fmla="*/ 1038225 h 1153061"/>
                <a:gd name="connsiteX4" fmla="*/ 4421731 w 4976071"/>
                <a:gd name="connsiteY4" fmla="*/ 1000125 h 1153061"/>
                <a:gd name="connsiteX5" fmla="*/ 4402681 w 4976071"/>
                <a:gd name="connsiteY5" fmla="*/ 971550 h 1153061"/>
                <a:gd name="connsiteX6" fmla="*/ 4345531 w 4976071"/>
                <a:gd name="connsiteY6" fmla="*/ 933450 h 1153061"/>
                <a:gd name="connsiteX7" fmla="*/ 4316956 w 4976071"/>
                <a:gd name="connsiteY7" fmla="*/ 914400 h 1153061"/>
                <a:gd name="connsiteX8" fmla="*/ 4221706 w 4976071"/>
                <a:gd name="connsiteY8" fmla="*/ 933450 h 1153061"/>
                <a:gd name="connsiteX9" fmla="*/ 4193131 w 4976071"/>
                <a:gd name="connsiteY9" fmla="*/ 952500 h 1153061"/>
                <a:gd name="connsiteX10" fmla="*/ 4145506 w 4976071"/>
                <a:gd name="connsiteY10" fmla="*/ 990600 h 1153061"/>
                <a:gd name="connsiteX11" fmla="*/ 4126456 w 4976071"/>
                <a:gd name="connsiteY11" fmla="*/ 1019175 h 1153061"/>
                <a:gd name="connsiteX12" fmla="*/ 4031206 w 4976071"/>
                <a:gd name="connsiteY12" fmla="*/ 1047750 h 1153061"/>
                <a:gd name="connsiteX13" fmla="*/ 3859756 w 4976071"/>
                <a:gd name="connsiteY13" fmla="*/ 1038225 h 1153061"/>
                <a:gd name="connsiteX14" fmla="*/ 3745456 w 4976071"/>
                <a:gd name="connsiteY14" fmla="*/ 981075 h 1153061"/>
                <a:gd name="connsiteX15" fmla="*/ 3716881 w 4976071"/>
                <a:gd name="connsiteY15" fmla="*/ 971550 h 1153061"/>
                <a:gd name="connsiteX16" fmla="*/ 3678781 w 4976071"/>
                <a:gd name="connsiteY16" fmla="*/ 981075 h 1153061"/>
                <a:gd name="connsiteX17" fmla="*/ 3612106 w 4976071"/>
                <a:gd name="connsiteY17" fmla="*/ 1000125 h 1153061"/>
                <a:gd name="connsiteX18" fmla="*/ 3345406 w 4976071"/>
                <a:gd name="connsiteY18" fmla="*/ 1028700 h 1153061"/>
                <a:gd name="connsiteX19" fmla="*/ 3297781 w 4976071"/>
                <a:gd name="connsiteY19" fmla="*/ 1038225 h 1153061"/>
                <a:gd name="connsiteX20" fmla="*/ 3193006 w 4976071"/>
                <a:gd name="connsiteY20" fmla="*/ 1057275 h 1153061"/>
                <a:gd name="connsiteX21" fmla="*/ 3031081 w 4976071"/>
                <a:gd name="connsiteY21" fmla="*/ 1047750 h 1153061"/>
                <a:gd name="connsiteX22" fmla="*/ 3002506 w 4976071"/>
                <a:gd name="connsiteY22" fmla="*/ 1038225 h 1153061"/>
                <a:gd name="connsiteX23" fmla="*/ 2973931 w 4976071"/>
                <a:gd name="connsiteY23" fmla="*/ 1009650 h 1153061"/>
                <a:gd name="connsiteX24" fmla="*/ 2916781 w 4976071"/>
                <a:gd name="connsiteY24" fmla="*/ 962025 h 1153061"/>
                <a:gd name="connsiteX25" fmla="*/ 2859631 w 4976071"/>
                <a:gd name="connsiteY25" fmla="*/ 866775 h 1153061"/>
                <a:gd name="connsiteX26" fmla="*/ 2840581 w 4976071"/>
                <a:gd name="connsiteY26" fmla="*/ 800100 h 1153061"/>
                <a:gd name="connsiteX27" fmla="*/ 2831056 w 4976071"/>
                <a:gd name="connsiteY27" fmla="*/ 771525 h 1153061"/>
                <a:gd name="connsiteX28" fmla="*/ 2821531 w 4976071"/>
                <a:gd name="connsiteY28" fmla="*/ 733425 h 1153061"/>
                <a:gd name="connsiteX29" fmla="*/ 2812006 w 4976071"/>
                <a:gd name="connsiteY29" fmla="*/ 704850 h 1153061"/>
                <a:gd name="connsiteX30" fmla="*/ 2802481 w 4976071"/>
                <a:gd name="connsiteY30" fmla="*/ 666750 h 1153061"/>
                <a:gd name="connsiteX31" fmla="*/ 2792956 w 4976071"/>
                <a:gd name="connsiteY31" fmla="*/ 638175 h 1153061"/>
                <a:gd name="connsiteX32" fmla="*/ 2783431 w 4976071"/>
                <a:gd name="connsiteY32" fmla="*/ 600075 h 1153061"/>
                <a:gd name="connsiteX33" fmla="*/ 2773906 w 4976071"/>
                <a:gd name="connsiteY33" fmla="*/ 571500 h 1153061"/>
                <a:gd name="connsiteX34" fmla="*/ 2764381 w 4976071"/>
                <a:gd name="connsiteY34" fmla="*/ 533400 h 1153061"/>
                <a:gd name="connsiteX35" fmla="*/ 2745331 w 4976071"/>
                <a:gd name="connsiteY35" fmla="*/ 495300 h 1153061"/>
                <a:gd name="connsiteX36" fmla="*/ 2735806 w 4976071"/>
                <a:gd name="connsiteY36" fmla="*/ 457200 h 1153061"/>
                <a:gd name="connsiteX37" fmla="*/ 2716756 w 4976071"/>
                <a:gd name="connsiteY37" fmla="*/ 400050 h 1153061"/>
                <a:gd name="connsiteX38" fmla="*/ 2707231 w 4976071"/>
                <a:gd name="connsiteY38" fmla="*/ 361950 h 1153061"/>
                <a:gd name="connsiteX39" fmla="*/ 2688181 w 4976071"/>
                <a:gd name="connsiteY39" fmla="*/ 333375 h 1153061"/>
                <a:gd name="connsiteX40" fmla="*/ 2669131 w 4976071"/>
                <a:gd name="connsiteY40" fmla="*/ 276225 h 1153061"/>
                <a:gd name="connsiteX41" fmla="*/ 2659606 w 4976071"/>
                <a:gd name="connsiteY41" fmla="*/ 247650 h 1153061"/>
                <a:gd name="connsiteX42" fmla="*/ 2640556 w 4976071"/>
                <a:gd name="connsiteY42" fmla="*/ 219075 h 1153061"/>
                <a:gd name="connsiteX43" fmla="*/ 2631031 w 4976071"/>
                <a:gd name="connsiteY43" fmla="*/ 190500 h 1153061"/>
                <a:gd name="connsiteX44" fmla="*/ 2573881 w 4976071"/>
                <a:gd name="connsiteY44" fmla="*/ 152400 h 1153061"/>
                <a:gd name="connsiteX45" fmla="*/ 2545306 w 4976071"/>
                <a:gd name="connsiteY45" fmla="*/ 133350 h 1153061"/>
                <a:gd name="connsiteX46" fmla="*/ 2488156 w 4976071"/>
                <a:gd name="connsiteY46" fmla="*/ 114300 h 1153061"/>
                <a:gd name="connsiteX47" fmla="*/ 2345281 w 4976071"/>
                <a:gd name="connsiteY47" fmla="*/ 142875 h 1153061"/>
                <a:gd name="connsiteX48" fmla="*/ 2316706 w 4976071"/>
                <a:gd name="connsiteY48" fmla="*/ 171450 h 1153061"/>
                <a:gd name="connsiteX49" fmla="*/ 2288131 w 4976071"/>
                <a:gd name="connsiteY49" fmla="*/ 266700 h 1153061"/>
                <a:gd name="connsiteX50" fmla="*/ 2278606 w 4976071"/>
                <a:gd name="connsiteY50" fmla="*/ 295275 h 1153061"/>
                <a:gd name="connsiteX51" fmla="*/ 2240506 w 4976071"/>
                <a:gd name="connsiteY51" fmla="*/ 381000 h 1153061"/>
                <a:gd name="connsiteX52" fmla="*/ 2230981 w 4976071"/>
                <a:gd name="connsiteY52" fmla="*/ 419100 h 1153061"/>
                <a:gd name="connsiteX53" fmla="*/ 2211931 w 4976071"/>
                <a:gd name="connsiteY53" fmla="*/ 476250 h 1153061"/>
                <a:gd name="connsiteX54" fmla="*/ 2202406 w 4976071"/>
                <a:gd name="connsiteY54" fmla="*/ 504825 h 1153061"/>
                <a:gd name="connsiteX55" fmla="*/ 2192881 w 4976071"/>
                <a:gd name="connsiteY55" fmla="*/ 533400 h 1153061"/>
                <a:gd name="connsiteX56" fmla="*/ 2183356 w 4976071"/>
                <a:gd name="connsiteY56" fmla="*/ 561975 h 1153061"/>
                <a:gd name="connsiteX57" fmla="*/ 2154781 w 4976071"/>
                <a:gd name="connsiteY57" fmla="*/ 619125 h 1153061"/>
                <a:gd name="connsiteX58" fmla="*/ 2135731 w 4976071"/>
                <a:gd name="connsiteY58" fmla="*/ 647700 h 1153061"/>
                <a:gd name="connsiteX59" fmla="*/ 2126206 w 4976071"/>
                <a:gd name="connsiteY59" fmla="*/ 676275 h 1153061"/>
                <a:gd name="connsiteX60" fmla="*/ 2107156 w 4976071"/>
                <a:gd name="connsiteY60" fmla="*/ 704850 h 1153061"/>
                <a:gd name="connsiteX61" fmla="*/ 2097631 w 4976071"/>
                <a:gd name="connsiteY61" fmla="*/ 733425 h 1153061"/>
                <a:gd name="connsiteX62" fmla="*/ 2069056 w 4976071"/>
                <a:gd name="connsiteY62" fmla="*/ 762000 h 1153061"/>
                <a:gd name="connsiteX63" fmla="*/ 2030956 w 4976071"/>
                <a:gd name="connsiteY63" fmla="*/ 819150 h 1153061"/>
                <a:gd name="connsiteX64" fmla="*/ 2011906 w 4976071"/>
                <a:gd name="connsiteY64" fmla="*/ 847725 h 1153061"/>
                <a:gd name="connsiteX65" fmla="*/ 1926181 w 4976071"/>
                <a:gd name="connsiteY65" fmla="*/ 914400 h 1153061"/>
                <a:gd name="connsiteX66" fmla="*/ 1897606 w 4976071"/>
                <a:gd name="connsiteY66" fmla="*/ 923925 h 1153061"/>
                <a:gd name="connsiteX67" fmla="*/ 1830931 w 4976071"/>
                <a:gd name="connsiteY67" fmla="*/ 971550 h 1153061"/>
                <a:gd name="connsiteX68" fmla="*/ 1802356 w 4976071"/>
                <a:gd name="connsiteY68" fmla="*/ 981075 h 1153061"/>
                <a:gd name="connsiteX69" fmla="*/ 1773781 w 4976071"/>
                <a:gd name="connsiteY69" fmla="*/ 1000125 h 1153061"/>
                <a:gd name="connsiteX70" fmla="*/ 1716631 w 4976071"/>
                <a:gd name="connsiteY70" fmla="*/ 1019175 h 1153061"/>
                <a:gd name="connsiteX71" fmla="*/ 1688056 w 4976071"/>
                <a:gd name="connsiteY71" fmla="*/ 1028700 h 1153061"/>
                <a:gd name="connsiteX72" fmla="*/ 1659481 w 4976071"/>
                <a:gd name="connsiteY72" fmla="*/ 1038225 h 1153061"/>
                <a:gd name="connsiteX73" fmla="*/ 1564231 w 4976071"/>
                <a:gd name="connsiteY73" fmla="*/ 1019175 h 1153061"/>
                <a:gd name="connsiteX74" fmla="*/ 1507081 w 4976071"/>
                <a:gd name="connsiteY74" fmla="*/ 1000125 h 1153061"/>
                <a:gd name="connsiteX75" fmla="*/ 1478506 w 4976071"/>
                <a:gd name="connsiteY75" fmla="*/ 990600 h 1153061"/>
                <a:gd name="connsiteX76" fmla="*/ 1430881 w 4976071"/>
                <a:gd name="connsiteY76" fmla="*/ 981075 h 1153061"/>
                <a:gd name="connsiteX77" fmla="*/ 1307056 w 4976071"/>
                <a:gd name="connsiteY77" fmla="*/ 1000125 h 1153061"/>
                <a:gd name="connsiteX78" fmla="*/ 1249906 w 4976071"/>
                <a:gd name="connsiteY78" fmla="*/ 1038225 h 1153061"/>
                <a:gd name="connsiteX79" fmla="*/ 1192756 w 4976071"/>
                <a:gd name="connsiteY79" fmla="*/ 1066800 h 1153061"/>
                <a:gd name="connsiteX80" fmla="*/ 1107031 w 4976071"/>
                <a:gd name="connsiteY80" fmla="*/ 1085850 h 1153061"/>
                <a:gd name="connsiteX81" fmla="*/ 1021306 w 4976071"/>
                <a:gd name="connsiteY81" fmla="*/ 1066800 h 1153061"/>
                <a:gd name="connsiteX82" fmla="*/ 992731 w 4976071"/>
                <a:gd name="connsiteY82" fmla="*/ 1047750 h 1153061"/>
                <a:gd name="connsiteX83" fmla="*/ 973681 w 4976071"/>
                <a:gd name="connsiteY83" fmla="*/ 1019175 h 1153061"/>
                <a:gd name="connsiteX84" fmla="*/ 887956 w 4976071"/>
                <a:gd name="connsiteY84" fmla="*/ 952500 h 1153061"/>
                <a:gd name="connsiteX85" fmla="*/ 859381 w 4976071"/>
                <a:gd name="connsiteY85" fmla="*/ 933450 h 1153061"/>
                <a:gd name="connsiteX86" fmla="*/ 830806 w 4976071"/>
                <a:gd name="connsiteY86" fmla="*/ 914400 h 1153061"/>
                <a:gd name="connsiteX87" fmla="*/ 745081 w 4976071"/>
                <a:gd name="connsiteY87" fmla="*/ 885825 h 1153061"/>
                <a:gd name="connsiteX88" fmla="*/ 716506 w 4976071"/>
                <a:gd name="connsiteY88" fmla="*/ 876300 h 1153061"/>
                <a:gd name="connsiteX89" fmla="*/ 687931 w 4976071"/>
                <a:gd name="connsiteY89" fmla="*/ 866775 h 1153061"/>
                <a:gd name="connsiteX90" fmla="*/ 583156 w 4976071"/>
                <a:gd name="connsiteY90" fmla="*/ 876300 h 1153061"/>
                <a:gd name="connsiteX91" fmla="*/ 554581 w 4976071"/>
                <a:gd name="connsiteY91" fmla="*/ 885825 h 1153061"/>
                <a:gd name="connsiteX92" fmla="*/ 545056 w 4976071"/>
                <a:gd name="connsiteY92" fmla="*/ 914400 h 1153061"/>
                <a:gd name="connsiteX93" fmla="*/ 487906 w 4976071"/>
                <a:gd name="connsiteY93" fmla="*/ 962025 h 1153061"/>
                <a:gd name="connsiteX94" fmla="*/ 440281 w 4976071"/>
                <a:gd name="connsiteY94" fmla="*/ 1000125 h 1153061"/>
                <a:gd name="connsiteX95" fmla="*/ 411706 w 4976071"/>
                <a:gd name="connsiteY95" fmla="*/ 1019175 h 1153061"/>
                <a:gd name="connsiteX96" fmla="*/ 354556 w 4976071"/>
                <a:gd name="connsiteY96" fmla="*/ 1038225 h 1153061"/>
                <a:gd name="connsiteX97" fmla="*/ 287881 w 4976071"/>
                <a:gd name="connsiteY97" fmla="*/ 1057275 h 1153061"/>
                <a:gd name="connsiteX98" fmla="*/ 116431 w 4976071"/>
                <a:gd name="connsiteY98" fmla="*/ 1047750 h 1153061"/>
                <a:gd name="connsiteX99" fmla="*/ 59281 w 4976071"/>
                <a:gd name="connsiteY99" fmla="*/ 1028700 h 1153061"/>
                <a:gd name="connsiteX100" fmla="*/ 30706 w 4976071"/>
                <a:gd name="connsiteY100" fmla="*/ 1019175 h 1153061"/>
                <a:gd name="connsiteX101" fmla="*/ 2131 w 4976071"/>
                <a:gd name="connsiteY101" fmla="*/ 914400 h 1153061"/>
                <a:gd name="connsiteX102" fmla="*/ 11656 w 4976071"/>
                <a:gd name="connsiteY102" fmla="*/ 66675 h 1153061"/>
                <a:gd name="connsiteX103" fmla="*/ 125956 w 4976071"/>
                <a:gd name="connsiteY103" fmla="*/ 9525 h 1153061"/>
                <a:gd name="connsiteX104" fmla="*/ 154531 w 4976071"/>
                <a:gd name="connsiteY104" fmla="*/ 0 h 1153061"/>
                <a:gd name="connsiteX105" fmla="*/ 554581 w 4976071"/>
                <a:gd name="connsiteY105" fmla="*/ 19050 h 1153061"/>
                <a:gd name="connsiteX106" fmla="*/ 678406 w 4976071"/>
                <a:gd name="connsiteY106" fmla="*/ 38100 h 1153061"/>
                <a:gd name="connsiteX107" fmla="*/ 830806 w 4976071"/>
                <a:gd name="connsiteY107" fmla="*/ 47625 h 1153061"/>
                <a:gd name="connsiteX108" fmla="*/ 897481 w 4976071"/>
                <a:gd name="connsiteY108" fmla="*/ 66675 h 1153061"/>
                <a:gd name="connsiteX109" fmla="*/ 1211806 w 4976071"/>
                <a:gd name="connsiteY109" fmla="*/ 85725 h 1153061"/>
                <a:gd name="connsiteX110" fmla="*/ 1726156 w 4976071"/>
                <a:gd name="connsiteY110" fmla="*/ 114300 h 1153061"/>
                <a:gd name="connsiteX111" fmla="*/ 2897731 w 4976071"/>
                <a:gd name="connsiteY111" fmla="*/ 104775 h 1153061"/>
                <a:gd name="connsiteX112" fmla="*/ 2926306 w 4976071"/>
                <a:gd name="connsiteY112" fmla="*/ 95250 h 1153061"/>
                <a:gd name="connsiteX113" fmla="*/ 3078706 w 4976071"/>
                <a:gd name="connsiteY113" fmla="*/ 76200 h 1153061"/>
                <a:gd name="connsiteX114" fmla="*/ 3269206 w 4976071"/>
                <a:gd name="connsiteY114" fmla="*/ 57150 h 1153061"/>
                <a:gd name="connsiteX115" fmla="*/ 3440656 w 4976071"/>
                <a:gd name="connsiteY115" fmla="*/ 47625 h 1153061"/>
                <a:gd name="connsiteX116" fmla="*/ 3516856 w 4976071"/>
                <a:gd name="connsiteY116" fmla="*/ 38100 h 1153061"/>
                <a:gd name="connsiteX117" fmla="*/ 3831181 w 4976071"/>
                <a:gd name="connsiteY117" fmla="*/ 19050 h 1153061"/>
                <a:gd name="connsiteX118" fmla="*/ 4650331 w 4976071"/>
                <a:gd name="connsiteY118" fmla="*/ 28575 h 1153061"/>
                <a:gd name="connsiteX119" fmla="*/ 4783681 w 4976071"/>
                <a:gd name="connsiteY119" fmla="*/ 47625 h 1153061"/>
                <a:gd name="connsiteX120" fmla="*/ 4926556 w 4976071"/>
                <a:gd name="connsiteY120" fmla="*/ 66675 h 1153061"/>
                <a:gd name="connsiteX121" fmla="*/ 4888456 w 4976071"/>
                <a:gd name="connsiteY121" fmla="*/ 857250 h 1153061"/>
                <a:gd name="connsiteX122" fmla="*/ 4869406 w 4976071"/>
                <a:gd name="connsiteY122" fmla="*/ 885825 h 1153061"/>
                <a:gd name="connsiteX123" fmla="*/ 4802731 w 4976071"/>
                <a:gd name="connsiteY123" fmla="*/ 952500 h 1153061"/>
                <a:gd name="connsiteX124" fmla="*/ 4726531 w 4976071"/>
                <a:gd name="connsiteY124" fmla="*/ 1009650 h 1153061"/>
                <a:gd name="connsiteX125" fmla="*/ 4707481 w 4976071"/>
                <a:gd name="connsiteY125" fmla="*/ 1057275 h 1153061"/>
                <a:gd name="connsiteX126" fmla="*/ 4678906 w 4976071"/>
                <a:gd name="connsiteY126" fmla="*/ 1114425 h 1153061"/>
                <a:gd name="connsiteX127" fmla="*/ 4697956 w 4976071"/>
                <a:gd name="connsiteY127" fmla="*/ 1143000 h 1153061"/>
                <a:gd name="connsiteX128" fmla="*/ 4812256 w 4976071"/>
                <a:gd name="connsiteY128" fmla="*/ 1143000 h 1153061"/>
                <a:gd name="connsiteX129" fmla="*/ 4840831 w 4976071"/>
                <a:gd name="connsiteY129" fmla="*/ 1123950 h 1153061"/>
                <a:gd name="connsiteX130" fmla="*/ 4812256 w 4976071"/>
                <a:gd name="connsiteY130" fmla="*/ 1095375 h 1153061"/>
                <a:gd name="connsiteX131" fmla="*/ 4745581 w 4976071"/>
                <a:gd name="connsiteY131" fmla="*/ 1104900 h 115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4976071" h="1153061">
                  <a:moveTo>
                    <a:pt x="4745581" y="1104900"/>
                  </a:moveTo>
                  <a:cubicBezTo>
                    <a:pt x="4697956" y="1100138"/>
                    <a:pt x="4598729" y="1083467"/>
                    <a:pt x="4526506" y="1066800"/>
                  </a:cubicBezTo>
                  <a:cubicBezTo>
                    <a:pt x="4515352" y="1064226"/>
                    <a:pt x="4508170" y="1052870"/>
                    <a:pt x="4497931" y="1047750"/>
                  </a:cubicBezTo>
                  <a:cubicBezTo>
                    <a:pt x="4488951" y="1043260"/>
                    <a:pt x="4478881" y="1041400"/>
                    <a:pt x="4469356" y="1038225"/>
                  </a:cubicBezTo>
                  <a:cubicBezTo>
                    <a:pt x="4414761" y="956333"/>
                    <a:pt x="4487456" y="1052705"/>
                    <a:pt x="4421731" y="1000125"/>
                  </a:cubicBezTo>
                  <a:cubicBezTo>
                    <a:pt x="4412792" y="992974"/>
                    <a:pt x="4411296" y="979088"/>
                    <a:pt x="4402681" y="971550"/>
                  </a:cubicBezTo>
                  <a:cubicBezTo>
                    <a:pt x="4385451" y="956473"/>
                    <a:pt x="4364581" y="946150"/>
                    <a:pt x="4345531" y="933450"/>
                  </a:cubicBezTo>
                  <a:lnTo>
                    <a:pt x="4316956" y="914400"/>
                  </a:lnTo>
                  <a:cubicBezTo>
                    <a:pt x="4292385" y="917910"/>
                    <a:pt x="4248305" y="920150"/>
                    <a:pt x="4221706" y="933450"/>
                  </a:cubicBezTo>
                  <a:cubicBezTo>
                    <a:pt x="4211467" y="938570"/>
                    <a:pt x="4202656" y="946150"/>
                    <a:pt x="4193131" y="952500"/>
                  </a:cubicBezTo>
                  <a:cubicBezTo>
                    <a:pt x="4138536" y="1034392"/>
                    <a:pt x="4211231" y="938020"/>
                    <a:pt x="4145506" y="990600"/>
                  </a:cubicBezTo>
                  <a:cubicBezTo>
                    <a:pt x="4136567" y="997751"/>
                    <a:pt x="4136164" y="1013108"/>
                    <a:pt x="4126456" y="1019175"/>
                  </a:cubicBezTo>
                  <a:cubicBezTo>
                    <a:pt x="4110996" y="1028837"/>
                    <a:pt x="4053512" y="1042174"/>
                    <a:pt x="4031206" y="1047750"/>
                  </a:cubicBezTo>
                  <a:cubicBezTo>
                    <a:pt x="3974056" y="1044575"/>
                    <a:pt x="3916552" y="1045325"/>
                    <a:pt x="3859756" y="1038225"/>
                  </a:cubicBezTo>
                  <a:cubicBezTo>
                    <a:pt x="3756112" y="1025269"/>
                    <a:pt x="3847561" y="1015110"/>
                    <a:pt x="3745456" y="981075"/>
                  </a:cubicBezTo>
                  <a:lnTo>
                    <a:pt x="3716881" y="971550"/>
                  </a:lnTo>
                  <a:cubicBezTo>
                    <a:pt x="3704181" y="974725"/>
                    <a:pt x="3691368" y="977479"/>
                    <a:pt x="3678781" y="981075"/>
                  </a:cubicBezTo>
                  <a:cubicBezTo>
                    <a:pt x="3654179" y="988104"/>
                    <a:pt x="3638574" y="996816"/>
                    <a:pt x="3612106" y="1000125"/>
                  </a:cubicBezTo>
                  <a:cubicBezTo>
                    <a:pt x="3556803" y="1007038"/>
                    <a:pt x="3420484" y="1017150"/>
                    <a:pt x="3345406" y="1028700"/>
                  </a:cubicBezTo>
                  <a:cubicBezTo>
                    <a:pt x="3329405" y="1031162"/>
                    <a:pt x="3313709" y="1035329"/>
                    <a:pt x="3297781" y="1038225"/>
                  </a:cubicBezTo>
                  <a:cubicBezTo>
                    <a:pt x="3163729" y="1062598"/>
                    <a:pt x="3310647" y="1033747"/>
                    <a:pt x="3193006" y="1057275"/>
                  </a:cubicBezTo>
                  <a:cubicBezTo>
                    <a:pt x="3139031" y="1054100"/>
                    <a:pt x="3084881" y="1053130"/>
                    <a:pt x="3031081" y="1047750"/>
                  </a:cubicBezTo>
                  <a:cubicBezTo>
                    <a:pt x="3021091" y="1046751"/>
                    <a:pt x="3010860" y="1043794"/>
                    <a:pt x="3002506" y="1038225"/>
                  </a:cubicBezTo>
                  <a:cubicBezTo>
                    <a:pt x="2991298" y="1030753"/>
                    <a:pt x="2984279" y="1018274"/>
                    <a:pt x="2973931" y="1009650"/>
                  </a:cubicBezTo>
                  <a:cubicBezTo>
                    <a:pt x="2939173" y="980685"/>
                    <a:pt x="2947538" y="1001569"/>
                    <a:pt x="2916781" y="962025"/>
                  </a:cubicBezTo>
                  <a:cubicBezTo>
                    <a:pt x="2895236" y="934324"/>
                    <a:pt x="2873769" y="899763"/>
                    <a:pt x="2859631" y="866775"/>
                  </a:cubicBezTo>
                  <a:cubicBezTo>
                    <a:pt x="2849843" y="843937"/>
                    <a:pt x="2847486" y="824267"/>
                    <a:pt x="2840581" y="800100"/>
                  </a:cubicBezTo>
                  <a:cubicBezTo>
                    <a:pt x="2837823" y="790446"/>
                    <a:pt x="2833814" y="781179"/>
                    <a:pt x="2831056" y="771525"/>
                  </a:cubicBezTo>
                  <a:cubicBezTo>
                    <a:pt x="2827460" y="758938"/>
                    <a:pt x="2825127" y="746012"/>
                    <a:pt x="2821531" y="733425"/>
                  </a:cubicBezTo>
                  <a:cubicBezTo>
                    <a:pt x="2818773" y="723771"/>
                    <a:pt x="2814764" y="714504"/>
                    <a:pt x="2812006" y="704850"/>
                  </a:cubicBezTo>
                  <a:cubicBezTo>
                    <a:pt x="2808410" y="692263"/>
                    <a:pt x="2806077" y="679337"/>
                    <a:pt x="2802481" y="666750"/>
                  </a:cubicBezTo>
                  <a:cubicBezTo>
                    <a:pt x="2799723" y="657096"/>
                    <a:pt x="2795714" y="647829"/>
                    <a:pt x="2792956" y="638175"/>
                  </a:cubicBezTo>
                  <a:cubicBezTo>
                    <a:pt x="2789360" y="625588"/>
                    <a:pt x="2787027" y="612662"/>
                    <a:pt x="2783431" y="600075"/>
                  </a:cubicBezTo>
                  <a:cubicBezTo>
                    <a:pt x="2780673" y="590421"/>
                    <a:pt x="2776664" y="581154"/>
                    <a:pt x="2773906" y="571500"/>
                  </a:cubicBezTo>
                  <a:cubicBezTo>
                    <a:pt x="2770310" y="558913"/>
                    <a:pt x="2768978" y="545657"/>
                    <a:pt x="2764381" y="533400"/>
                  </a:cubicBezTo>
                  <a:cubicBezTo>
                    <a:pt x="2759395" y="520105"/>
                    <a:pt x="2750317" y="508595"/>
                    <a:pt x="2745331" y="495300"/>
                  </a:cubicBezTo>
                  <a:cubicBezTo>
                    <a:pt x="2740734" y="483043"/>
                    <a:pt x="2739568" y="469739"/>
                    <a:pt x="2735806" y="457200"/>
                  </a:cubicBezTo>
                  <a:cubicBezTo>
                    <a:pt x="2730036" y="437966"/>
                    <a:pt x="2721626" y="419531"/>
                    <a:pt x="2716756" y="400050"/>
                  </a:cubicBezTo>
                  <a:cubicBezTo>
                    <a:pt x="2713581" y="387350"/>
                    <a:pt x="2712388" y="373982"/>
                    <a:pt x="2707231" y="361950"/>
                  </a:cubicBezTo>
                  <a:cubicBezTo>
                    <a:pt x="2702722" y="351428"/>
                    <a:pt x="2692830" y="343836"/>
                    <a:pt x="2688181" y="333375"/>
                  </a:cubicBezTo>
                  <a:cubicBezTo>
                    <a:pt x="2680026" y="315025"/>
                    <a:pt x="2675481" y="295275"/>
                    <a:pt x="2669131" y="276225"/>
                  </a:cubicBezTo>
                  <a:cubicBezTo>
                    <a:pt x="2665956" y="266700"/>
                    <a:pt x="2665175" y="256004"/>
                    <a:pt x="2659606" y="247650"/>
                  </a:cubicBezTo>
                  <a:cubicBezTo>
                    <a:pt x="2653256" y="238125"/>
                    <a:pt x="2645676" y="229314"/>
                    <a:pt x="2640556" y="219075"/>
                  </a:cubicBezTo>
                  <a:cubicBezTo>
                    <a:pt x="2636066" y="210095"/>
                    <a:pt x="2638131" y="197600"/>
                    <a:pt x="2631031" y="190500"/>
                  </a:cubicBezTo>
                  <a:cubicBezTo>
                    <a:pt x="2614842" y="174311"/>
                    <a:pt x="2592931" y="165100"/>
                    <a:pt x="2573881" y="152400"/>
                  </a:cubicBezTo>
                  <a:cubicBezTo>
                    <a:pt x="2564356" y="146050"/>
                    <a:pt x="2556166" y="136970"/>
                    <a:pt x="2545306" y="133350"/>
                  </a:cubicBezTo>
                  <a:lnTo>
                    <a:pt x="2488156" y="114300"/>
                  </a:lnTo>
                  <a:cubicBezTo>
                    <a:pt x="2407264" y="121041"/>
                    <a:pt x="2392248" y="103736"/>
                    <a:pt x="2345281" y="142875"/>
                  </a:cubicBezTo>
                  <a:cubicBezTo>
                    <a:pt x="2334933" y="151499"/>
                    <a:pt x="2326231" y="161925"/>
                    <a:pt x="2316706" y="171450"/>
                  </a:cubicBezTo>
                  <a:cubicBezTo>
                    <a:pt x="2302311" y="229031"/>
                    <a:pt x="2311321" y="197131"/>
                    <a:pt x="2288131" y="266700"/>
                  </a:cubicBezTo>
                  <a:cubicBezTo>
                    <a:pt x="2284956" y="276225"/>
                    <a:pt x="2284175" y="286921"/>
                    <a:pt x="2278606" y="295275"/>
                  </a:cubicBezTo>
                  <a:cubicBezTo>
                    <a:pt x="2253587" y="332804"/>
                    <a:pt x="2254108" y="326592"/>
                    <a:pt x="2240506" y="381000"/>
                  </a:cubicBezTo>
                  <a:cubicBezTo>
                    <a:pt x="2237331" y="393700"/>
                    <a:pt x="2234743" y="406561"/>
                    <a:pt x="2230981" y="419100"/>
                  </a:cubicBezTo>
                  <a:cubicBezTo>
                    <a:pt x="2225211" y="438334"/>
                    <a:pt x="2218281" y="457200"/>
                    <a:pt x="2211931" y="476250"/>
                  </a:cubicBezTo>
                  <a:lnTo>
                    <a:pt x="2202406" y="504825"/>
                  </a:lnTo>
                  <a:lnTo>
                    <a:pt x="2192881" y="533400"/>
                  </a:lnTo>
                  <a:cubicBezTo>
                    <a:pt x="2189706" y="542925"/>
                    <a:pt x="2188925" y="553621"/>
                    <a:pt x="2183356" y="561975"/>
                  </a:cubicBezTo>
                  <a:cubicBezTo>
                    <a:pt x="2128761" y="643867"/>
                    <a:pt x="2194216" y="540255"/>
                    <a:pt x="2154781" y="619125"/>
                  </a:cubicBezTo>
                  <a:cubicBezTo>
                    <a:pt x="2149661" y="629364"/>
                    <a:pt x="2140851" y="637461"/>
                    <a:pt x="2135731" y="647700"/>
                  </a:cubicBezTo>
                  <a:cubicBezTo>
                    <a:pt x="2131241" y="656680"/>
                    <a:pt x="2130696" y="667295"/>
                    <a:pt x="2126206" y="676275"/>
                  </a:cubicBezTo>
                  <a:cubicBezTo>
                    <a:pt x="2121086" y="686514"/>
                    <a:pt x="2112276" y="694611"/>
                    <a:pt x="2107156" y="704850"/>
                  </a:cubicBezTo>
                  <a:cubicBezTo>
                    <a:pt x="2102666" y="713830"/>
                    <a:pt x="2103200" y="725071"/>
                    <a:pt x="2097631" y="733425"/>
                  </a:cubicBezTo>
                  <a:cubicBezTo>
                    <a:pt x="2090159" y="744633"/>
                    <a:pt x="2078581" y="752475"/>
                    <a:pt x="2069056" y="762000"/>
                  </a:cubicBezTo>
                  <a:cubicBezTo>
                    <a:pt x="2052317" y="812218"/>
                    <a:pt x="2070594" y="771584"/>
                    <a:pt x="2030956" y="819150"/>
                  </a:cubicBezTo>
                  <a:cubicBezTo>
                    <a:pt x="2023627" y="827944"/>
                    <a:pt x="2019235" y="838931"/>
                    <a:pt x="2011906" y="847725"/>
                  </a:cubicBezTo>
                  <a:cubicBezTo>
                    <a:pt x="1992940" y="870484"/>
                    <a:pt x="1950689" y="906231"/>
                    <a:pt x="1926181" y="914400"/>
                  </a:cubicBezTo>
                  <a:lnTo>
                    <a:pt x="1897606" y="923925"/>
                  </a:lnTo>
                  <a:cubicBezTo>
                    <a:pt x="1888977" y="930397"/>
                    <a:pt x="1844859" y="964586"/>
                    <a:pt x="1830931" y="971550"/>
                  </a:cubicBezTo>
                  <a:cubicBezTo>
                    <a:pt x="1821951" y="976040"/>
                    <a:pt x="1811336" y="976585"/>
                    <a:pt x="1802356" y="981075"/>
                  </a:cubicBezTo>
                  <a:cubicBezTo>
                    <a:pt x="1792117" y="986195"/>
                    <a:pt x="1784242" y="995476"/>
                    <a:pt x="1773781" y="1000125"/>
                  </a:cubicBezTo>
                  <a:cubicBezTo>
                    <a:pt x="1755431" y="1008280"/>
                    <a:pt x="1735681" y="1012825"/>
                    <a:pt x="1716631" y="1019175"/>
                  </a:cubicBezTo>
                  <a:lnTo>
                    <a:pt x="1688056" y="1028700"/>
                  </a:lnTo>
                  <a:lnTo>
                    <a:pt x="1659481" y="1038225"/>
                  </a:lnTo>
                  <a:cubicBezTo>
                    <a:pt x="1620862" y="1031788"/>
                    <a:pt x="1599754" y="1029832"/>
                    <a:pt x="1564231" y="1019175"/>
                  </a:cubicBezTo>
                  <a:cubicBezTo>
                    <a:pt x="1544997" y="1013405"/>
                    <a:pt x="1526131" y="1006475"/>
                    <a:pt x="1507081" y="1000125"/>
                  </a:cubicBezTo>
                  <a:cubicBezTo>
                    <a:pt x="1497556" y="996950"/>
                    <a:pt x="1488351" y="992569"/>
                    <a:pt x="1478506" y="990600"/>
                  </a:cubicBezTo>
                  <a:lnTo>
                    <a:pt x="1430881" y="981075"/>
                  </a:lnTo>
                  <a:cubicBezTo>
                    <a:pt x="1416868" y="982476"/>
                    <a:pt x="1337197" y="983380"/>
                    <a:pt x="1307056" y="1000125"/>
                  </a:cubicBezTo>
                  <a:cubicBezTo>
                    <a:pt x="1287042" y="1011244"/>
                    <a:pt x="1271626" y="1030985"/>
                    <a:pt x="1249906" y="1038225"/>
                  </a:cubicBezTo>
                  <a:cubicBezTo>
                    <a:pt x="1178082" y="1062166"/>
                    <a:pt x="1266614" y="1029871"/>
                    <a:pt x="1192756" y="1066800"/>
                  </a:cubicBezTo>
                  <a:cubicBezTo>
                    <a:pt x="1169308" y="1078524"/>
                    <a:pt x="1128981" y="1082192"/>
                    <a:pt x="1107031" y="1085850"/>
                  </a:cubicBezTo>
                  <a:cubicBezTo>
                    <a:pt x="1085081" y="1082192"/>
                    <a:pt x="1044754" y="1078524"/>
                    <a:pt x="1021306" y="1066800"/>
                  </a:cubicBezTo>
                  <a:cubicBezTo>
                    <a:pt x="1011067" y="1061680"/>
                    <a:pt x="1002256" y="1054100"/>
                    <a:pt x="992731" y="1047750"/>
                  </a:cubicBezTo>
                  <a:cubicBezTo>
                    <a:pt x="986381" y="1038225"/>
                    <a:pt x="981010" y="1027969"/>
                    <a:pt x="973681" y="1019175"/>
                  </a:cubicBezTo>
                  <a:cubicBezTo>
                    <a:pt x="945703" y="985602"/>
                    <a:pt x="927782" y="979051"/>
                    <a:pt x="887956" y="952500"/>
                  </a:cubicBezTo>
                  <a:lnTo>
                    <a:pt x="859381" y="933450"/>
                  </a:lnTo>
                  <a:cubicBezTo>
                    <a:pt x="849856" y="927100"/>
                    <a:pt x="841666" y="918020"/>
                    <a:pt x="830806" y="914400"/>
                  </a:cubicBezTo>
                  <a:lnTo>
                    <a:pt x="745081" y="885825"/>
                  </a:lnTo>
                  <a:lnTo>
                    <a:pt x="716506" y="876300"/>
                  </a:lnTo>
                  <a:lnTo>
                    <a:pt x="687931" y="866775"/>
                  </a:lnTo>
                  <a:cubicBezTo>
                    <a:pt x="653006" y="869950"/>
                    <a:pt x="617873" y="871340"/>
                    <a:pt x="583156" y="876300"/>
                  </a:cubicBezTo>
                  <a:cubicBezTo>
                    <a:pt x="573217" y="877720"/>
                    <a:pt x="561681" y="878725"/>
                    <a:pt x="554581" y="885825"/>
                  </a:cubicBezTo>
                  <a:cubicBezTo>
                    <a:pt x="547481" y="892925"/>
                    <a:pt x="550625" y="906046"/>
                    <a:pt x="545056" y="914400"/>
                  </a:cubicBezTo>
                  <a:cubicBezTo>
                    <a:pt x="530388" y="936402"/>
                    <a:pt x="508991" y="947968"/>
                    <a:pt x="487906" y="962025"/>
                  </a:cubicBezTo>
                  <a:cubicBezTo>
                    <a:pt x="455793" y="1010195"/>
                    <a:pt x="486289" y="977121"/>
                    <a:pt x="440281" y="1000125"/>
                  </a:cubicBezTo>
                  <a:cubicBezTo>
                    <a:pt x="430042" y="1005245"/>
                    <a:pt x="422167" y="1014526"/>
                    <a:pt x="411706" y="1019175"/>
                  </a:cubicBezTo>
                  <a:cubicBezTo>
                    <a:pt x="393356" y="1027330"/>
                    <a:pt x="373606" y="1031875"/>
                    <a:pt x="354556" y="1038225"/>
                  </a:cubicBezTo>
                  <a:cubicBezTo>
                    <a:pt x="313562" y="1051890"/>
                    <a:pt x="335721" y="1045315"/>
                    <a:pt x="287881" y="1057275"/>
                  </a:cubicBezTo>
                  <a:cubicBezTo>
                    <a:pt x="230731" y="1054100"/>
                    <a:pt x="173227" y="1054850"/>
                    <a:pt x="116431" y="1047750"/>
                  </a:cubicBezTo>
                  <a:cubicBezTo>
                    <a:pt x="96506" y="1045259"/>
                    <a:pt x="78331" y="1035050"/>
                    <a:pt x="59281" y="1028700"/>
                  </a:cubicBezTo>
                  <a:lnTo>
                    <a:pt x="30706" y="1019175"/>
                  </a:lnTo>
                  <a:cubicBezTo>
                    <a:pt x="6536" y="946666"/>
                    <a:pt x="15594" y="981716"/>
                    <a:pt x="2131" y="914400"/>
                  </a:cubicBezTo>
                  <a:cubicBezTo>
                    <a:pt x="5306" y="631825"/>
                    <a:pt x="-9554" y="348471"/>
                    <a:pt x="11656" y="66675"/>
                  </a:cubicBezTo>
                  <a:cubicBezTo>
                    <a:pt x="13557" y="41422"/>
                    <a:pt x="110196" y="14778"/>
                    <a:pt x="125956" y="9525"/>
                  </a:cubicBezTo>
                  <a:lnTo>
                    <a:pt x="154531" y="0"/>
                  </a:lnTo>
                  <a:cubicBezTo>
                    <a:pt x="268737" y="4079"/>
                    <a:pt x="431203" y="6712"/>
                    <a:pt x="554581" y="19050"/>
                  </a:cubicBezTo>
                  <a:cubicBezTo>
                    <a:pt x="722866" y="35879"/>
                    <a:pt x="489164" y="21644"/>
                    <a:pt x="678406" y="38100"/>
                  </a:cubicBezTo>
                  <a:cubicBezTo>
                    <a:pt x="729114" y="42509"/>
                    <a:pt x="780006" y="44450"/>
                    <a:pt x="830806" y="47625"/>
                  </a:cubicBezTo>
                  <a:cubicBezTo>
                    <a:pt x="853031" y="53975"/>
                    <a:pt x="874816" y="62142"/>
                    <a:pt x="897481" y="66675"/>
                  </a:cubicBezTo>
                  <a:cubicBezTo>
                    <a:pt x="979838" y="83146"/>
                    <a:pt x="1173618" y="84197"/>
                    <a:pt x="1211806" y="85725"/>
                  </a:cubicBezTo>
                  <a:cubicBezTo>
                    <a:pt x="1528987" y="113306"/>
                    <a:pt x="1357619" y="102412"/>
                    <a:pt x="1726156" y="114300"/>
                  </a:cubicBezTo>
                  <a:lnTo>
                    <a:pt x="2897731" y="104775"/>
                  </a:lnTo>
                  <a:cubicBezTo>
                    <a:pt x="2907770" y="104616"/>
                    <a:pt x="2916389" y="96816"/>
                    <a:pt x="2926306" y="95250"/>
                  </a:cubicBezTo>
                  <a:cubicBezTo>
                    <a:pt x="2976875" y="87265"/>
                    <a:pt x="3027824" y="81854"/>
                    <a:pt x="3078706" y="76200"/>
                  </a:cubicBezTo>
                  <a:cubicBezTo>
                    <a:pt x="3142340" y="69130"/>
                    <a:pt x="3205258" y="61560"/>
                    <a:pt x="3269206" y="57150"/>
                  </a:cubicBezTo>
                  <a:cubicBezTo>
                    <a:pt x="3326308" y="53212"/>
                    <a:pt x="3383506" y="50800"/>
                    <a:pt x="3440656" y="47625"/>
                  </a:cubicBezTo>
                  <a:cubicBezTo>
                    <a:pt x="3466056" y="44450"/>
                    <a:pt x="3491327" y="39968"/>
                    <a:pt x="3516856" y="38100"/>
                  </a:cubicBezTo>
                  <a:cubicBezTo>
                    <a:pt x="3621543" y="30440"/>
                    <a:pt x="3831181" y="19050"/>
                    <a:pt x="3831181" y="19050"/>
                  </a:cubicBezTo>
                  <a:lnTo>
                    <a:pt x="4650331" y="28575"/>
                  </a:lnTo>
                  <a:cubicBezTo>
                    <a:pt x="4695212" y="29921"/>
                    <a:pt x="4739126" y="42056"/>
                    <a:pt x="4783681" y="47625"/>
                  </a:cubicBezTo>
                  <a:cubicBezTo>
                    <a:pt x="4882158" y="59935"/>
                    <a:pt x="4834541" y="53530"/>
                    <a:pt x="4926556" y="66675"/>
                  </a:cubicBezTo>
                  <a:cubicBezTo>
                    <a:pt x="4914399" y="1027075"/>
                    <a:pt x="5067692" y="606320"/>
                    <a:pt x="4888456" y="857250"/>
                  </a:cubicBezTo>
                  <a:cubicBezTo>
                    <a:pt x="4881802" y="866565"/>
                    <a:pt x="4877064" y="877316"/>
                    <a:pt x="4869406" y="885825"/>
                  </a:cubicBezTo>
                  <a:cubicBezTo>
                    <a:pt x="4848380" y="909187"/>
                    <a:pt x="4824956" y="930275"/>
                    <a:pt x="4802731" y="952500"/>
                  </a:cubicBezTo>
                  <a:cubicBezTo>
                    <a:pt x="4754591" y="1000640"/>
                    <a:pt x="4780695" y="982568"/>
                    <a:pt x="4726531" y="1009650"/>
                  </a:cubicBezTo>
                  <a:cubicBezTo>
                    <a:pt x="4720181" y="1025525"/>
                    <a:pt x="4715127" y="1041982"/>
                    <a:pt x="4707481" y="1057275"/>
                  </a:cubicBezTo>
                  <a:cubicBezTo>
                    <a:pt x="4670552" y="1131133"/>
                    <a:pt x="4702847" y="1042601"/>
                    <a:pt x="4678906" y="1114425"/>
                  </a:cubicBezTo>
                  <a:cubicBezTo>
                    <a:pt x="4685256" y="1123950"/>
                    <a:pt x="4687717" y="1137880"/>
                    <a:pt x="4697956" y="1143000"/>
                  </a:cubicBezTo>
                  <a:cubicBezTo>
                    <a:pt x="4736056" y="1162050"/>
                    <a:pt x="4774156" y="1149350"/>
                    <a:pt x="4812256" y="1143000"/>
                  </a:cubicBezTo>
                  <a:cubicBezTo>
                    <a:pt x="4821781" y="1136650"/>
                    <a:pt x="4840831" y="1135398"/>
                    <a:pt x="4840831" y="1123950"/>
                  </a:cubicBezTo>
                  <a:cubicBezTo>
                    <a:pt x="4840831" y="1110480"/>
                    <a:pt x="4824031" y="1101917"/>
                    <a:pt x="4812256" y="1095375"/>
                  </a:cubicBezTo>
                  <a:cubicBezTo>
                    <a:pt x="4794703" y="1085623"/>
                    <a:pt x="4793206" y="1109662"/>
                    <a:pt x="4745581" y="11049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340567B7-CF3C-4D8E-A463-208931B283ED}"/>
              </a:ext>
            </a:extLst>
          </p:cNvPr>
          <p:cNvSpPr txBox="1"/>
          <p:nvPr/>
        </p:nvSpPr>
        <p:spPr>
          <a:xfrm rot="21033517">
            <a:off x="7403054" y="3479384"/>
            <a:ext cx="298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 </a:t>
            </a:r>
            <a:r>
              <a:rPr lang="fr-FR" dirty="0" err="1"/>
              <a:t>forest</a:t>
            </a:r>
            <a:r>
              <a:rPr lang="fr-FR" dirty="0"/>
              <a:t> of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resolved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26DC171-B5E6-410C-8C02-5AF6ABDE8A82}"/>
              </a:ext>
            </a:extLst>
          </p:cNvPr>
          <p:cNvCxnSpPr/>
          <p:nvPr/>
        </p:nvCxnSpPr>
        <p:spPr>
          <a:xfrm>
            <a:off x="5888541" y="6448926"/>
            <a:ext cx="48917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A31C985-CDD6-43B5-9D4F-0E2847D1C70D}"/>
              </a:ext>
            </a:extLst>
          </p:cNvPr>
          <p:cNvSpPr txBox="1"/>
          <p:nvPr/>
        </p:nvSpPr>
        <p:spPr>
          <a:xfrm>
            <a:off x="7913108" y="607959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GHz</a:t>
            </a:r>
          </a:p>
        </p:txBody>
      </p:sp>
    </p:spTree>
    <p:extLst>
      <p:ext uri="{BB962C8B-B14F-4D97-AF65-F5344CB8AC3E}">
        <p14:creationId xmlns:p14="http://schemas.microsoft.com/office/powerpoint/2010/main" val="22516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CD4F41-ED03-42E6-ADD8-6B8E7EB84CDB}"/>
              </a:ext>
            </a:extLst>
          </p:cNvPr>
          <p:cNvSpPr txBox="1"/>
          <p:nvPr/>
        </p:nvSpPr>
        <p:spPr>
          <a:xfrm>
            <a:off x="211357" y="127630"/>
            <a:ext cx="8650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Experimental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methods</a:t>
            </a:r>
            <a:r>
              <a:rPr lang="fr-FR" sz="4400" dirty="0">
                <a:solidFill>
                  <a:srgbClr val="0070C0"/>
                </a:solidFill>
              </a:rPr>
              <a:t> for H</a:t>
            </a:r>
            <a:r>
              <a:rPr lang="fr-FR" sz="4400" baseline="-25000" dirty="0">
                <a:solidFill>
                  <a:srgbClr val="0070C0"/>
                </a:solidFill>
              </a:rPr>
              <a:t>2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  <a:r>
              <a:rPr lang="fr-FR" sz="4400" dirty="0">
                <a:solidFill>
                  <a:srgbClr val="0070C0"/>
                </a:solidFill>
              </a:rPr>
              <a:t> or HD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FECBF-7DDC-46D0-B158-A2133D929509}"/>
              </a:ext>
            </a:extLst>
          </p:cNvPr>
          <p:cNvSpPr/>
          <p:nvPr/>
        </p:nvSpPr>
        <p:spPr>
          <a:xfrm>
            <a:off x="211357" y="897071"/>
            <a:ext cx="7765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Resonance</a:t>
            </a:r>
            <a:r>
              <a:rPr lang="fr-FR" sz="2400" dirty="0"/>
              <a:t> </a:t>
            </a:r>
            <a:r>
              <a:rPr lang="fr-FR" sz="2400" dirty="0" err="1"/>
              <a:t>Enhanced</a:t>
            </a:r>
            <a:r>
              <a:rPr lang="fr-FR" sz="2400" dirty="0"/>
              <a:t> </a:t>
            </a:r>
            <a:r>
              <a:rPr lang="fr-FR" sz="2400" dirty="0" err="1"/>
              <a:t>Multiphoton</a:t>
            </a:r>
            <a:r>
              <a:rPr lang="fr-FR" sz="2400" dirty="0"/>
              <a:t> Dissociation </a:t>
            </a:r>
            <a:r>
              <a:rPr lang="fr-FR" sz="2400" dirty="0" err="1"/>
              <a:t>spectroscopy</a:t>
            </a:r>
            <a:endParaRPr lang="fr-FR" sz="2400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EA74C65A-9370-4EDB-8842-2D78B3CB6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5" y="1581698"/>
            <a:ext cx="3789314" cy="5052419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CA7C6BD-3DF9-47FE-B652-CC505460248D}"/>
              </a:ext>
            </a:extLst>
          </p:cNvPr>
          <p:cNvCxnSpPr>
            <a:cxnSpLocks/>
          </p:cNvCxnSpPr>
          <p:nvPr/>
        </p:nvCxnSpPr>
        <p:spPr>
          <a:xfrm>
            <a:off x="1817803" y="5924715"/>
            <a:ext cx="3818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E517B7BF-992A-4611-A457-82FF777BEC77}"/>
              </a:ext>
            </a:extLst>
          </p:cNvPr>
          <p:cNvSpPr txBox="1"/>
          <p:nvPr/>
        </p:nvSpPr>
        <p:spPr>
          <a:xfrm>
            <a:off x="2365005" y="57400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v=0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4A570D2-F456-43F9-9840-E2A92266869D}"/>
              </a:ext>
            </a:extLst>
          </p:cNvPr>
          <p:cNvCxnSpPr>
            <a:cxnSpLocks/>
          </p:cNvCxnSpPr>
          <p:nvPr/>
        </p:nvCxnSpPr>
        <p:spPr>
          <a:xfrm>
            <a:off x="1618230" y="5443870"/>
            <a:ext cx="1280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345FC307-94A2-4262-BF70-CDEB66491B71}"/>
              </a:ext>
            </a:extLst>
          </p:cNvPr>
          <p:cNvSpPr txBox="1"/>
          <p:nvPr/>
        </p:nvSpPr>
        <p:spPr>
          <a:xfrm>
            <a:off x="2966353" y="5259204"/>
            <a:ext cx="35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v’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0F7177CD-B87C-4E2C-8B59-25850F3D70F4}"/>
              </a:ext>
            </a:extLst>
          </p:cNvPr>
          <p:cNvCxnSpPr/>
          <p:nvPr/>
        </p:nvCxnSpPr>
        <p:spPr>
          <a:xfrm flipV="1">
            <a:off x="2008712" y="5443870"/>
            <a:ext cx="0" cy="4808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D3058EB8-0933-459C-9CA2-CC306B92E975}"/>
              </a:ext>
            </a:extLst>
          </p:cNvPr>
          <p:cNvCxnSpPr/>
          <p:nvPr/>
        </p:nvCxnSpPr>
        <p:spPr>
          <a:xfrm flipV="1">
            <a:off x="2199622" y="2646947"/>
            <a:ext cx="0" cy="279692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63E9DE1-12F7-4680-8E87-E72AC1B58700}"/>
              </a:ext>
            </a:extLst>
          </p:cNvPr>
          <p:cNvSpPr txBox="1"/>
          <p:nvPr/>
        </p:nvSpPr>
        <p:spPr>
          <a:xfrm>
            <a:off x="4684032" y="4030479"/>
            <a:ext cx="341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 or MIR </a:t>
            </a:r>
            <a:r>
              <a:rPr lang="fr-FR" dirty="0" err="1"/>
              <a:t>spectroscopy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photon</a:t>
            </a:r>
            <a:r>
              <a:rPr lang="fr-FR" dirty="0"/>
              <a:t> (s)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F1D4B5-3BCC-4947-8600-B6DD3C2CE695}"/>
              </a:ext>
            </a:extLst>
          </p:cNvPr>
          <p:cNvSpPr txBox="1"/>
          <p:nvPr/>
        </p:nvSpPr>
        <p:spPr>
          <a:xfrm>
            <a:off x="4675671" y="3244334"/>
            <a:ext cx="340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UV </a:t>
            </a:r>
            <a:r>
              <a:rPr lang="fr-FR" b="1" dirty="0"/>
              <a:t>v-</a:t>
            </a:r>
            <a:r>
              <a:rPr lang="fr-FR" b="1" dirty="0" err="1"/>
              <a:t>selective</a:t>
            </a:r>
            <a:r>
              <a:rPr lang="fr-FR" dirty="0"/>
              <a:t> dissociation </a:t>
            </a:r>
            <a:r>
              <a:rPr lang="fr-FR" dirty="0">
                <a:solidFill>
                  <a:srgbClr val="7030A0"/>
                </a:solidFill>
              </a:rPr>
              <a:t>photon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11768E1-B0E6-4A18-B5CD-233E7B3609D8}"/>
              </a:ext>
            </a:extLst>
          </p:cNvPr>
          <p:cNvCxnSpPr>
            <a:stCxn id="4" idx="1"/>
          </p:cNvCxnSpPr>
          <p:nvPr/>
        </p:nvCxnSpPr>
        <p:spPr>
          <a:xfrm flipH="1">
            <a:off x="2124075" y="4215145"/>
            <a:ext cx="2559957" cy="1524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139E08C-26DC-4DC1-AFE8-83C7AA078D64}"/>
              </a:ext>
            </a:extLst>
          </p:cNvPr>
          <p:cNvCxnSpPr>
            <a:stCxn id="5" idx="1"/>
          </p:cNvCxnSpPr>
          <p:nvPr/>
        </p:nvCxnSpPr>
        <p:spPr>
          <a:xfrm flipH="1">
            <a:off x="2276475" y="3429000"/>
            <a:ext cx="2399196" cy="7861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93A0D15-ABF7-45EC-B807-EED362370BB6}"/>
              </a:ext>
            </a:extLst>
          </p:cNvPr>
          <p:cNvSpPr txBox="1"/>
          <p:nvPr/>
        </p:nvSpPr>
        <p:spPr>
          <a:xfrm>
            <a:off x="7507970" y="5390450"/>
            <a:ext cx="2947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Spectroscopy</a:t>
            </a:r>
            <a:r>
              <a:rPr lang="fr-FR" dirty="0"/>
              <a:t> signal = ion </a:t>
            </a:r>
            <a:r>
              <a:rPr lang="fr-FR" dirty="0" err="1"/>
              <a:t>loss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AB67A2-499E-4FDD-9C9E-E7D84B31D307}"/>
              </a:ext>
            </a:extLst>
          </p:cNvPr>
          <p:cNvSpPr txBox="1"/>
          <p:nvPr/>
        </p:nvSpPr>
        <p:spPr>
          <a:xfrm flipH="1">
            <a:off x="4974922" y="5684292"/>
            <a:ext cx="165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Preparation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C22AEF4-EB1D-48B2-9646-FCCA463AFA04}"/>
              </a:ext>
            </a:extLst>
          </p:cNvPr>
          <p:cNvCxnSpPr>
            <a:stCxn id="3" idx="3"/>
          </p:cNvCxnSpPr>
          <p:nvPr/>
        </p:nvCxnSpPr>
        <p:spPr>
          <a:xfrm flipH="1">
            <a:off x="2966353" y="5868958"/>
            <a:ext cx="2008569" cy="5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4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/>
        </p:nvSpPr>
        <p:spPr>
          <a:xfrm>
            <a:off x="2737898" y="1751947"/>
            <a:ext cx="80240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548235"/>
                </a:solidFill>
              </a:rPr>
              <a:t>Amsterdam</a:t>
            </a:r>
            <a:r>
              <a:rPr lang="fr-FR" dirty="0"/>
              <a:t>      </a:t>
            </a:r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dirty="0">
                <a:solidFill>
                  <a:srgbClr val="FF0000"/>
                </a:solidFill>
              </a:rPr>
              <a:t> + </a:t>
            </a:r>
            <a:r>
              <a:rPr lang="fr-FR" b="1" dirty="0">
                <a:solidFill>
                  <a:srgbClr val="FF0000"/>
                </a:solidFill>
              </a:rPr>
              <a:t>1’</a:t>
            </a:r>
            <a:r>
              <a:rPr lang="fr-FR" dirty="0"/>
              <a:t> + </a:t>
            </a:r>
            <a:r>
              <a:rPr lang="fr-FR" b="1" dirty="0">
                <a:solidFill>
                  <a:srgbClr val="893BC3"/>
                </a:solidFill>
              </a:rPr>
              <a:t>1 ’’</a:t>
            </a:r>
            <a:r>
              <a:rPr lang="fr-FR" dirty="0">
                <a:solidFill>
                  <a:srgbClr val="893BC3"/>
                </a:solidFill>
              </a:rPr>
              <a:t> </a:t>
            </a:r>
            <a:r>
              <a:rPr lang="fr-FR" dirty="0"/>
              <a:t>REMPD at </a:t>
            </a:r>
            <a:r>
              <a:rPr lang="fr-FR" dirty="0">
                <a:solidFill>
                  <a:srgbClr val="FF0000"/>
                </a:solidFill>
              </a:rPr>
              <a:t>1,4 µm </a:t>
            </a:r>
            <a:r>
              <a:rPr lang="fr-FR" dirty="0"/>
              <a:t>+ </a:t>
            </a:r>
            <a:r>
              <a:rPr lang="fr-FR" dirty="0">
                <a:solidFill>
                  <a:srgbClr val="893BC3"/>
                </a:solidFill>
              </a:rPr>
              <a:t>532 nm</a:t>
            </a:r>
          </a:p>
          <a:p>
            <a:r>
              <a:rPr lang="fr-FR" dirty="0"/>
              <a:t>       (0,3)</a:t>
            </a:r>
            <a:r>
              <a:rPr lang="fr-FR" dirty="0">
                <a:latin typeface="Calibri" panose="020F0502020204030204" pitchFamily="34" charset="0"/>
              </a:rPr>
              <a:t>→</a:t>
            </a:r>
            <a:r>
              <a:rPr lang="fr-FR" dirty="0"/>
              <a:t>(4,2)</a:t>
            </a:r>
            <a:r>
              <a:rPr lang="fr-FR" dirty="0">
                <a:latin typeface="Calibri" panose="020F0502020204030204" pitchFamily="34" charset="0"/>
              </a:rPr>
              <a:t> →</a:t>
            </a:r>
            <a:r>
              <a:rPr lang="fr-FR" dirty="0"/>
              <a:t>(9,3) quasi </a:t>
            </a:r>
            <a:r>
              <a:rPr lang="fr-FR" dirty="0" err="1"/>
              <a:t>degenerate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-photon </a:t>
            </a:r>
            <a:r>
              <a:rPr lang="fr-FR" b="1" dirty="0" err="1"/>
              <a:t>vibrational</a:t>
            </a:r>
            <a:r>
              <a:rPr lang="fr-FR" dirty="0"/>
              <a:t> transition in </a:t>
            </a:r>
            <a:r>
              <a:rPr lang="fr-FR" b="1" dirty="0"/>
              <a:t>HD</a:t>
            </a:r>
            <a:r>
              <a:rPr lang="fr-FR" b="1" baseline="30000" dirty="0"/>
              <a:t>+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16FBF"/>
                </a:solidFill>
              </a:rPr>
              <a:t>Düsseldorf</a:t>
            </a:r>
            <a:r>
              <a:rPr lang="fr-FR" dirty="0"/>
              <a:t>        </a:t>
            </a:r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dirty="0"/>
              <a:t> + </a:t>
            </a:r>
            <a:r>
              <a:rPr lang="fr-FR" b="1" dirty="0">
                <a:solidFill>
                  <a:srgbClr val="893BC3"/>
                </a:solidFill>
              </a:rPr>
              <a:t>1’</a:t>
            </a:r>
            <a:r>
              <a:rPr lang="fr-FR" dirty="0">
                <a:solidFill>
                  <a:srgbClr val="893BC3"/>
                </a:solidFill>
              </a:rPr>
              <a:t> + </a:t>
            </a:r>
            <a:r>
              <a:rPr lang="fr-FR" b="1" dirty="0">
                <a:solidFill>
                  <a:srgbClr val="893BC3"/>
                </a:solidFill>
              </a:rPr>
              <a:t>1’</a:t>
            </a:r>
            <a:r>
              <a:rPr lang="fr-FR" b="1" dirty="0"/>
              <a:t>’ </a:t>
            </a:r>
            <a:r>
              <a:rPr lang="fr-FR" dirty="0"/>
              <a:t>REMPD at </a:t>
            </a:r>
            <a:r>
              <a:rPr lang="fr-FR" dirty="0">
                <a:solidFill>
                  <a:srgbClr val="FF0000"/>
                </a:solidFill>
              </a:rPr>
              <a:t>228 µm </a:t>
            </a:r>
            <a:r>
              <a:rPr lang="fr-FR" dirty="0"/>
              <a:t>(1,3 </a:t>
            </a:r>
            <a:r>
              <a:rPr lang="fr-FR" dirty="0" err="1"/>
              <a:t>THz</a:t>
            </a:r>
            <a:r>
              <a:rPr lang="fr-FR" dirty="0"/>
              <a:t>) </a:t>
            </a:r>
            <a:r>
              <a:rPr lang="fr-FR" dirty="0">
                <a:solidFill>
                  <a:srgbClr val="893BC3"/>
                </a:solidFill>
              </a:rPr>
              <a:t>+ 1,42 µm + 266 nm</a:t>
            </a:r>
          </a:p>
          <a:p>
            <a:r>
              <a:rPr lang="fr-FR" dirty="0"/>
              <a:t>       (0,0)</a:t>
            </a:r>
            <a:r>
              <a:rPr lang="fr-FR" dirty="0">
                <a:latin typeface="Calibri" panose="020F0502020204030204" pitchFamily="34" charset="0"/>
              </a:rPr>
              <a:t> →</a:t>
            </a:r>
            <a:r>
              <a:rPr lang="fr-FR" dirty="0"/>
              <a:t>(0,1) </a:t>
            </a:r>
            <a:r>
              <a:rPr lang="fr-FR" b="1" dirty="0" err="1"/>
              <a:t>rotational</a:t>
            </a:r>
            <a:r>
              <a:rPr lang="fr-FR" dirty="0"/>
              <a:t> transition in </a:t>
            </a:r>
            <a:r>
              <a:rPr lang="fr-FR" b="1" dirty="0"/>
              <a:t>HD</a:t>
            </a:r>
            <a:r>
              <a:rPr lang="fr-FR" b="1" baseline="30000" dirty="0"/>
              <a:t>+</a:t>
            </a:r>
          </a:p>
          <a:p>
            <a:r>
              <a:rPr lang="fr-FR" dirty="0"/>
              <a:t>                           </a:t>
            </a:r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dirty="0"/>
              <a:t> + </a:t>
            </a:r>
            <a:r>
              <a:rPr lang="fr-FR" b="1" dirty="0">
                <a:solidFill>
                  <a:srgbClr val="893BC3"/>
                </a:solidFill>
              </a:rPr>
              <a:t>1’</a:t>
            </a:r>
            <a:r>
              <a:rPr lang="fr-FR" dirty="0"/>
              <a:t>  REMPD at </a:t>
            </a:r>
            <a:r>
              <a:rPr lang="fr-FR" dirty="0">
                <a:solidFill>
                  <a:srgbClr val="FF0000"/>
                </a:solidFill>
              </a:rPr>
              <a:t>5,12 µm </a:t>
            </a:r>
            <a:r>
              <a:rPr lang="fr-FR" dirty="0"/>
              <a:t>+ </a:t>
            </a:r>
            <a:r>
              <a:rPr lang="fr-FR" dirty="0">
                <a:solidFill>
                  <a:srgbClr val="893BC3"/>
                </a:solidFill>
              </a:rPr>
              <a:t>266 nm</a:t>
            </a:r>
          </a:p>
          <a:p>
            <a:r>
              <a:rPr lang="fr-FR" dirty="0"/>
              <a:t>       (0,0)</a:t>
            </a:r>
            <a:r>
              <a:rPr lang="fr-FR" dirty="0">
                <a:latin typeface="Calibri" panose="020F0502020204030204" pitchFamily="34" charset="0"/>
              </a:rPr>
              <a:t> →</a:t>
            </a:r>
            <a:r>
              <a:rPr lang="fr-FR" dirty="0"/>
              <a:t>(1,1) </a:t>
            </a:r>
            <a:r>
              <a:rPr lang="fr-FR" b="1" dirty="0" err="1"/>
              <a:t>vibrational</a:t>
            </a:r>
            <a:r>
              <a:rPr lang="fr-FR" dirty="0"/>
              <a:t> transition in </a:t>
            </a:r>
            <a:r>
              <a:rPr lang="fr-FR" b="1" dirty="0"/>
              <a:t>HD</a:t>
            </a:r>
            <a:r>
              <a:rPr lang="fr-FR" b="1" baseline="30000" dirty="0"/>
              <a:t>+</a:t>
            </a:r>
          </a:p>
          <a:p>
            <a:r>
              <a:rPr lang="fr-FR" dirty="0"/>
              <a:t>       (0,0)</a:t>
            </a:r>
            <a:r>
              <a:rPr lang="fr-FR" dirty="0">
                <a:latin typeface="Calibri" panose="020F0502020204030204" pitchFamily="34" charset="0"/>
              </a:rPr>
              <a:t> →</a:t>
            </a:r>
            <a:r>
              <a:rPr lang="fr-FR" dirty="0"/>
              <a:t>(5,1) </a:t>
            </a:r>
            <a:r>
              <a:rPr lang="fr-FR" b="1" dirty="0" err="1"/>
              <a:t>vibrational</a:t>
            </a:r>
            <a:r>
              <a:rPr lang="fr-FR" dirty="0"/>
              <a:t> transition in </a:t>
            </a:r>
            <a:r>
              <a:rPr lang="fr-FR" b="1" dirty="0"/>
              <a:t>HD</a:t>
            </a:r>
            <a:r>
              <a:rPr lang="fr-FR" b="1" baseline="30000" dirty="0"/>
              <a:t>+</a:t>
            </a:r>
          </a:p>
          <a:p>
            <a:r>
              <a:rPr lang="fr-FR" dirty="0"/>
              <a:t>                            </a:t>
            </a:r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dirty="0"/>
              <a:t> + </a:t>
            </a:r>
            <a:r>
              <a:rPr lang="fr-FR" b="1" dirty="0">
                <a:solidFill>
                  <a:srgbClr val="7030A0"/>
                </a:solidFill>
              </a:rPr>
              <a:t>1’</a:t>
            </a:r>
            <a:r>
              <a:rPr lang="fr-FR" dirty="0"/>
              <a:t> REMPD at </a:t>
            </a:r>
            <a:r>
              <a:rPr lang="fr-FR" dirty="0">
                <a:solidFill>
                  <a:srgbClr val="FF0000"/>
                </a:solidFill>
              </a:rPr>
              <a:t>1,15 µm </a:t>
            </a:r>
            <a:r>
              <a:rPr lang="fr-FR" dirty="0"/>
              <a:t>+ </a:t>
            </a:r>
            <a:r>
              <a:rPr lang="fr-FR" dirty="0">
                <a:solidFill>
                  <a:srgbClr val="7030A0"/>
                </a:solidFill>
              </a:rPr>
              <a:t>266 nm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Paris</a:t>
            </a:r>
            <a:r>
              <a:rPr lang="fr-FR" dirty="0"/>
              <a:t>                  </a:t>
            </a:r>
            <a:r>
              <a:rPr lang="fr-FR" b="1" dirty="0">
                <a:solidFill>
                  <a:srgbClr val="FF0000"/>
                </a:solidFill>
              </a:rPr>
              <a:t>2</a:t>
            </a:r>
            <a:r>
              <a:rPr lang="fr-FR" dirty="0"/>
              <a:t> + </a:t>
            </a:r>
            <a:r>
              <a:rPr lang="fr-FR" b="1" dirty="0">
                <a:solidFill>
                  <a:srgbClr val="893BC3"/>
                </a:solidFill>
              </a:rPr>
              <a:t>1’</a:t>
            </a:r>
            <a:r>
              <a:rPr lang="fr-FR" dirty="0"/>
              <a:t> REMPD at </a:t>
            </a:r>
            <a:r>
              <a:rPr lang="fr-FR" dirty="0">
                <a:solidFill>
                  <a:srgbClr val="FF0000"/>
                </a:solidFill>
              </a:rPr>
              <a:t>9,17 µm</a:t>
            </a:r>
            <a:r>
              <a:rPr lang="fr-FR" dirty="0"/>
              <a:t> + </a:t>
            </a:r>
            <a:r>
              <a:rPr lang="fr-FR" dirty="0">
                <a:solidFill>
                  <a:srgbClr val="893BC3"/>
                </a:solidFill>
              </a:rPr>
              <a:t>213 nm</a:t>
            </a:r>
          </a:p>
          <a:p>
            <a:r>
              <a:rPr lang="fr-FR" dirty="0"/>
              <a:t>        (0,2)</a:t>
            </a:r>
            <a:r>
              <a:rPr lang="fr-FR" dirty="0">
                <a:latin typeface="Calibri" panose="020F0502020204030204" pitchFamily="34" charset="0"/>
              </a:rPr>
              <a:t> →</a:t>
            </a:r>
            <a:r>
              <a:rPr lang="fr-FR" dirty="0"/>
              <a:t>(1,2) </a:t>
            </a:r>
            <a:r>
              <a:rPr lang="fr-FR" dirty="0" err="1"/>
              <a:t>two</a:t>
            </a:r>
            <a:r>
              <a:rPr lang="fr-FR" dirty="0"/>
              <a:t>-photon </a:t>
            </a:r>
            <a:r>
              <a:rPr lang="fr-FR" b="1" dirty="0" err="1"/>
              <a:t>vibrational</a:t>
            </a:r>
            <a:r>
              <a:rPr lang="fr-FR" dirty="0"/>
              <a:t> transition in </a:t>
            </a:r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baseline="30000" dirty="0"/>
              <a:t>+</a:t>
            </a:r>
          </a:p>
          <a:p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7853432" y="3356808"/>
            <a:ext cx="283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Alighanbari</a:t>
            </a:r>
            <a:r>
              <a:rPr lang="fr-FR" sz="1200" dirty="0"/>
              <a:t> et al, Nat. Phys. 14, 555 (</a:t>
            </a:r>
            <a:r>
              <a:rPr lang="fr-FR" sz="1200" b="1" dirty="0"/>
              <a:t>2018</a:t>
            </a:r>
            <a:r>
              <a:rPr lang="fr-FR" sz="1200" dirty="0"/>
              <a:t>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853431" y="3695542"/>
            <a:ext cx="270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Kortunov</a:t>
            </a:r>
            <a:r>
              <a:rPr lang="fr-FR" sz="1200" dirty="0"/>
              <a:t> et al, Nat. Phys. 17, 569 (</a:t>
            </a:r>
            <a:r>
              <a:rPr lang="fr-FR" sz="1200" b="1" dirty="0"/>
              <a:t>2021</a:t>
            </a:r>
            <a:r>
              <a:rPr lang="fr-FR" sz="1200" dirty="0"/>
              <a:t>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985297" y="5171236"/>
            <a:ext cx="121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progress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7853431" y="2336161"/>
            <a:ext cx="2461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Patra</a:t>
            </a:r>
            <a:r>
              <a:rPr lang="fr-FR" sz="1200" dirty="0"/>
              <a:t> et al, Science 369, 1238 (</a:t>
            </a:r>
            <a:r>
              <a:rPr lang="fr-FR" sz="1200" b="1" dirty="0"/>
              <a:t>2020</a:t>
            </a:r>
            <a:r>
              <a:rPr lang="fr-FR" sz="1200" dirty="0"/>
              <a:t>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498DC9B-919C-401C-9686-B3C5EA6D0FB5}"/>
              </a:ext>
            </a:extLst>
          </p:cNvPr>
          <p:cNvSpPr txBox="1"/>
          <p:nvPr/>
        </p:nvSpPr>
        <p:spPr>
          <a:xfrm>
            <a:off x="7853431" y="3972186"/>
            <a:ext cx="2451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Alighanbari</a:t>
            </a:r>
            <a:r>
              <a:rPr lang="fr-FR" sz="1200" dirty="0"/>
              <a:t> et al, Nat. Phys.  (</a:t>
            </a:r>
            <a:r>
              <a:rPr lang="fr-FR" sz="1200" b="1" dirty="0"/>
              <a:t>2023</a:t>
            </a:r>
            <a:r>
              <a:rPr lang="fr-FR" sz="1200" dirty="0"/>
              <a:t>)</a:t>
            </a:r>
          </a:p>
        </p:txBody>
      </p: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B497A4A6-189D-40E7-8CFB-FEB2779DB0E0}"/>
              </a:ext>
            </a:extLst>
          </p:cNvPr>
          <p:cNvGrpSpPr/>
          <p:nvPr/>
        </p:nvGrpSpPr>
        <p:grpSpPr>
          <a:xfrm>
            <a:off x="324451" y="841044"/>
            <a:ext cx="1871954" cy="2977429"/>
            <a:chOff x="365237" y="1961540"/>
            <a:chExt cx="1871954" cy="2977429"/>
          </a:xfrm>
        </p:grpSpPr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2249AA07-F09D-4334-A7AD-B43E877098CC}"/>
                </a:ext>
              </a:extLst>
            </p:cNvPr>
            <p:cNvGrpSpPr/>
            <p:nvPr/>
          </p:nvGrpSpPr>
          <p:grpSpPr>
            <a:xfrm>
              <a:off x="365237" y="2273877"/>
              <a:ext cx="1871954" cy="2665092"/>
              <a:chOff x="365237" y="2273877"/>
              <a:chExt cx="1871954" cy="2665092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12D7B7C9-1741-4612-AAB0-D798192BDD05}"/>
                  </a:ext>
                </a:extLst>
              </p:cNvPr>
              <p:cNvGrpSpPr/>
              <p:nvPr/>
            </p:nvGrpSpPr>
            <p:grpSpPr>
              <a:xfrm>
                <a:off x="956656" y="4211331"/>
                <a:ext cx="866845" cy="212182"/>
                <a:chOff x="956656" y="4211331"/>
                <a:chExt cx="866845" cy="212182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34E16C8-9F5A-48FE-8B63-845E53A4CB4E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93B6A92-AD6A-445F-86F4-ECCF4A50C2EF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14B3B12-09BD-4E48-9607-04F93BF760D7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26D1827-F374-4AA5-ABDD-9865058BD343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A17252DB-65F8-4605-923E-055FDFC6E0E3}"/>
                  </a:ext>
                </a:extLst>
              </p:cNvPr>
              <p:cNvGrpSpPr/>
              <p:nvPr/>
            </p:nvGrpSpPr>
            <p:grpSpPr>
              <a:xfrm>
                <a:off x="955456" y="4002923"/>
                <a:ext cx="866845" cy="212182"/>
                <a:chOff x="956656" y="4211331"/>
                <a:chExt cx="866845" cy="212182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97C224B3-5D66-49DE-B9A2-7D7B1E9F2931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8C347F4-3FA7-44D5-ACFF-4B210D44283D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0B1E7E87-550F-4C32-8C69-09576AFABD0C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F3A73D2-5894-44FF-8709-1B3E4008C8E4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77551F72-81FA-445B-91CD-9112EBADB764}"/>
                  </a:ext>
                </a:extLst>
              </p:cNvPr>
              <p:cNvGrpSpPr/>
              <p:nvPr/>
            </p:nvGrpSpPr>
            <p:grpSpPr>
              <a:xfrm>
                <a:off x="955620" y="3793403"/>
                <a:ext cx="866845" cy="212182"/>
                <a:chOff x="956656" y="4211331"/>
                <a:chExt cx="866845" cy="212182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165A688-31AF-45C4-9C2B-3A1543839B4F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96CA8C9-566A-4C99-AB75-D27EA40FF91E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7B66F44-3D44-407C-85CC-7D1DF7DDCDDD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430C597-5900-4FD2-BE00-C0B05A1509B9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5" name="Groupe 74">
                <a:extLst>
                  <a:ext uri="{FF2B5EF4-FFF2-40B4-BE49-F238E27FC236}">
                    <a16:creationId xmlns:a16="http://schemas.microsoft.com/office/drawing/2014/main" id="{D7D03B94-6F59-4DE8-A370-B00402D8374D}"/>
                  </a:ext>
                </a:extLst>
              </p:cNvPr>
              <p:cNvGrpSpPr/>
              <p:nvPr/>
            </p:nvGrpSpPr>
            <p:grpSpPr>
              <a:xfrm>
                <a:off x="954938" y="3581257"/>
                <a:ext cx="866845" cy="212182"/>
                <a:chOff x="956656" y="4211331"/>
                <a:chExt cx="866845" cy="212182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0B6D3A-FB1B-4980-95C1-5F7FF346DDC4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3A478D30-CF53-46AC-9E32-4DB3BE2EFF8D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361AD98-A1BD-48C7-A8B2-CA189E35C8F0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384652C-C6A8-41E9-9AFE-69EFE6CB57AC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0" name="Groupe 79">
                <a:extLst>
                  <a:ext uri="{FF2B5EF4-FFF2-40B4-BE49-F238E27FC236}">
                    <a16:creationId xmlns:a16="http://schemas.microsoft.com/office/drawing/2014/main" id="{E9798226-A6B5-4BD0-96AA-DCAD963BF2C8}"/>
                  </a:ext>
                </a:extLst>
              </p:cNvPr>
              <p:cNvGrpSpPr/>
              <p:nvPr/>
            </p:nvGrpSpPr>
            <p:grpSpPr>
              <a:xfrm>
                <a:off x="953738" y="3366769"/>
                <a:ext cx="866845" cy="212182"/>
                <a:chOff x="956656" y="4211331"/>
                <a:chExt cx="866845" cy="21218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450B088-DA37-49BF-AC36-A43A8BAAFF1B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80AC4613-78E6-40A2-BFA8-6CFB4807B5EA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8D92FA7-E3D1-497D-AA1C-C4ADC32BCE7E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944E1B7-9B7B-4691-8787-7BBB2D9A6A94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6790A3AB-F646-41FB-A491-4085F3E33C31}"/>
                  </a:ext>
                </a:extLst>
              </p:cNvPr>
              <p:cNvGrpSpPr/>
              <p:nvPr/>
            </p:nvGrpSpPr>
            <p:grpSpPr>
              <a:xfrm>
                <a:off x="952538" y="3158361"/>
                <a:ext cx="866845" cy="212182"/>
                <a:chOff x="956656" y="4211331"/>
                <a:chExt cx="866845" cy="212182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0252B21-CB27-414A-B29A-2B3C7A767C16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BE6A45D-CB6C-4CB3-ADCC-29C8F6E19ECF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915337B1-CB29-4E20-ACFD-0E279D76CF33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0BD57F9-2C17-414B-8140-D3E41A2C5E3A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90" name="Groupe 89">
                <a:extLst>
                  <a:ext uri="{FF2B5EF4-FFF2-40B4-BE49-F238E27FC236}">
                    <a16:creationId xmlns:a16="http://schemas.microsoft.com/office/drawing/2014/main" id="{6F66B5A6-3DE9-42E8-8BDE-89A96684D11A}"/>
                  </a:ext>
                </a:extLst>
              </p:cNvPr>
              <p:cNvGrpSpPr/>
              <p:nvPr/>
            </p:nvGrpSpPr>
            <p:grpSpPr>
              <a:xfrm>
                <a:off x="952702" y="2948841"/>
                <a:ext cx="866845" cy="212182"/>
                <a:chOff x="956656" y="4211331"/>
                <a:chExt cx="866845" cy="212182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70F55B7-50FE-49E2-AF6D-EC7B8628CF50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5385222-56FB-4629-A15A-B10B0AB5E05A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28D18BF-D749-4E9A-972C-570095B6DA64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9A017C3-3D7E-4369-8228-CBAF763BBB69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95" name="Groupe 94">
                <a:extLst>
                  <a:ext uri="{FF2B5EF4-FFF2-40B4-BE49-F238E27FC236}">
                    <a16:creationId xmlns:a16="http://schemas.microsoft.com/office/drawing/2014/main" id="{4CF889A4-4334-4753-8BAF-223F9C4868FE}"/>
                  </a:ext>
                </a:extLst>
              </p:cNvPr>
              <p:cNvGrpSpPr/>
              <p:nvPr/>
            </p:nvGrpSpPr>
            <p:grpSpPr>
              <a:xfrm>
                <a:off x="952020" y="2736695"/>
                <a:ext cx="866845" cy="212182"/>
                <a:chOff x="956656" y="4211331"/>
                <a:chExt cx="866845" cy="212182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FA0B643-2608-4660-B529-7FBEFE536786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4B43641-0789-46D1-93AE-D7F14A40B890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9B100CF-FFB9-4E18-9BED-F94F58647687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7A9B448-D271-46B0-BF39-948EB889B24D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39AF8744-7372-49EC-9AA5-B893B80AF4CA}"/>
                  </a:ext>
                </a:extLst>
              </p:cNvPr>
              <p:cNvGrpSpPr/>
              <p:nvPr/>
            </p:nvGrpSpPr>
            <p:grpSpPr>
              <a:xfrm>
                <a:off x="952020" y="2527049"/>
                <a:ext cx="866845" cy="212182"/>
                <a:chOff x="956656" y="4211331"/>
                <a:chExt cx="866845" cy="212182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3388103-798D-432B-AAC2-8C5591582463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9639CD6-F0CB-4D65-986D-6E0146192D3B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95F237B5-834F-43C6-A642-C772DF4DA360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F9C61B9-79CD-44DC-85C8-ACA4C95AC53E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0C5167F-FD40-4840-A7D2-DAE400507876}"/>
                  </a:ext>
                </a:extLst>
              </p:cNvPr>
              <p:cNvSpPr txBox="1"/>
              <p:nvPr/>
            </p:nvSpPr>
            <p:spPr>
              <a:xfrm rot="16200000">
                <a:off x="39410" y="3287022"/>
                <a:ext cx="1020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vibration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F8D7BDDA-ED1E-455A-BBE7-5B639D38B3FD}"/>
                  </a:ext>
                </a:extLst>
              </p:cNvPr>
              <p:cNvSpPr txBox="1"/>
              <p:nvPr/>
            </p:nvSpPr>
            <p:spPr>
              <a:xfrm>
                <a:off x="916087" y="4569637"/>
                <a:ext cx="939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rotation</a:t>
                </a: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06DB90A-8826-4C22-8DD1-3E95A3440B72}"/>
                  </a:ext>
                </a:extLst>
              </p:cNvPr>
              <p:cNvSpPr txBox="1"/>
              <p:nvPr/>
            </p:nvSpPr>
            <p:spPr>
              <a:xfrm>
                <a:off x="912789" y="4356320"/>
                <a:ext cx="1324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0    1   2   3    …..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1145E61-1CF2-4423-A392-337A4EA8CAC6}"/>
                  </a:ext>
                </a:extLst>
              </p:cNvPr>
              <p:cNvSpPr txBox="1"/>
              <p:nvPr/>
            </p:nvSpPr>
            <p:spPr>
              <a:xfrm>
                <a:off x="710629" y="417902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0</a:t>
                </a:r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8586597C-5E52-4542-AA0A-9254E26B633B}"/>
                  </a:ext>
                </a:extLst>
              </p:cNvPr>
              <p:cNvSpPr txBox="1"/>
              <p:nvPr/>
            </p:nvSpPr>
            <p:spPr>
              <a:xfrm>
                <a:off x="707767" y="3958889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1</a:t>
                </a:r>
              </a:p>
            </p:txBody>
          </p: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8FA9CB6D-7ADC-4F99-AEB5-14D6ECD06104}"/>
                  </a:ext>
                </a:extLst>
              </p:cNvPr>
              <p:cNvSpPr txBox="1"/>
              <p:nvPr/>
            </p:nvSpPr>
            <p:spPr>
              <a:xfrm>
                <a:off x="707767" y="374443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2</a:t>
                </a:r>
              </a:p>
            </p:txBody>
          </p:sp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AA522AC1-8691-40AC-A275-8777E2AD01B0}"/>
                  </a:ext>
                </a:extLst>
              </p:cNvPr>
              <p:cNvSpPr txBox="1"/>
              <p:nvPr/>
            </p:nvSpPr>
            <p:spPr>
              <a:xfrm>
                <a:off x="710629" y="354668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3</a:t>
                </a:r>
              </a:p>
            </p:txBody>
          </p:sp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3EA8DA96-3A15-4AD4-A315-F5D10DA7F298}"/>
                  </a:ext>
                </a:extLst>
              </p:cNvPr>
              <p:cNvSpPr txBox="1"/>
              <p:nvPr/>
            </p:nvSpPr>
            <p:spPr>
              <a:xfrm>
                <a:off x="711841" y="3108306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5</a:t>
                </a:r>
              </a:p>
            </p:txBody>
          </p: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A215A2B4-2E6D-4459-8A51-DFF8C946A6B4}"/>
                  </a:ext>
                </a:extLst>
              </p:cNvPr>
              <p:cNvGrpSpPr/>
              <p:nvPr/>
            </p:nvGrpSpPr>
            <p:grpSpPr>
              <a:xfrm>
                <a:off x="952184" y="2320132"/>
                <a:ext cx="866845" cy="212182"/>
                <a:chOff x="956656" y="4211331"/>
                <a:chExt cx="866845" cy="212182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8D011AA-4B96-409D-A6E9-ABF3BC3EEB68}"/>
                    </a:ext>
                  </a:extLst>
                </p:cNvPr>
                <p:cNvSpPr/>
                <p:nvPr/>
              </p:nvSpPr>
              <p:spPr>
                <a:xfrm>
                  <a:off x="956656" y="4211331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6AC7A248-0DEF-4013-A4F0-E378B7FE948C}"/>
                    </a:ext>
                  </a:extLst>
                </p:cNvPr>
                <p:cNvSpPr/>
                <p:nvPr/>
              </p:nvSpPr>
              <p:spPr>
                <a:xfrm>
                  <a:off x="1173426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5C300AFD-15C6-48E7-8F95-4A25251D1810}"/>
                    </a:ext>
                  </a:extLst>
                </p:cNvPr>
                <p:cNvSpPr/>
                <p:nvPr/>
              </p:nvSpPr>
              <p:spPr>
                <a:xfrm>
                  <a:off x="1390243" y="4212502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10C0680-FD87-4E5A-AA43-0D8BCDF721B4}"/>
                    </a:ext>
                  </a:extLst>
                </p:cNvPr>
                <p:cNvSpPr/>
                <p:nvPr/>
              </p:nvSpPr>
              <p:spPr>
                <a:xfrm>
                  <a:off x="1606684" y="4213673"/>
                  <a:ext cx="216817" cy="20984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31A2CD86-906F-429F-8D27-F27278C594F3}"/>
                  </a:ext>
                </a:extLst>
              </p:cNvPr>
              <p:cNvSpPr txBox="1"/>
              <p:nvPr/>
            </p:nvSpPr>
            <p:spPr>
              <a:xfrm>
                <a:off x="712329" y="227387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9</a:t>
                </a:r>
              </a:p>
            </p:txBody>
          </p: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482ACB75-5E95-40B8-8952-48CC3CF9CC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92323" y="3436304"/>
                <a:ext cx="218134" cy="896612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7BE9E502-BF99-4C7C-B761-8CD3E9AB21F6}"/>
                  </a:ext>
                </a:extLst>
              </p:cNvPr>
              <p:cNvSpPr txBox="1"/>
              <p:nvPr/>
            </p:nvSpPr>
            <p:spPr>
              <a:xfrm>
                <a:off x="704747" y="3317489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4</a:t>
                </a:r>
              </a:p>
            </p:txBody>
          </p:sp>
          <p:cxnSp>
            <p:nvCxnSpPr>
              <p:cNvPr id="117" name="Connecteur droit avec flèche 116">
                <a:extLst>
                  <a:ext uri="{FF2B5EF4-FFF2-40B4-BE49-F238E27FC236}">
                    <a16:creationId xmlns:a16="http://schemas.microsoft.com/office/drawing/2014/main" id="{2FAE2708-0924-47B1-AAE3-33807B0B71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3512" y="2409240"/>
                <a:ext cx="216944" cy="1027064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avec flèche 121">
                <a:extLst>
                  <a:ext uri="{FF2B5EF4-FFF2-40B4-BE49-F238E27FC236}">
                    <a16:creationId xmlns:a16="http://schemas.microsoft.com/office/drawing/2014/main" id="{77DB4EC3-D6B0-46D7-A9D3-71EAC3C009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166" y="4353572"/>
                <a:ext cx="216404" cy="2618"/>
              </a:xfrm>
              <a:prstGeom prst="straightConnector1">
                <a:avLst/>
              </a:prstGeom>
              <a:ln w="38100">
                <a:solidFill>
                  <a:srgbClr val="016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avec flèche 124">
                <a:extLst>
                  <a:ext uri="{FF2B5EF4-FFF2-40B4-BE49-F238E27FC236}">
                    <a16:creationId xmlns:a16="http://schemas.microsoft.com/office/drawing/2014/main" id="{CBE16420-D645-4C29-A1D6-C84C7A6CB9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0460" y="4115752"/>
                <a:ext cx="231560" cy="186459"/>
              </a:xfrm>
              <a:prstGeom prst="straightConnector1">
                <a:avLst/>
              </a:prstGeom>
              <a:ln w="38100">
                <a:solidFill>
                  <a:srgbClr val="016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avec flèche 126">
                <a:extLst>
                  <a:ext uri="{FF2B5EF4-FFF2-40B4-BE49-F238E27FC236}">
                    <a16:creationId xmlns:a16="http://schemas.microsoft.com/office/drawing/2014/main" id="{547C1C2B-4CC3-4583-8409-234E7011CD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453" y="3248335"/>
                <a:ext cx="229309" cy="1018331"/>
              </a:xfrm>
              <a:prstGeom prst="straightConnector1">
                <a:avLst/>
              </a:prstGeom>
              <a:ln w="38100">
                <a:solidFill>
                  <a:srgbClr val="016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avec flèche 130">
                <a:extLst>
                  <a:ext uri="{FF2B5EF4-FFF2-40B4-BE49-F238E27FC236}">
                    <a16:creationId xmlns:a16="http://schemas.microsoft.com/office/drawing/2014/main" id="{009A6F3C-2B34-4FB3-B574-12A56A1D5D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278" y="4186936"/>
                <a:ext cx="0" cy="12318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>
                <a:extLst>
                  <a:ext uri="{FF2B5EF4-FFF2-40B4-BE49-F238E27FC236}">
                    <a16:creationId xmlns:a16="http://schemas.microsoft.com/office/drawing/2014/main" id="{05DD4C77-5A99-469D-BA30-3D5CDABC06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278" y="4115752"/>
                <a:ext cx="0" cy="10302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avec flèche 136">
                <a:extLst>
                  <a:ext uri="{FF2B5EF4-FFF2-40B4-BE49-F238E27FC236}">
                    <a16:creationId xmlns:a16="http://schemas.microsoft.com/office/drawing/2014/main" id="{DCF63555-5F96-4519-B58C-FDB58288CF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88846" y="3881922"/>
                <a:ext cx="1941" cy="45024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CF2C3449-662D-4AB8-A085-823A0C4AA374}"/>
                </a:ext>
              </a:extLst>
            </p:cNvPr>
            <p:cNvSpPr txBox="1"/>
            <p:nvPr/>
          </p:nvSpPr>
          <p:spPr>
            <a:xfrm rot="16200000">
              <a:off x="596665" y="2006584"/>
              <a:ext cx="39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…..</a:t>
              </a:r>
            </a:p>
          </p:txBody>
        </p:sp>
      </p:grpSp>
      <p:sp>
        <p:nvSpPr>
          <p:cNvPr id="144" name="ZoneTexte 143">
            <a:extLst>
              <a:ext uri="{FF2B5EF4-FFF2-40B4-BE49-F238E27FC236}">
                <a16:creationId xmlns:a16="http://schemas.microsoft.com/office/drawing/2014/main" id="{F4F746CD-1989-442B-96F6-F086717009EF}"/>
              </a:ext>
            </a:extLst>
          </p:cNvPr>
          <p:cNvSpPr txBox="1"/>
          <p:nvPr/>
        </p:nvSpPr>
        <p:spPr>
          <a:xfrm>
            <a:off x="211357" y="127630"/>
            <a:ext cx="8087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Experimental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achievements</a:t>
            </a:r>
            <a:r>
              <a:rPr lang="fr-FR" sz="4400" dirty="0">
                <a:solidFill>
                  <a:srgbClr val="0070C0"/>
                </a:solidFill>
              </a:rPr>
              <a:t> in HD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81CCE1B-6EF8-4E52-A2A4-F01255F93919}"/>
              </a:ext>
            </a:extLst>
          </p:cNvPr>
          <p:cNvSpPr txBox="1"/>
          <p:nvPr/>
        </p:nvSpPr>
        <p:spPr>
          <a:xfrm>
            <a:off x="10900867" y="331064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1.3 10</a:t>
            </a:r>
            <a:r>
              <a:rPr lang="fr-FR" baseline="30000" dirty="0"/>
              <a:t>-11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0104E568-320C-4CB0-AE7F-9312F8131F2B}"/>
              </a:ext>
            </a:extLst>
          </p:cNvPr>
          <p:cNvSpPr txBox="1"/>
          <p:nvPr/>
        </p:nvSpPr>
        <p:spPr>
          <a:xfrm>
            <a:off x="10900866" y="363380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1.5 10</a:t>
            </a:r>
            <a:r>
              <a:rPr lang="fr-FR" baseline="30000" dirty="0"/>
              <a:t>-11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B4701A88-2876-4AF4-A48A-FAD3EA03769E}"/>
              </a:ext>
            </a:extLst>
          </p:cNvPr>
          <p:cNvSpPr txBox="1"/>
          <p:nvPr/>
        </p:nvSpPr>
        <p:spPr>
          <a:xfrm>
            <a:off x="10900866" y="39407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2.3 10</a:t>
            </a:r>
            <a:r>
              <a:rPr lang="fr-FR" baseline="30000" dirty="0"/>
              <a:t>-12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14D71EAD-2927-4C34-963A-6CA216FAC1DC}"/>
              </a:ext>
            </a:extLst>
          </p:cNvPr>
          <p:cNvSpPr txBox="1"/>
          <p:nvPr/>
        </p:nvSpPr>
        <p:spPr>
          <a:xfrm>
            <a:off x="10870402" y="20399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2.9 10</a:t>
            </a:r>
            <a:r>
              <a:rPr lang="fr-FR" baseline="30000" dirty="0"/>
              <a:t>-12</a:t>
            </a:r>
          </a:p>
        </p:txBody>
      </p:sp>
      <p:sp>
        <p:nvSpPr>
          <p:cNvPr id="149" name="Rectangle : coins arrondis 148">
            <a:extLst>
              <a:ext uri="{FF2B5EF4-FFF2-40B4-BE49-F238E27FC236}">
                <a16:creationId xmlns:a16="http://schemas.microsoft.com/office/drawing/2014/main" id="{51C8FC98-CA94-4B74-B296-016EB1E05550}"/>
              </a:ext>
            </a:extLst>
          </p:cNvPr>
          <p:cNvSpPr/>
          <p:nvPr/>
        </p:nvSpPr>
        <p:spPr>
          <a:xfrm>
            <a:off x="10870402" y="1961538"/>
            <a:ext cx="1021442" cy="2010647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625C088F-77B8-4BEB-8777-0F6BA5320D03}"/>
              </a:ext>
            </a:extLst>
          </p:cNvPr>
          <p:cNvSpPr txBox="1"/>
          <p:nvPr/>
        </p:nvSpPr>
        <p:spPr>
          <a:xfrm>
            <a:off x="10653229" y="1300473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CODATA 2022</a:t>
            </a:r>
          </a:p>
        </p:txBody>
      </p: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66E33528-C4B0-4BB2-BF8F-0C902CF599B8}"/>
              </a:ext>
            </a:extLst>
          </p:cNvPr>
          <p:cNvCxnSpPr>
            <a:stCxn id="149" idx="0"/>
            <a:endCxn id="150" idx="2"/>
          </p:cNvCxnSpPr>
          <p:nvPr/>
        </p:nvCxnSpPr>
        <p:spPr>
          <a:xfrm flipV="1">
            <a:off x="11381123" y="1669805"/>
            <a:ext cx="2531" cy="29173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6CD90221-D2F8-4B2B-87BB-B862C99C221E}"/>
              </a:ext>
            </a:extLst>
          </p:cNvPr>
          <p:cNvGrpSpPr/>
          <p:nvPr/>
        </p:nvGrpSpPr>
        <p:grpSpPr>
          <a:xfrm>
            <a:off x="286714" y="4287564"/>
            <a:ext cx="2451184" cy="2022922"/>
            <a:chOff x="533262" y="2577978"/>
            <a:chExt cx="3517923" cy="3074858"/>
          </a:xfrm>
        </p:grpSpPr>
        <p:sp>
          <p:nvSpPr>
            <p:cNvPr id="161" name="TextBox 89">
              <a:extLst>
                <a:ext uri="{FF2B5EF4-FFF2-40B4-BE49-F238E27FC236}">
                  <a16:creationId xmlns:a16="http://schemas.microsoft.com/office/drawing/2014/main" id="{E40FDE04-5579-4E0B-A7EC-93195C29A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324" y="5314282"/>
              <a:ext cx="22324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Internuclear</a:t>
              </a:r>
              <a:r>
                <a:rPr lang="en-US" sz="1600" dirty="0"/>
                <a:t> distance [Å]</a:t>
              </a:r>
            </a:p>
          </p:txBody>
        </p:sp>
        <p:pic>
          <p:nvPicPr>
            <p:cNvPr id="162" name="Picture 4">
              <a:extLst>
                <a:ext uri="{FF2B5EF4-FFF2-40B4-BE49-F238E27FC236}">
                  <a16:creationId xmlns:a16="http://schemas.microsoft.com/office/drawing/2014/main" id="{01C6E81E-74F1-41B6-B1FA-458065BE3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62" y="2577978"/>
              <a:ext cx="276860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406186F-9CE4-454C-A2D9-61A8CC947A26}"/>
                </a:ext>
              </a:extLst>
            </p:cNvPr>
            <p:cNvCxnSpPr/>
            <p:nvPr/>
          </p:nvCxnSpPr>
          <p:spPr bwMode="auto">
            <a:xfrm>
              <a:off x="1403155" y="3570658"/>
              <a:ext cx="957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1F0B7251-829B-4031-B220-A925C49A3675}"/>
                </a:ext>
              </a:extLst>
            </p:cNvPr>
            <p:cNvCxnSpPr/>
            <p:nvPr/>
          </p:nvCxnSpPr>
          <p:spPr bwMode="auto">
            <a:xfrm>
              <a:off x="3431985" y="4354670"/>
              <a:ext cx="619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D355781F-7DA0-4F72-B766-504D88F86E1E}"/>
                </a:ext>
              </a:extLst>
            </p:cNvPr>
            <p:cNvCxnSpPr/>
            <p:nvPr/>
          </p:nvCxnSpPr>
          <p:spPr bwMode="auto">
            <a:xfrm>
              <a:off x="1512571" y="4733387"/>
              <a:ext cx="324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A3371CFF-0721-4898-8810-1D718ADE1D2A}"/>
                </a:ext>
              </a:extLst>
            </p:cNvPr>
            <p:cNvCxnSpPr/>
            <p:nvPr/>
          </p:nvCxnSpPr>
          <p:spPr bwMode="auto">
            <a:xfrm>
              <a:off x="1566340" y="4944738"/>
              <a:ext cx="1656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7" name="TextBox 5">
              <a:extLst>
                <a:ext uri="{FF2B5EF4-FFF2-40B4-BE49-F238E27FC236}">
                  <a16:creationId xmlns:a16="http://schemas.microsoft.com/office/drawing/2014/main" id="{EBA061BD-CC6E-465B-8455-A56E8D485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390" y="286601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1</a:t>
              </a:r>
              <a:r>
                <a:rPr lang="en-US" sz="1600" b="1" i="1" dirty="0"/>
                <a:t>s</a:t>
              </a:r>
              <a:r>
                <a:rPr lang="en-US" sz="1600" b="1" dirty="0">
                  <a:latin typeface="Symbol" pitchFamily="18" charset="2"/>
                </a:rPr>
                <a:t>s</a:t>
              </a:r>
              <a:endPara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6791257F-8CA1-42CD-B90E-ADE1BAA1AD4E}"/>
                </a:ext>
              </a:extLst>
            </p:cNvPr>
            <p:cNvCxnSpPr/>
            <p:nvPr/>
          </p:nvCxnSpPr>
          <p:spPr bwMode="auto">
            <a:xfrm>
              <a:off x="1539364" y="4917544"/>
              <a:ext cx="23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39AAA87A-257F-4424-9462-E01E6B4FFA46}"/>
                </a:ext>
              </a:extLst>
            </p:cNvPr>
            <p:cNvCxnSpPr/>
            <p:nvPr/>
          </p:nvCxnSpPr>
          <p:spPr bwMode="auto">
            <a:xfrm>
              <a:off x="1382399" y="3556812"/>
              <a:ext cx="10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C9CEC389-6E8B-439F-BF19-8C83592F9F11}"/>
                </a:ext>
              </a:extLst>
            </p:cNvPr>
            <p:cNvCxnSpPr/>
            <p:nvPr/>
          </p:nvCxnSpPr>
          <p:spPr bwMode="auto">
            <a:xfrm>
              <a:off x="1420223" y="4060868"/>
              <a:ext cx="7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D43575CC-6098-40BB-8036-879B3CFDBA29}"/>
                </a:ext>
              </a:extLst>
            </p:cNvPr>
            <p:cNvCxnSpPr/>
            <p:nvPr/>
          </p:nvCxnSpPr>
          <p:spPr bwMode="auto">
            <a:xfrm>
              <a:off x="1474255" y="4683302"/>
              <a:ext cx="39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1BCD6C95-BCC6-4077-A503-C46BEF5E1565}"/>
                </a:ext>
              </a:extLst>
            </p:cNvPr>
            <p:cNvCxnSpPr/>
            <p:nvPr/>
          </p:nvCxnSpPr>
          <p:spPr bwMode="auto">
            <a:xfrm>
              <a:off x="1451463" y="4467278"/>
              <a:ext cx="50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CE7CA1E6-A98E-4D4B-A49D-FBF3BE744464}"/>
                </a:ext>
              </a:extLst>
            </p:cNvPr>
            <p:cNvCxnSpPr/>
            <p:nvPr/>
          </p:nvCxnSpPr>
          <p:spPr bwMode="auto">
            <a:xfrm>
              <a:off x="1437371" y="4259800"/>
              <a:ext cx="61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86183A37-6F92-4EF7-A853-2B9D4058B024}"/>
                </a:ext>
              </a:extLst>
            </p:cNvPr>
            <p:cNvCxnSpPr/>
            <p:nvPr/>
          </p:nvCxnSpPr>
          <p:spPr bwMode="auto">
            <a:xfrm>
              <a:off x="1403211" y="3874122"/>
              <a:ext cx="81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BE1008EF-DD9B-4369-87BF-D1F6992E83C0}"/>
                </a:ext>
              </a:extLst>
            </p:cNvPr>
            <p:cNvCxnSpPr/>
            <p:nvPr/>
          </p:nvCxnSpPr>
          <p:spPr bwMode="auto">
            <a:xfrm>
              <a:off x="1394585" y="3704468"/>
              <a:ext cx="9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Connecteur droit 175">
              <a:extLst>
                <a:ext uri="{FF2B5EF4-FFF2-40B4-BE49-F238E27FC236}">
                  <a16:creationId xmlns:a16="http://schemas.microsoft.com/office/drawing/2014/main" id="{B225A77B-460D-4063-8DFB-133707CFD7D9}"/>
                </a:ext>
              </a:extLst>
            </p:cNvPr>
            <p:cNvCxnSpPr/>
            <p:nvPr/>
          </p:nvCxnSpPr>
          <p:spPr bwMode="auto">
            <a:xfrm>
              <a:off x="1373965" y="3404250"/>
              <a:ext cx="11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F4404B52-0CB6-4AFB-8223-B48AA7A0250C}"/>
                </a:ext>
              </a:extLst>
            </p:cNvPr>
            <p:cNvCxnSpPr/>
            <p:nvPr/>
          </p:nvCxnSpPr>
          <p:spPr bwMode="auto">
            <a:xfrm>
              <a:off x="1365419" y="3243142"/>
              <a:ext cx="12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151F7C61-4D32-4D4F-9AFD-3397952458EB}"/>
                </a:ext>
              </a:extLst>
            </p:cNvPr>
            <p:cNvCxnSpPr/>
            <p:nvPr/>
          </p:nvCxnSpPr>
          <p:spPr bwMode="auto">
            <a:xfrm>
              <a:off x="1360537" y="3136950"/>
              <a:ext cx="133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9860D270-183B-44FB-9A71-ABD84F6EA9AD}"/>
                </a:ext>
              </a:extLst>
            </p:cNvPr>
            <p:cNvCxnSpPr/>
            <p:nvPr/>
          </p:nvCxnSpPr>
          <p:spPr bwMode="auto">
            <a:xfrm>
              <a:off x="1355089" y="3030758"/>
              <a:ext cx="14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1D77411A-0DA2-4DA8-A825-D538DC49B2A3}"/>
                </a:ext>
              </a:extLst>
            </p:cNvPr>
            <p:cNvCxnSpPr/>
            <p:nvPr/>
          </p:nvCxnSpPr>
          <p:spPr bwMode="auto">
            <a:xfrm>
              <a:off x="1350183" y="2929472"/>
              <a:ext cx="158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7D077BB0-65FE-4DEC-895B-6A4BCB369F31}"/>
                </a:ext>
              </a:extLst>
            </p:cNvPr>
            <p:cNvCxnSpPr/>
            <p:nvPr/>
          </p:nvCxnSpPr>
          <p:spPr bwMode="auto">
            <a:xfrm>
              <a:off x="1348391" y="2844012"/>
              <a:ext cx="172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D4FD7E84-D398-441F-8BE1-ABFECFBF63C4}"/>
                </a:ext>
              </a:extLst>
            </p:cNvPr>
            <p:cNvCxnSpPr/>
            <p:nvPr/>
          </p:nvCxnSpPr>
          <p:spPr bwMode="auto">
            <a:xfrm>
              <a:off x="1348407" y="2776910"/>
              <a:ext cx="19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5E31D903-B575-4E14-B82A-110BA6397128}"/>
                </a:ext>
              </a:extLst>
            </p:cNvPr>
            <p:cNvSpPr/>
            <p:nvPr/>
          </p:nvSpPr>
          <p:spPr bwMode="auto">
            <a:xfrm>
              <a:off x="1408765" y="3565048"/>
              <a:ext cx="9288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Ellipse 183">
            <a:extLst>
              <a:ext uri="{FF2B5EF4-FFF2-40B4-BE49-F238E27FC236}">
                <a16:creationId xmlns:a16="http://schemas.microsoft.com/office/drawing/2014/main" id="{426E4182-83B4-4E61-900E-3B60BCB98DBA}"/>
              </a:ext>
            </a:extLst>
          </p:cNvPr>
          <p:cNvSpPr/>
          <p:nvPr/>
        </p:nvSpPr>
        <p:spPr>
          <a:xfrm>
            <a:off x="11284057" y="3871760"/>
            <a:ext cx="621229" cy="50783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901E838E-3138-4499-982F-EC3BE87C546C}"/>
              </a:ext>
            </a:extLst>
          </p:cNvPr>
          <p:cNvSpPr/>
          <p:nvPr/>
        </p:nvSpPr>
        <p:spPr>
          <a:xfrm>
            <a:off x="11246321" y="1966828"/>
            <a:ext cx="621229" cy="50783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814A7EE5-8294-4862-BFAB-11681A4FCB7F}"/>
              </a:ext>
            </a:extLst>
          </p:cNvPr>
          <p:cNvSpPr txBox="1"/>
          <p:nvPr/>
        </p:nvSpPr>
        <p:spPr>
          <a:xfrm>
            <a:off x="11891844" y="276778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3CBB5052-D6D5-47BF-8B3D-DD6B643004BD}"/>
              </a:ext>
            </a:extLst>
          </p:cNvPr>
          <p:cNvCxnSpPr>
            <a:stCxn id="185" idx="5"/>
            <a:endCxn id="186" idx="0"/>
          </p:cNvCxnSpPr>
          <p:nvPr/>
        </p:nvCxnSpPr>
        <p:spPr>
          <a:xfrm>
            <a:off x="11776573" y="2400290"/>
            <a:ext cx="302983" cy="36749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7F9C82A4-6AA4-4FB9-A674-8411B5B846FA}"/>
              </a:ext>
            </a:extLst>
          </p:cNvPr>
          <p:cNvCxnSpPr>
            <a:cxnSpLocks/>
            <a:stCxn id="184" idx="7"/>
            <a:endCxn id="186" idx="2"/>
          </p:cNvCxnSpPr>
          <p:nvPr/>
        </p:nvCxnSpPr>
        <p:spPr>
          <a:xfrm flipV="1">
            <a:off x="11814309" y="3352559"/>
            <a:ext cx="265247" cy="5935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/>
      <p:bldP spid="184" grpId="0" animBg="1"/>
      <p:bldP spid="185" grpId="0" animBg="1"/>
      <p:bldP spid="1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CD4F41-ED03-42E6-ADD8-6B8E7EB84CDB}"/>
              </a:ext>
            </a:extLst>
          </p:cNvPr>
          <p:cNvSpPr txBox="1"/>
          <p:nvPr/>
        </p:nvSpPr>
        <p:spPr>
          <a:xfrm>
            <a:off x="211357" y="127630"/>
            <a:ext cx="8650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Experimental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methods</a:t>
            </a:r>
            <a:r>
              <a:rPr lang="fr-FR" sz="4400" dirty="0">
                <a:solidFill>
                  <a:srgbClr val="0070C0"/>
                </a:solidFill>
              </a:rPr>
              <a:t> for H</a:t>
            </a:r>
            <a:r>
              <a:rPr lang="fr-FR" sz="4400" baseline="-25000" dirty="0">
                <a:solidFill>
                  <a:srgbClr val="0070C0"/>
                </a:solidFill>
              </a:rPr>
              <a:t>2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  <a:r>
              <a:rPr lang="fr-FR" sz="4400" dirty="0">
                <a:solidFill>
                  <a:srgbClr val="0070C0"/>
                </a:solidFill>
              </a:rPr>
              <a:t> or HD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FECBF-7DDC-46D0-B158-A2133D929509}"/>
              </a:ext>
            </a:extLst>
          </p:cNvPr>
          <p:cNvSpPr/>
          <p:nvPr/>
        </p:nvSpPr>
        <p:spPr>
          <a:xfrm>
            <a:off x="211357" y="897071"/>
            <a:ext cx="630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Ion </a:t>
            </a:r>
            <a:r>
              <a:rPr lang="fr-FR" sz="2400" dirty="0" err="1"/>
              <a:t>trapping</a:t>
            </a:r>
            <a:r>
              <a:rPr lang="fr-FR" sz="2400" dirty="0"/>
              <a:t> and </a:t>
            </a:r>
            <a:r>
              <a:rPr lang="fr-FR" sz="2400" dirty="0" err="1"/>
              <a:t>sympathetic</a:t>
            </a:r>
            <a:r>
              <a:rPr lang="fr-FR" sz="2400" dirty="0"/>
              <a:t> </a:t>
            </a:r>
            <a:r>
              <a:rPr lang="fr-FR" sz="2400" dirty="0" err="1"/>
              <a:t>cooling</a:t>
            </a:r>
            <a:r>
              <a:rPr lang="fr-FR" sz="2400" dirty="0"/>
              <a:t> by Be</a:t>
            </a:r>
            <a:r>
              <a:rPr lang="fr-FR" sz="2400" baseline="30000" dirty="0"/>
              <a:t>+</a:t>
            </a:r>
            <a:r>
              <a:rPr lang="fr-FR" sz="2400" dirty="0"/>
              <a:t> ions</a:t>
            </a:r>
          </a:p>
        </p:txBody>
      </p:sp>
      <p:pic>
        <p:nvPicPr>
          <p:cNvPr id="34" name="Image 33" descr="D:\Documents\laurent\Documents\owncloud\H2+ partage\publis-groupe et biblio\2018-EDP\images\Piege_lineaire2015-48.png">
            <a:extLst>
              <a:ext uri="{FF2B5EF4-FFF2-40B4-BE49-F238E27FC236}">
                <a16:creationId xmlns:a16="http://schemas.microsoft.com/office/drawing/2014/main" id="{6E021D62-621D-4367-B617-7EBB43DD61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77" y="1432869"/>
            <a:ext cx="1579432" cy="197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076A89-5FD6-4AD8-AC48-FF651BAB8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255" y="1763917"/>
            <a:ext cx="2459754" cy="164100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A12989-DFAB-49E2-8C42-B266EC3CD112}"/>
              </a:ext>
            </a:extLst>
          </p:cNvPr>
          <p:cNvSpPr txBox="1"/>
          <p:nvPr/>
        </p:nvSpPr>
        <p:spPr>
          <a:xfrm>
            <a:off x="553842" y="3698438"/>
            <a:ext cx="1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RF Paul trap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0B929A-2ECB-457F-802C-6C2DCDEB0B3A}"/>
              </a:ext>
            </a:extLst>
          </p:cNvPr>
          <p:cNvSpPr txBox="1"/>
          <p:nvPr/>
        </p:nvSpPr>
        <p:spPr>
          <a:xfrm>
            <a:off x="2154035" y="23937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942C7B-EBAF-498B-AC5A-5C278734E488}"/>
              </a:ext>
            </a:extLst>
          </p:cNvPr>
          <p:cNvSpPr txBox="1"/>
          <p:nvPr/>
        </p:nvSpPr>
        <p:spPr>
          <a:xfrm>
            <a:off x="2892051" y="3698438"/>
            <a:ext cx="21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313 nm </a:t>
            </a:r>
            <a:r>
              <a:rPr lang="fr-FR" dirty="0" err="1"/>
              <a:t>cooling</a:t>
            </a:r>
            <a:r>
              <a:rPr lang="fr-FR" dirty="0"/>
              <a:t> laser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BC4410B-1B62-42EA-9E63-F97252AEFF11}"/>
              </a:ext>
            </a:extLst>
          </p:cNvPr>
          <p:cNvCxnSpPr>
            <a:cxnSpLocks/>
          </p:cNvCxnSpPr>
          <p:nvPr/>
        </p:nvCxnSpPr>
        <p:spPr>
          <a:xfrm>
            <a:off x="4224665" y="2344468"/>
            <a:ext cx="792968" cy="0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C683C5B-27F7-423E-8E8F-A5CB390663B1}"/>
              </a:ext>
            </a:extLst>
          </p:cNvPr>
          <p:cNvSpPr txBox="1"/>
          <p:nvPr/>
        </p:nvSpPr>
        <p:spPr>
          <a:xfrm>
            <a:off x="5128725" y="23997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CD3FF7-99B2-4B1C-A2CD-D9EE47D889F4}"/>
              </a:ext>
            </a:extLst>
          </p:cNvPr>
          <p:cNvSpPr txBox="1"/>
          <p:nvPr/>
        </p:nvSpPr>
        <p:spPr>
          <a:xfrm>
            <a:off x="5523523" y="2116754"/>
            <a:ext cx="14988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State </a:t>
            </a:r>
            <a:r>
              <a:rPr lang="fr-FR" dirty="0" err="1"/>
              <a:t>selected</a:t>
            </a:r>
            <a:endParaRPr lang="fr-FR" dirty="0"/>
          </a:p>
          <a:p>
            <a:pPr algn="ctr"/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ion source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D7017-5E6C-483E-8FA3-7B6474E2F44C}"/>
              </a:ext>
            </a:extLst>
          </p:cNvPr>
          <p:cNvSpPr txBox="1"/>
          <p:nvPr/>
        </p:nvSpPr>
        <p:spPr>
          <a:xfrm>
            <a:off x="7157993" y="23937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B82B65D-1EE0-4329-A603-EACE752F2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56964" y="2015297"/>
            <a:ext cx="3918359" cy="100956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83C36DD-B861-417B-8BC3-3A802C128737}"/>
              </a:ext>
            </a:extLst>
          </p:cNvPr>
          <p:cNvSpPr txBox="1"/>
          <p:nvPr/>
        </p:nvSpPr>
        <p:spPr>
          <a:xfrm>
            <a:off x="8281170" y="3017694"/>
            <a:ext cx="315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Sympathetically</a:t>
            </a:r>
            <a:r>
              <a:rPr lang="fr-FR" dirty="0"/>
              <a:t> </a:t>
            </a:r>
            <a:r>
              <a:rPr lang="fr-FR" dirty="0" err="1"/>
              <a:t>cooled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r>
              <a:rPr lang="fr-FR" dirty="0"/>
              <a:t> ions in a Be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 err="1"/>
              <a:t>crystal</a:t>
            </a:r>
            <a:endParaRPr lang="fr-FR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7DB1954-F4A0-4B81-BFFD-459201D29228}"/>
              </a:ext>
            </a:extLst>
          </p:cNvPr>
          <p:cNvCxnSpPr>
            <a:cxnSpLocks/>
          </p:cNvCxnSpPr>
          <p:nvPr/>
        </p:nvCxnSpPr>
        <p:spPr>
          <a:xfrm flipV="1">
            <a:off x="8817770" y="2520080"/>
            <a:ext cx="343055" cy="5481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A3581D3-50A3-4288-B197-5D0164863EE6}"/>
              </a:ext>
            </a:extLst>
          </p:cNvPr>
          <p:cNvSpPr txBox="1"/>
          <p:nvPr/>
        </p:nvSpPr>
        <p:spPr>
          <a:xfrm>
            <a:off x="553842" y="4253013"/>
            <a:ext cx="1785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  <a:r>
              <a:rPr lang="fr-FR" baseline="-25000" dirty="0"/>
              <a:t>0</a:t>
            </a:r>
            <a:r>
              <a:rPr lang="fr-FR" dirty="0"/>
              <a:t> = 3.5 mm</a:t>
            </a:r>
          </a:p>
          <a:p>
            <a:r>
              <a:rPr lang="fr-FR" dirty="0"/>
              <a:t>500 V at 13 MHz</a:t>
            </a:r>
          </a:p>
          <a:p>
            <a:r>
              <a:rPr lang="fr-FR" dirty="0"/>
              <a:t>Trap </a:t>
            </a:r>
            <a:r>
              <a:rPr lang="fr-FR" dirty="0" err="1"/>
              <a:t>depth</a:t>
            </a:r>
            <a:r>
              <a:rPr lang="fr-FR" dirty="0"/>
              <a:t> ≈1 eV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858964A-69AE-4624-912A-13E6A90CDF83}"/>
              </a:ext>
            </a:extLst>
          </p:cNvPr>
          <p:cNvCxnSpPr>
            <a:cxnSpLocks/>
          </p:cNvCxnSpPr>
          <p:nvPr/>
        </p:nvCxnSpPr>
        <p:spPr>
          <a:xfrm>
            <a:off x="8281170" y="4146698"/>
            <a:ext cx="329533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C6ED022-BEC3-4AB1-9CA7-F1A5428689A1}"/>
              </a:ext>
            </a:extLst>
          </p:cNvPr>
          <p:cNvSpPr txBox="1"/>
          <p:nvPr/>
        </p:nvSpPr>
        <p:spPr>
          <a:xfrm>
            <a:off x="9816143" y="4149390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1.2 mm</a:t>
            </a:r>
          </a:p>
          <a:p>
            <a:pPr algn="ctr"/>
            <a:r>
              <a:rPr lang="fr-FR" dirty="0"/>
              <a:t>≈ 100 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r>
              <a:rPr lang="fr-FR" dirty="0"/>
              <a:t> ions</a:t>
            </a:r>
          </a:p>
          <a:p>
            <a:pPr algn="ctr"/>
            <a:r>
              <a:rPr lang="fr-FR" dirty="0"/>
              <a:t>  T = 1 … 10 </a:t>
            </a:r>
            <a:r>
              <a:rPr lang="fr-FR" dirty="0" err="1"/>
              <a:t>mK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7F50AAB-6477-455A-B25D-1C907A2959CC}"/>
              </a:ext>
            </a:extLst>
          </p:cNvPr>
          <p:cNvSpPr txBox="1"/>
          <p:nvPr/>
        </p:nvSpPr>
        <p:spPr>
          <a:xfrm>
            <a:off x="11638158" y="394299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0E8B8A-5801-4BD7-82E5-12BB191AE1BE}"/>
              </a:ext>
            </a:extLst>
          </p:cNvPr>
          <p:cNvSpPr txBox="1"/>
          <p:nvPr/>
        </p:nvSpPr>
        <p:spPr>
          <a:xfrm>
            <a:off x="3398606" y="5250216"/>
            <a:ext cx="8447249" cy="9233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Soft axial confinement : </a:t>
            </a:r>
            <a:r>
              <a:rPr lang="fr-FR" dirty="0" err="1"/>
              <a:t>v</a:t>
            </a:r>
            <a:r>
              <a:rPr lang="fr-FR" baseline="-25000" dirty="0" err="1"/>
              <a:t>z,RMS</a:t>
            </a:r>
            <a:r>
              <a:rPr lang="fr-FR" baseline="-25000" dirty="0"/>
              <a:t> </a:t>
            </a:r>
            <a:r>
              <a:rPr lang="fr-FR" dirty="0"/>
              <a:t>≈ 10 m/s    </a:t>
            </a:r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dirty="0"/>
              <a:t> = 1.5 µm    Doppler </a:t>
            </a:r>
            <a:r>
              <a:rPr lang="fr-FR" dirty="0" err="1"/>
              <a:t>effect</a:t>
            </a:r>
            <a:r>
              <a:rPr lang="fr-FR" dirty="0"/>
              <a:t> = 6.6 MHz   (3. 10</a:t>
            </a:r>
            <a:r>
              <a:rPr lang="fr-FR" baseline="30000" dirty="0"/>
              <a:t>-8</a:t>
            </a:r>
            <a:r>
              <a:rPr lang="fr-FR" dirty="0"/>
              <a:t>)</a:t>
            </a:r>
          </a:p>
          <a:p>
            <a:r>
              <a:rPr lang="fr-FR" dirty="0"/>
              <a:t>                                           &lt;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dirty="0"/>
              <a:t>z</a:t>
            </a:r>
            <a:r>
              <a:rPr lang="fr-FR" baseline="30000" dirty="0"/>
              <a:t>2</a:t>
            </a:r>
            <a:r>
              <a:rPr lang="fr-FR" dirty="0"/>
              <a:t>&gt; ≈ 0.1 mm</a:t>
            </a:r>
          </a:p>
          <a:p>
            <a:r>
              <a:rPr lang="fr-FR" dirty="0"/>
              <a:t>Strong transverse confinement :     &lt;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dirty="0"/>
              <a:t>r</a:t>
            </a:r>
            <a:r>
              <a:rPr lang="fr-FR" baseline="30000" dirty="0"/>
              <a:t>2</a:t>
            </a:r>
            <a:r>
              <a:rPr lang="fr-FR" dirty="0"/>
              <a:t>&gt; ≈ 1 .. 2 µm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B6360AE-E22D-44E0-8546-B261E9ECDE3A}"/>
              </a:ext>
            </a:extLst>
          </p:cNvPr>
          <p:cNvCxnSpPr>
            <a:cxnSpLocks/>
          </p:cNvCxnSpPr>
          <p:nvPr/>
        </p:nvCxnSpPr>
        <p:spPr>
          <a:xfrm flipV="1">
            <a:off x="9928836" y="3895966"/>
            <a:ext cx="0" cy="377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F0670003-AE82-4316-8852-F7665F5A3781}"/>
              </a:ext>
            </a:extLst>
          </p:cNvPr>
          <p:cNvSpPr txBox="1"/>
          <p:nvPr/>
        </p:nvSpPr>
        <p:spPr>
          <a:xfrm>
            <a:off x="9950316" y="368144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400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CD4F41-ED03-42E6-ADD8-6B8E7EB84CDB}"/>
              </a:ext>
            </a:extLst>
          </p:cNvPr>
          <p:cNvSpPr txBox="1"/>
          <p:nvPr/>
        </p:nvSpPr>
        <p:spPr>
          <a:xfrm>
            <a:off x="211357" y="127630"/>
            <a:ext cx="8650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Experimental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methods</a:t>
            </a:r>
            <a:r>
              <a:rPr lang="fr-FR" sz="4400" dirty="0">
                <a:solidFill>
                  <a:srgbClr val="0070C0"/>
                </a:solidFill>
              </a:rPr>
              <a:t> for H</a:t>
            </a:r>
            <a:r>
              <a:rPr lang="fr-FR" sz="4400" baseline="-25000" dirty="0">
                <a:solidFill>
                  <a:srgbClr val="0070C0"/>
                </a:solidFill>
              </a:rPr>
              <a:t>2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  <a:r>
              <a:rPr lang="fr-FR" sz="4400" dirty="0">
                <a:solidFill>
                  <a:srgbClr val="0070C0"/>
                </a:solidFill>
              </a:rPr>
              <a:t> or HD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FECBF-7DDC-46D0-B158-A2133D929509}"/>
              </a:ext>
            </a:extLst>
          </p:cNvPr>
          <p:cNvSpPr/>
          <p:nvPr/>
        </p:nvSpPr>
        <p:spPr>
          <a:xfrm>
            <a:off x="211357" y="897071"/>
            <a:ext cx="3548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Doppler </a:t>
            </a:r>
            <a:r>
              <a:rPr lang="fr-FR" sz="2400" dirty="0" err="1"/>
              <a:t>effect</a:t>
            </a:r>
            <a:r>
              <a:rPr lang="fr-FR" sz="2400" dirty="0"/>
              <a:t> </a:t>
            </a:r>
            <a:r>
              <a:rPr lang="fr-FR" sz="2400" dirty="0" err="1"/>
              <a:t>cancellation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B90559-7DE3-472D-BF9A-4308E1E661A7}"/>
              </a:ext>
            </a:extLst>
          </p:cNvPr>
          <p:cNvSpPr txBox="1"/>
          <p:nvPr/>
        </p:nvSpPr>
        <p:spPr>
          <a:xfrm>
            <a:off x="606055" y="1344234"/>
            <a:ext cx="162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in Paris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0209E87-0319-4C40-8E3C-FCF67A9B1F87}"/>
              </a:ext>
            </a:extLst>
          </p:cNvPr>
          <p:cNvGrpSpPr/>
          <p:nvPr/>
        </p:nvGrpSpPr>
        <p:grpSpPr>
          <a:xfrm>
            <a:off x="4666667" y="1094033"/>
            <a:ext cx="6717259" cy="1656184"/>
            <a:chOff x="4666667" y="1358736"/>
            <a:chExt cx="6717259" cy="165618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C32DB8F-C11E-4BA6-BB71-4B2EAD262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1318" y="1358736"/>
              <a:ext cx="5472608" cy="1656184"/>
            </a:xfrm>
            <a:prstGeom prst="rect">
              <a:avLst/>
            </a:prstGeom>
          </p:spPr>
        </p:pic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1CC00A93-4803-431B-94F4-36C3AD3CC96A}"/>
                </a:ext>
              </a:extLst>
            </p:cNvPr>
            <p:cNvSpPr/>
            <p:nvPr/>
          </p:nvSpPr>
          <p:spPr>
            <a:xfrm rot="4897004">
              <a:off x="8006979" y="1110657"/>
              <a:ext cx="106326" cy="233384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CEAB3B5F-3926-4107-8484-EF276D4F00E8}"/>
                </a:ext>
              </a:extLst>
            </p:cNvPr>
            <p:cNvSpPr/>
            <p:nvPr/>
          </p:nvSpPr>
          <p:spPr>
            <a:xfrm rot="15687749">
              <a:off x="9180628" y="930277"/>
              <a:ext cx="106326" cy="233384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281984C-1EA8-45E4-8CEB-640E5138110B}"/>
                </a:ext>
              </a:extLst>
            </p:cNvPr>
            <p:cNvCxnSpPr/>
            <p:nvPr/>
          </p:nvCxnSpPr>
          <p:spPr>
            <a:xfrm flipV="1">
              <a:off x="4666667" y="2468408"/>
              <a:ext cx="2115879" cy="327953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A45F4477-5756-4303-B93E-AE9008EDC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1849" y="2629185"/>
              <a:ext cx="802757" cy="127592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A6D5707-B348-4421-A357-64C7BB5681BF}"/>
              </a:ext>
            </a:extLst>
          </p:cNvPr>
          <p:cNvSpPr txBox="1"/>
          <p:nvPr/>
        </p:nvSpPr>
        <p:spPr>
          <a:xfrm>
            <a:off x="1094904" y="1933174"/>
            <a:ext cx="382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Doppler free </a:t>
            </a:r>
            <a:r>
              <a:rPr lang="fr-FR" dirty="0" err="1"/>
              <a:t>two</a:t>
            </a:r>
            <a:r>
              <a:rPr lang="fr-FR" dirty="0"/>
              <a:t>-photon </a:t>
            </a:r>
            <a:r>
              <a:rPr lang="fr-FR" dirty="0" err="1"/>
              <a:t>spectroscopy</a:t>
            </a:r>
            <a:endParaRPr lang="fr-FR" dirty="0"/>
          </a:p>
          <a:p>
            <a:r>
              <a:rPr lang="fr-FR" dirty="0"/>
              <a:t>In a </a:t>
            </a:r>
            <a:r>
              <a:rPr lang="fr-FR" dirty="0">
                <a:solidFill>
                  <a:srgbClr val="0070C0"/>
                </a:solidFill>
              </a:rPr>
              <a:t>Fabry-</a:t>
            </a:r>
            <a:r>
              <a:rPr lang="fr-FR" dirty="0" err="1">
                <a:solidFill>
                  <a:srgbClr val="0070C0"/>
                </a:solidFill>
              </a:rPr>
              <a:t>Perot</a:t>
            </a:r>
            <a:r>
              <a:rPr lang="fr-FR" dirty="0"/>
              <a:t> </a:t>
            </a:r>
            <a:r>
              <a:rPr lang="fr-FR" dirty="0" err="1"/>
              <a:t>cavity</a:t>
            </a:r>
            <a:endParaRPr lang="fr-FR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0C6F759-D593-4E9D-9564-19DD87D2B5DE}"/>
              </a:ext>
            </a:extLst>
          </p:cNvPr>
          <p:cNvSpPr/>
          <p:nvPr/>
        </p:nvSpPr>
        <p:spPr>
          <a:xfrm>
            <a:off x="2083981" y="2361539"/>
            <a:ext cx="4752754" cy="598484"/>
          </a:xfrm>
          <a:custGeom>
            <a:avLst/>
            <a:gdLst>
              <a:gd name="connsiteX0" fmla="*/ 0 w 4752754"/>
              <a:gd name="connsiteY0" fmla="*/ 308344 h 1066318"/>
              <a:gd name="connsiteX1" fmla="*/ 3253563 w 4752754"/>
              <a:gd name="connsiteY1" fmla="*/ 1041991 h 1066318"/>
              <a:gd name="connsiteX2" fmla="*/ 4391247 w 4752754"/>
              <a:gd name="connsiteY2" fmla="*/ 808074 h 1066318"/>
              <a:gd name="connsiteX3" fmla="*/ 4752754 w 4752754"/>
              <a:gd name="connsiteY3" fmla="*/ 0 h 106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754" h="1066318">
                <a:moveTo>
                  <a:pt x="0" y="308344"/>
                </a:moveTo>
                <a:cubicBezTo>
                  <a:pt x="1260844" y="633523"/>
                  <a:pt x="2521689" y="958703"/>
                  <a:pt x="3253563" y="1041991"/>
                </a:cubicBezTo>
                <a:cubicBezTo>
                  <a:pt x="3985437" y="1125279"/>
                  <a:pt x="4141382" y="981739"/>
                  <a:pt x="4391247" y="808074"/>
                </a:cubicBezTo>
                <a:cubicBezTo>
                  <a:pt x="4641112" y="634409"/>
                  <a:pt x="4696933" y="317204"/>
                  <a:pt x="4752754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F779B3C3-B8AF-43DC-B845-2F1294D721F0}"/>
              </a:ext>
            </a:extLst>
          </p:cNvPr>
          <p:cNvSpPr/>
          <p:nvPr/>
        </p:nvSpPr>
        <p:spPr>
          <a:xfrm>
            <a:off x="2083981" y="1787381"/>
            <a:ext cx="8314661" cy="1369288"/>
          </a:xfrm>
          <a:custGeom>
            <a:avLst/>
            <a:gdLst>
              <a:gd name="connsiteX0" fmla="*/ 0 w 8314661"/>
              <a:gd name="connsiteY0" fmla="*/ 733646 h 1369288"/>
              <a:gd name="connsiteX1" fmla="*/ 3880884 w 8314661"/>
              <a:gd name="connsiteY1" fmla="*/ 1329069 h 1369288"/>
              <a:gd name="connsiteX2" fmla="*/ 7145079 w 8314661"/>
              <a:gd name="connsiteY2" fmla="*/ 1169581 h 1369288"/>
              <a:gd name="connsiteX3" fmla="*/ 8314661 w 8314661"/>
              <a:gd name="connsiteY3" fmla="*/ 0 h 136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4661" h="1369288">
                <a:moveTo>
                  <a:pt x="0" y="733646"/>
                </a:moveTo>
                <a:cubicBezTo>
                  <a:pt x="1345019" y="995029"/>
                  <a:pt x="2690038" y="1256413"/>
                  <a:pt x="3880884" y="1329069"/>
                </a:cubicBezTo>
                <a:cubicBezTo>
                  <a:pt x="5071731" y="1401725"/>
                  <a:pt x="6406116" y="1391093"/>
                  <a:pt x="7145079" y="1169581"/>
                </a:cubicBezTo>
                <a:cubicBezTo>
                  <a:pt x="7884042" y="948070"/>
                  <a:pt x="8099351" y="474035"/>
                  <a:pt x="831466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53AF5CD-DF32-45C7-A846-0F3C15AB1F83}"/>
              </a:ext>
            </a:extLst>
          </p:cNvPr>
          <p:cNvSpPr txBox="1"/>
          <p:nvPr/>
        </p:nvSpPr>
        <p:spPr>
          <a:xfrm>
            <a:off x="606055" y="2973791"/>
            <a:ext cx="255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HD</a:t>
            </a:r>
            <a:r>
              <a:rPr lang="fr-FR" sz="2400" baseline="30000" dirty="0"/>
              <a:t>+</a:t>
            </a:r>
            <a:r>
              <a:rPr lang="fr-FR" sz="2400" dirty="0"/>
              <a:t> in Amsterdam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B041EBE-9433-4374-9ED4-4AE3CBCCCF53}"/>
              </a:ext>
            </a:extLst>
          </p:cNvPr>
          <p:cNvSpPr txBox="1"/>
          <p:nvPr/>
        </p:nvSpPr>
        <p:spPr>
          <a:xfrm>
            <a:off x="1094904" y="3490200"/>
            <a:ext cx="888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Quasi-</a:t>
            </a:r>
            <a:r>
              <a:rPr lang="fr-FR" dirty="0" err="1"/>
              <a:t>degenerate</a:t>
            </a:r>
            <a:r>
              <a:rPr lang="fr-FR" dirty="0"/>
              <a:t> Doppler free </a:t>
            </a:r>
            <a:r>
              <a:rPr lang="fr-FR" dirty="0" err="1"/>
              <a:t>two</a:t>
            </a:r>
            <a:r>
              <a:rPr lang="fr-FR" dirty="0"/>
              <a:t>-photon </a:t>
            </a:r>
            <a:r>
              <a:rPr lang="fr-FR" dirty="0" err="1"/>
              <a:t>spectroscopy</a:t>
            </a:r>
            <a:r>
              <a:rPr lang="fr-FR" dirty="0"/>
              <a:t>   (v=0,L=3) → (v=3,L=2) → (v=9,L=3)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FF64184-1591-4C06-AC64-7BAE12B2B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7156" y="3999894"/>
            <a:ext cx="859209" cy="221376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13B4A97-C916-458B-A8C7-DAC267CD5FA5}"/>
              </a:ext>
            </a:extLst>
          </p:cNvPr>
          <p:cNvCxnSpPr/>
          <p:nvPr/>
        </p:nvCxnSpPr>
        <p:spPr>
          <a:xfrm>
            <a:off x="541640" y="4110582"/>
            <a:ext cx="160551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EB1DC33-5610-4072-AB9D-2C0F7467C8E1}"/>
              </a:ext>
            </a:extLst>
          </p:cNvPr>
          <p:cNvCxnSpPr>
            <a:cxnSpLocks/>
          </p:cNvCxnSpPr>
          <p:nvPr/>
        </p:nvCxnSpPr>
        <p:spPr>
          <a:xfrm flipH="1">
            <a:off x="3006365" y="4110582"/>
            <a:ext cx="1368056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7651670-224C-44C8-AD08-4383936FB092}"/>
              </a:ext>
            </a:extLst>
          </p:cNvPr>
          <p:cNvSpPr txBox="1"/>
          <p:nvPr/>
        </p:nvSpPr>
        <p:spPr>
          <a:xfrm>
            <a:off x="606055" y="4219243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-25000" dirty="0"/>
              <a:t>1</a:t>
            </a:r>
            <a:r>
              <a:rPr lang="fr-FR" dirty="0"/>
              <a:t> = 1442 nm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1370B7A-4D94-4D05-8C00-D2EF4A423365}"/>
              </a:ext>
            </a:extLst>
          </p:cNvPr>
          <p:cNvSpPr txBox="1"/>
          <p:nvPr/>
        </p:nvSpPr>
        <p:spPr>
          <a:xfrm>
            <a:off x="3173667" y="421924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l</a:t>
            </a:r>
            <a:r>
              <a:rPr lang="fr-FR" baseline="-25000" dirty="0"/>
              <a:t>2</a:t>
            </a:r>
            <a:r>
              <a:rPr lang="fr-FR" dirty="0"/>
              <a:t> = 1445 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E537BCDF-ADFC-4581-BDB1-52EB5DDEC113}"/>
                  </a:ext>
                </a:extLst>
              </p:cNvPr>
              <p:cNvSpPr txBox="1"/>
              <p:nvPr/>
            </p:nvSpPr>
            <p:spPr>
              <a:xfrm>
                <a:off x="5207601" y="3914276"/>
                <a:ext cx="3380669" cy="529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fr-FR" b="0" i="0" smtClean="0">
                        <a:latin typeface="Cambria Math" panose="02040503050406030204" pitchFamily="18" charset="0"/>
                      </a:rPr>
                      <m:t>=700 µ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≫0.1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E537BCDF-ADFC-4581-BDB1-52EB5DDEC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601" y="3914276"/>
                <a:ext cx="3380669" cy="529953"/>
              </a:xfrm>
              <a:prstGeom prst="rect">
                <a:avLst/>
              </a:prstGeom>
              <a:blipFill>
                <a:blip r:embed="rId4"/>
                <a:stretch>
                  <a:fillRect l="-2523" b="-68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3FAEFAEE-5807-4F70-9049-A5AE7E19612E}"/>
              </a:ext>
            </a:extLst>
          </p:cNvPr>
          <p:cNvSpPr txBox="1"/>
          <p:nvPr/>
        </p:nvSpPr>
        <p:spPr>
          <a:xfrm>
            <a:off x="9038434" y="3770924"/>
            <a:ext cx="287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Effective Lamb-</a:t>
            </a:r>
            <a:r>
              <a:rPr lang="fr-FR" dirty="0" err="1"/>
              <a:t>Dicke</a:t>
            </a:r>
            <a:r>
              <a:rPr lang="fr-FR" dirty="0"/>
              <a:t> </a:t>
            </a:r>
            <a:r>
              <a:rPr lang="fr-FR" dirty="0" err="1"/>
              <a:t>regime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4256D52-2286-4595-9388-AF2206A4AA18}"/>
              </a:ext>
            </a:extLst>
          </p:cNvPr>
          <p:cNvSpPr txBox="1"/>
          <p:nvPr/>
        </p:nvSpPr>
        <p:spPr>
          <a:xfrm>
            <a:off x="614761" y="4866500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HD</a:t>
            </a:r>
            <a:r>
              <a:rPr lang="fr-FR" sz="2400" baseline="30000" dirty="0"/>
              <a:t>+</a:t>
            </a:r>
            <a:r>
              <a:rPr lang="fr-FR" sz="2400" dirty="0"/>
              <a:t> in Düsseldorf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37AA6F0-4B12-4488-A433-2C9C480EC4BB}"/>
              </a:ext>
            </a:extLst>
          </p:cNvPr>
          <p:cNvSpPr txBox="1"/>
          <p:nvPr/>
        </p:nvSpPr>
        <p:spPr>
          <a:xfrm>
            <a:off x="3619601" y="4912666"/>
            <a:ext cx="601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TICTES : </a:t>
            </a:r>
            <a:r>
              <a:rPr lang="fr-FR" dirty="0" err="1"/>
              <a:t>trapped</a:t>
            </a:r>
            <a:r>
              <a:rPr lang="fr-FR" dirty="0"/>
              <a:t> ion cluster </a:t>
            </a:r>
            <a:r>
              <a:rPr lang="fr-FR" dirty="0">
                <a:solidFill>
                  <a:srgbClr val="0070C0"/>
                </a:solidFill>
              </a:rPr>
              <a:t>transverse</a:t>
            </a:r>
            <a:r>
              <a:rPr lang="fr-FR" dirty="0"/>
              <a:t> excitation </a:t>
            </a:r>
            <a:r>
              <a:rPr lang="fr-FR" dirty="0" err="1"/>
              <a:t>spectroscopy</a:t>
            </a:r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8ECEE8F-9D3A-43E5-92BB-7F305BA75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777084" y="5794840"/>
            <a:ext cx="859209" cy="221376"/>
          </a:xfrm>
          <a:prstGeom prst="rect">
            <a:avLst/>
          </a:prstGeom>
        </p:spPr>
      </p:pic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A91CA3F9-8D6A-44DD-ADFB-C8544468C9C9}"/>
              </a:ext>
            </a:extLst>
          </p:cNvPr>
          <p:cNvSpPr/>
          <p:nvPr/>
        </p:nvSpPr>
        <p:spPr>
          <a:xfrm>
            <a:off x="4374421" y="5475923"/>
            <a:ext cx="1585743" cy="86864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A61F7B1-7D79-49B1-9E08-1CAE811F582B}"/>
              </a:ext>
            </a:extLst>
          </p:cNvPr>
          <p:cNvSpPr txBox="1"/>
          <p:nvPr/>
        </p:nvSpPr>
        <p:spPr>
          <a:xfrm>
            <a:off x="9380271" y="4158949"/>
            <a:ext cx="203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2.9 10</a:t>
            </a:r>
            <a:r>
              <a:rPr lang="fr-FR" baseline="30000" dirty="0"/>
              <a:t>-12</a:t>
            </a:r>
            <a:r>
              <a:rPr lang="fr-FR" dirty="0"/>
              <a:t> at 1.44 µm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5958CC-C1CE-40A3-B154-0F1D412852DF}"/>
              </a:ext>
            </a:extLst>
          </p:cNvPr>
          <p:cNvSpPr txBox="1"/>
          <p:nvPr/>
        </p:nvSpPr>
        <p:spPr>
          <a:xfrm>
            <a:off x="7580650" y="5685644"/>
            <a:ext cx="203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2.3 10</a:t>
            </a:r>
            <a:r>
              <a:rPr lang="fr-FR" baseline="30000" dirty="0"/>
              <a:t>-12</a:t>
            </a:r>
            <a:r>
              <a:rPr lang="fr-FR" dirty="0"/>
              <a:t> at 1.15 µm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3AFFC38-8BD0-45F7-AC32-7B57C346DBFE}"/>
              </a:ext>
            </a:extLst>
          </p:cNvPr>
          <p:cNvSpPr txBox="1"/>
          <p:nvPr/>
        </p:nvSpPr>
        <p:spPr>
          <a:xfrm rot="21037147">
            <a:off x="5043576" y="191907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9.2 µm</a:t>
            </a:r>
          </a:p>
        </p:txBody>
      </p:sp>
    </p:spTree>
    <p:extLst>
      <p:ext uri="{BB962C8B-B14F-4D97-AF65-F5344CB8AC3E}">
        <p14:creationId xmlns:p14="http://schemas.microsoft.com/office/powerpoint/2010/main" val="39965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6" grpId="0"/>
      <p:bldP spid="27" grpId="0"/>
      <p:bldP spid="28" grpId="0"/>
      <p:bldP spid="31" grpId="0"/>
      <p:bldP spid="29" grpId="0"/>
      <p:bldP spid="30" grpId="0" animBg="1"/>
      <p:bldP spid="32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CD4F41-ED03-42E6-ADD8-6B8E7EB84CDB}"/>
              </a:ext>
            </a:extLst>
          </p:cNvPr>
          <p:cNvSpPr txBox="1"/>
          <p:nvPr/>
        </p:nvSpPr>
        <p:spPr>
          <a:xfrm>
            <a:off x="211357" y="127630"/>
            <a:ext cx="8650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Experimental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methods</a:t>
            </a:r>
            <a:r>
              <a:rPr lang="fr-FR" sz="4400" dirty="0">
                <a:solidFill>
                  <a:srgbClr val="0070C0"/>
                </a:solidFill>
              </a:rPr>
              <a:t> for H</a:t>
            </a:r>
            <a:r>
              <a:rPr lang="fr-FR" sz="4400" baseline="-25000" dirty="0">
                <a:solidFill>
                  <a:srgbClr val="0070C0"/>
                </a:solidFill>
              </a:rPr>
              <a:t>2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  <a:r>
              <a:rPr lang="fr-FR" sz="4400" dirty="0">
                <a:solidFill>
                  <a:srgbClr val="0070C0"/>
                </a:solidFill>
              </a:rPr>
              <a:t> or HD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3FECBF-7DDC-46D0-B158-A2133D929509}"/>
              </a:ext>
            </a:extLst>
          </p:cNvPr>
          <p:cNvSpPr/>
          <p:nvPr/>
        </p:nvSpPr>
        <p:spPr>
          <a:xfrm>
            <a:off x="211357" y="897071"/>
            <a:ext cx="471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Hydrogen</a:t>
            </a:r>
            <a:r>
              <a:rPr lang="fr-FR" sz="2400" dirty="0"/>
              <a:t> </a:t>
            </a:r>
            <a:r>
              <a:rPr lang="fr-FR" sz="2400" dirty="0" err="1"/>
              <a:t>molecular</a:t>
            </a:r>
            <a:r>
              <a:rPr lang="fr-FR" sz="2400" dirty="0"/>
              <a:t> ion </a:t>
            </a:r>
            <a:r>
              <a:rPr lang="fr-FR" sz="2400" dirty="0" err="1"/>
              <a:t>preparation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B90559-7DE3-472D-BF9A-4308E1E661A7}"/>
              </a:ext>
            </a:extLst>
          </p:cNvPr>
          <p:cNvSpPr txBox="1"/>
          <p:nvPr/>
        </p:nvSpPr>
        <p:spPr>
          <a:xfrm>
            <a:off x="573971" y="3486211"/>
            <a:ext cx="162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in Paris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11C27C3-77BD-4E43-9E12-0D6043BF3BDD}"/>
              </a:ext>
            </a:extLst>
          </p:cNvPr>
          <p:cNvSpPr txBox="1"/>
          <p:nvPr/>
        </p:nvSpPr>
        <p:spPr>
          <a:xfrm>
            <a:off x="573971" y="1768430"/>
            <a:ext cx="457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HD</a:t>
            </a:r>
            <a:r>
              <a:rPr lang="fr-FR" sz="2400" baseline="30000" dirty="0"/>
              <a:t>+</a:t>
            </a:r>
            <a:r>
              <a:rPr lang="fr-FR" sz="2400" dirty="0"/>
              <a:t> in Amsterdam and Düsseldorf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2DDC6B-1779-412C-8628-B3E77347532A}"/>
              </a:ext>
            </a:extLst>
          </p:cNvPr>
          <p:cNvSpPr txBox="1"/>
          <p:nvPr/>
        </p:nvSpPr>
        <p:spPr>
          <a:xfrm>
            <a:off x="1783675" y="2248055"/>
            <a:ext cx="871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 far :    Electron impact </a:t>
            </a:r>
            <a:r>
              <a:rPr lang="fr-FR" dirty="0" err="1"/>
              <a:t>ionization</a:t>
            </a:r>
            <a:r>
              <a:rPr lang="fr-FR" dirty="0"/>
              <a:t> +</a:t>
            </a:r>
            <a:r>
              <a:rPr lang="fr-FR" b="1" dirty="0"/>
              <a:t> radiative relaxation </a:t>
            </a:r>
            <a:r>
              <a:rPr lang="fr-FR" dirty="0"/>
              <a:t>to v=0, L=0, 1, 2, 3, 4 </a:t>
            </a:r>
            <a:r>
              <a:rPr lang="fr-FR" dirty="0" err="1"/>
              <a:t>within</a:t>
            </a:r>
            <a:r>
              <a:rPr lang="fr-FR" dirty="0"/>
              <a:t> ≈ 1 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7EB035-E5DA-4C88-AFDB-25AEEC9A6B70}"/>
              </a:ext>
            </a:extLst>
          </p:cNvPr>
          <p:cNvSpPr txBox="1"/>
          <p:nvPr/>
        </p:nvSpPr>
        <p:spPr>
          <a:xfrm>
            <a:off x="2570208" y="3534588"/>
            <a:ext cx="854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No radiative relaxation </a:t>
            </a:r>
            <a:r>
              <a:rPr lang="fr-FR" dirty="0"/>
              <a:t>: </a:t>
            </a:r>
            <a:r>
              <a:rPr lang="fr-FR" dirty="0" err="1"/>
              <a:t>electron</a:t>
            </a:r>
            <a:r>
              <a:rPr lang="fr-FR" dirty="0"/>
              <a:t> impact </a:t>
            </a:r>
            <a:r>
              <a:rPr lang="fr-FR" dirty="0" err="1"/>
              <a:t>ionization</a:t>
            </a:r>
            <a:r>
              <a:rPr lang="fr-FR" dirty="0"/>
              <a:t> → 1% population over 100 (</a:t>
            </a:r>
            <a:r>
              <a:rPr lang="fr-FR" dirty="0" err="1"/>
              <a:t>v,L</a:t>
            </a:r>
            <a:r>
              <a:rPr lang="fr-FR" dirty="0"/>
              <a:t>) </a:t>
            </a:r>
            <a:r>
              <a:rPr lang="fr-FR" dirty="0" err="1"/>
              <a:t>levels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F045DA-3F49-4F0C-9FE0-39C48C4C7AE8}"/>
              </a:ext>
            </a:extLst>
          </p:cNvPr>
          <p:cNvSpPr txBox="1"/>
          <p:nvPr/>
        </p:nvSpPr>
        <p:spPr>
          <a:xfrm>
            <a:off x="1515295" y="4263052"/>
            <a:ext cx="931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State </a:t>
            </a:r>
            <a:r>
              <a:rPr lang="fr-FR" dirty="0" err="1"/>
              <a:t>selective</a:t>
            </a:r>
            <a:r>
              <a:rPr lang="fr-FR" dirty="0"/>
              <a:t> </a:t>
            </a:r>
            <a:r>
              <a:rPr lang="fr-FR" dirty="0" err="1"/>
              <a:t>preparation</a:t>
            </a:r>
            <a:r>
              <a:rPr lang="fr-FR" dirty="0"/>
              <a:t> : 3 + 1 </a:t>
            </a:r>
            <a:r>
              <a:rPr lang="fr-FR" dirty="0" err="1">
                <a:solidFill>
                  <a:srgbClr val="0000BA"/>
                </a:solidFill>
              </a:rPr>
              <a:t>Resonance</a:t>
            </a:r>
            <a:r>
              <a:rPr lang="fr-FR" dirty="0">
                <a:solidFill>
                  <a:srgbClr val="0000BA"/>
                </a:solidFill>
              </a:rPr>
              <a:t> </a:t>
            </a:r>
            <a:r>
              <a:rPr lang="fr-FR" dirty="0" err="1">
                <a:solidFill>
                  <a:srgbClr val="0000BA"/>
                </a:solidFill>
              </a:rPr>
              <a:t>enhanced</a:t>
            </a:r>
            <a:r>
              <a:rPr lang="fr-FR" dirty="0">
                <a:solidFill>
                  <a:srgbClr val="0000BA"/>
                </a:solidFill>
              </a:rPr>
              <a:t> </a:t>
            </a:r>
            <a:r>
              <a:rPr lang="fr-FR" dirty="0" err="1">
                <a:solidFill>
                  <a:srgbClr val="0000BA"/>
                </a:solidFill>
              </a:rPr>
              <a:t>multiphoton</a:t>
            </a:r>
            <a:r>
              <a:rPr lang="fr-FR" dirty="0">
                <a:solidFill>
                  <a:srgbClr val="0000BA"/>
                </a:solidFill>
              </a:rPr>
              <a:t> </a:t>
            </a:r>
            <a:r>
              <a:rPr lang="fr-FR" dirty="0" err="1">
                <a:solidFill>
                  <a:srgbClr val="0000BA"/>
                </a:solidFill>
              </a:rPr>
              <a:t>ionization</a:t>
            </a:r>
            <a:r>
              <a:rPr lang="fr-FR" dirty="0">
                <a:solidFill>
                  <a:srgbClr val="0000BA"/>
                </a:solidFill>
              </a:rPr>
              <a:t> </a:t>
            </a:r>
            <a:r>
              <a:rPr lang="fr-FR" b="1" dirty="0"/>
              <a:t>REMPI </a:t>
            </a:r>
            <a:r>
              <a:rPr lang="fr-FR" dirty="0"/>
              <a:t>at 303 nm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91C7B4-FEDD-4CB6-B308-2DB76F49E031}"/>
              </a:ext>
            </a:extLst>
          </p:cNvPr>
          <p:cNvSpPr txBox="1"/>
          <p:nvPr/>
        </p:nvSpPr>
        <p:spPr>
          <a:xfrm>
            <a:off x="2570208" y="4680411"/>
            <a:ext cx="6601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dirty="0"/>
              <a:t> (X </a:t>
            </a:r>
            <a:r>
              <a:rPr lang="fr-FR" sz="2400" dirty="0">
                <a:latin typeface="Symbol" panose="05050102010706020507" pitchFamily="18" charset="2"/>
              </a:rPr>
              <a:t>S</a:t>
            </a:r>
            <a:r>
              <a:rPr lang="fr-FR" sz="2400" baseline="-25000" dirty="0"/>
              <a:t>g</a:t>
            </a:r>
            <a:r>
              <a:rPr lang="fr-FR" sz="2400" baseline="30000" dirty="0"/>
              <a:t>+</a:t>
            </a:r>
            <a:r>
              <a:rPr lang="fr-FR" sz="2400" dirty="0"/>
              <a:t>, v=0,L=2) + 3 </a:t>
            </a:r>
            <a:r>
              <a:rPr lang="fr-FR" sz="2400" dirty="0">
                <a:latin typeface="Symbol" panose="05050102010706020507" pitchFamily="18" charset="2"/>
              </a:rPr>
              <a:t>n</a:t>
            </a:r>
            <a:r>
              <a:rPr lang="fr-FR" sz="2400" baseline="-25000" dirty="0"/>
              <a:t>303 nm</a:t>
            </a:r>
            <a:r>
              <a:rPr lang="fr-FR" sz="2400" dirty="0"/>
              <a:t>  → H</a:t>
            </a:r>
            <a:r>
              <a:rPr lang="fr-FR" sz="2400" baseline="-25000" dirty="0"/>
              <a:t>2</a:t>
            </a:r>
            <a:r>
              <a:rPr lang="fr-FR" sz="2400" dirty="0"/>
              <a:t> (C </a:t>
            </a:r>
            <a:r>
              <a:rPr lang="fr-FR" sz="2400" baseline="30000" dirty="0"/>
              <a:t>1</a:t>
            </a:r>
            <a:r>
              <a:rPr lang="fr-FR" sz="2400" dirty="0">
                <a:latin typeface="Symbol" panose="05050102010706020507" pitchFamily="18" charset="2"/>
              </a:rPr>
              <a:t>P</a:t>
            </a:r>
            <a:r>
              <a:rPr lang="fr-FR" sz="2400" baseline="-25000" dirty="0"/>
              <a:t>u</a:t>
            </a:r>
            <a:r>
              <a:rPr lang="fr-FR" sz="2400" dirty="0"/>
              <a:t>, v=0,L’) </a:t>
            </a:r>
          </a:p>
          <a:p>
            <a:endParaRPr lang="fr-FR" sz="2400" dirty="0"/>
          </a:p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dirty="0"/>
              <a:t> (C </a:t>
            </a:r>
            <a:r>
              <a:rPr lang="fr-FR" sz="2400" baseline="30000" dirty="0"/>
              <a:t>1</a:t>
            </a:r>
            <a:r>
              <a:rPr lang="fr-FR" sz="2400" dirty="0">
                <a:latin typeface="Symbol" panose="05050102010706020507" pitchFamily="18" charset="2"/>
              </a:rPr>
              <a:t>P</a:t>
            </a:r>
            <a:r>
              <a:rPr lang="fr-FR" sz="2400" baseline="-25000" dirty="0"/>
              <a:t>u</a:t>
            </a:r>
            <a:r>
              <a:rPr lang="fr-FR" sz="2400" dirty="0"/>
              <a:t>, v=0,L’) + </a:t>
            </a:r>
            <a:r>
              <a:rPr lang="fr-FR" sz="2400" dirty="0">
                <a:latin typeface="Symbol" panose="05050102010706020507" pitchFamily="18" charset="2"/>
              </a:rPr>
              <a:t>n</a:t>
            </a:r>
            <a:r>
              <a:rPr lang="fr-FR" sz="2400" baseline="-25000" dirty="0"/>
              <a:t>303 nm</a:t>
            </a:r>
            <a:r>
              <a:rPr lang="fr-FR" sz="2400" dirty="0"/>
              <a:t> → 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(v=0,L=2) + e</a:t>
            </a:r>
            <a:r>
              <a:rPr lang="fr-FR" sz="2400" baseline="30000" dirty="0"/>
              <a:t>-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E6B5BE-D20C-410E-A468-DD98FB21B39A}"/>
              </a:ext>
            </a:extLst>
          </p:cNvPr>
          <p:cNvSpPr txBox="1"/>
          <p:nvPr/>
        </p:nvSpPr>
        <p:spPr>
          <a:xfrm>
            <a:off x="6840383" y="2665414"/>
            <a:ext cx="25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BBR and laser </a:t>
            </a:r>
            <a:r>
              <a:rPr lang="fr-FR" dirty="0" err="1"/>
              <a:t>reshuffling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A6FEB7F-E5E8-4044-9A63-AE730229EDF0}"/>
              </a:ext>
            </a:extLst>
          </p:cNvPr>
          <p:cNvSpPr txBox="1"/>
          <p:nvPr/>
        </p:nvSpPr>
        <p:spPr>
          <a:xfrm>
            <a:off x="9252670" y="5908717"/>
            <a:ext cx="248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90%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selectivity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93FECBF-7DDC-46D0-B158-A2133D929509}"/>
              </a:ext>
            </a:extLst>
          </p:cNvPr>
          <p:cNvSpPr/>
          <p:nvPr/>
        </p:nvSpPr>
        <p:spPr>
          <a:xfrm>
            <a:off x="5296604" y="1009365"/>
            <a:ext cx="2101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baseline="30000" dirty="0"/>
              <a:t>+ </a:t>
            </a:r>
            <a:r>
              <a:rPr lang="fr-FR" sz="2400" dirty="0" err="1"/>
              <a:t>preparation</a:t>
            </a:r>
            <a:endParaRPr lang="fr-FR" sz="2400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3D03D16-AB2D-418A-B604-7968A662B443}"/>
              </a:ext>
            </a:extLst>
          </p:cNvPr>
          <p:cNvGrpSpPr/>
          <p:nvPr/>
        </p:nvGrpSpPr>
        <p:grpSpPr>
          <a:xfrm>
            <a:off x="212526" y="240632"/>
            <a:ext cx="4616148" cy="6407749"/>
            <a:chOff x="10852075" y="8762894"/>
            <a:chExt cx="4144443" cy="6456798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301AE5B3-12F2-4E6D-969C-B19300C83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0852075" y="8762894"/>
              <a:ext cx="4144443" cy="645679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0E40D2D4-2107-4A6C-9894-3D727C78496D}"/>
                </a:ext>
              </a:extLst>
            </p:cNvPr>
            <p:cNvGrpSpPr/>
            <p:nvPr/>
          </p:nvGrpSpPr>
          <p:grpSpPr>
            <a:xfrm>
              <a:off x="12466885" y="13119970"/>
              <a:ext cx="548640" cy="548640"/>
              <a:chOff x="16027560" y="8951587"/>
              <a:chExt cx="548640" cy="548640"/>
            </a:xfrm>
          </p:grpSpPr>
          <p:sp>
            <p:nvSpPr>
              <p:cNvPr id="46" name="Forme libre 13">
                <a:extLst>
                  <a:ext uri="{FF2B5EF4-FFF2-40B4-BE49-F238E27FC236}">
                    <a16:creationId xmlns:a16="http://schemas.microsoft.com/office/drawing/2014/main" id="{702B212B-4496-4A82-938D-BCEC9E15CCAA}"/>
                  </a:ext>
                </a:extLst>
              </p:cNvPr>
              <p:cNvSpPr/>
              <p:nvPr/>
            </p:nvSpPr>
            <p:spPr>
              <a:xfrm>
                <a:off x="16027560" y="8951587"/>
                <a:ext cx="548640" cy="548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29160">
                <a:solidFill>
                  <a:srgbClr val="000000"/>
                </a:solidFill>
                <a:prstDash val="solid"/>
              </a:ln>
            </p:spPr>
            <p:txBody>
              <a:bodyPr wrap="none" lIns="104400" tIns="59400" rIns="104400" bIns="594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AR PL SungtiL GB" pitchFamily="2"/>
                  <a:cs typeface="Lohit Devanagari" pitchFamily="2"/>
                </a:endParaRP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814F188A-DF2D-400E-8AB7-6AB1EF785639}"/>
                  </a:ext>
                </a:extLst>
              </p:cNvPr>
              <p:cNvSpPr txBox="1"/>
              <p:nvPr/>
            </p:nvSpPr>
            <p:spPr>
              <a:xfrm>
                <a:off x="16138440" y="9031867"/>
                <a:ext cx="182880" cy="40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Ctr="0" compatLnSpc="0">
                <a:sp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2200"/>
                </a:pPr>
                <a:r>
                  <a:rPr lang="en-US" sz="2200" b="1" i="0" u="none" strike="noStrike" kern="1200" cap="none">
                    <a:ln>
                      <a:noFill/>
                    </a:ln>
                    <a:latin typeface="Liberation Sans" pitchFamily="18"/>
                    <a:ea typeface="AR PL SungtiL GB" pitchFamily="2"/>
                    <a:cs typeface="Lohit Devanagari" pitchFamily="2"/>
                  </a:rPr>
                  <a:t>1</a:t>
                </a: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C76DF840-CEF0-46FF-88F1-BDEA689BBE09}"/>
                </a:ext>
              </a:extLst>
            </p:cNvPr>
            <p:cNvGrpSpPr/>
            <p:nvPr/>
          </p:nvGrpSpPr>
          <p:grpSpPr>
            <a:xfrm>
              <a:off x="14426655" y="10251359"/>
              <a:ext cx="548640" cy="548640"/>
              <a:chOff x="16138440" y="9175624"/>
              <a:chExt cx="548640" cy="548640"/>
            </a:xfrm>
          </p:grpSpPr>
          <p:sp>
            <p:nvSpPr>
              <p:cNvPr id="44" name="Forme libre 11">
                <a:extLst>
                  <a:ext uri="{FF2B5EF4-FFF2-40B4-BE49-F238E27FC236}">
                    <a16:creationId xmlns:a16="http://schemas.microsoft.com/office/drawing/2014/main" id="{ED75EF68-B93F-40E7-9408-91C8C2F4920A}"/>
                  </a:ext>
                </a:extLst>
              </p:cNvPr>
              <p:cNvSpPr/>
              <p:nvPr/>
            </p:nvSpPr>
            <p:spPr>
              <a:xfrm>
                <a:off x="16138440" y="9175624"/>
                <a:ext cx="548640" cy="548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29160">
                <a:solidFill>
                  <a:srgbClr val="000000"/>
                </a:solidFill>
                <a:prstDash val="solid"/>
              </a:ln>
            </p:spPr>
            <p:txBody>
              <a:bodyPr wrap="none" lIns="104400" tIns="59400" rIns="104400" bIns="594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AR PL SungtiL GB" pitchFamily="2"/>
                  <a:cs typeface="Lohit Devanagari" pitchFamily="2"/>
                </a:endParaRP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2547234-7F33-4D80-A660-3F6A1DD31084}"/>
                  </a:ext>
                </a:extLst>
              </p:cNvPr>
              <p:cNvSpPr txBox="1"/>
              <p:nvPr/>
            </p:nvSpPr>
            <p:spPr>
              <a:xfrm>
                <a:off x="16249320" y="9255904"/>
                <a:ext cx="182880" cy="40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Ctr="0" compatLnSpc="0">
                <a:sp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2200"/>
                </a:pPr>
                <a:r>
                  <a:rPr lang="en-US" sz="2200" b="1" i="0" u="none" strike="noStrike" kern="1200" cap="none">
                    <a:ln>
                      <a:noFill/>
                    </a:ln>
                    <a:latin typeface="Liberation Sans" pitchFamily="18"/>
                    <a:ea typeface="AR PL SungtiL GB" pitchFamily="2"/>
                    <a:cs typeface="Lohit Devanagari" pitchFamily="2"/>
                  </a:rPr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81036E6-880F-41E1-99C4-CF7E471472E1}"/>
                </a:ext>
              </a:extLst>
            </p:cNvPr>
            <p:cNvGrpSpPr/>
            <p:nvPr/>
          </p:nvGrpSpPr>
          <p:grpSpPr>
            <a:xfrm>
              <a:off x="12061366" y="10392792"/>
              <a:ext cx="548640" cy="548640"/>
              <a:chOff x="16576200" y="13092064"/>
              <a:chExt cx="548640" cy="548640"/>
            </a:xfrm>
          </p:grpSpPr>
          <p:sp>
            <p:nvSpPr>
              <p:cNvPr id="42" name="Forme libre 9">
                <a:extLst>
                  <a:ext uri="{FF2B5EF4-FFF2-40B4-BE49-F238E27FC236}">
                    <a16:creationId xmlns:a16="http://schemas.microsoft.com/office/drawing/2014/main" id="{1F8DCF57-2037-4750-B4F6-6253FB18396C}"/>
                  </a:ext>
                </a:extLst>
              </p:cNvPr>
              <p:cNvSpPr/>
              <p:nvPr/>
            </p:nvSpPr>
            <p:spPr>
              <a:xfrm>
                <a:off x="16576200" y="13092064"/>
                <a:ext cx="548640" cy="548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29160">
                <a:solidFill>
                  <a:srgbClr val="000000"/>
                </a:solidFill>
                <a:prstDash val="solid"/>
              </a:ln>
            </p:spPr>
            <p:txBody>
              <a:bodyPr wrap="none" lIns="104400" tIns="59400" rIns="104400" bIns="594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>
                  <a:ln>
                    <a:noFill/>
                  </a:ln>
                  <a:latin typeface="Liberation Sans" pitchFamily="18"/>
                  <a:ea typeface="AR PL SungtiL GB" pitchFamily="2"/>
                  <a:cs typeface="Lohit Devanagari" pitchFamily="2"/>
                </a:endParaRP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A713F4A1-030F-4A6C-87CE-44BEDF67F5BA}"/>
                  </a:ext>
                </a:extLst>
              </p:cNvPr>
              <p:cNvSpPr txBox="1"/>
              <p:nvPr/>
            </p:nvSpPr>
            <p:spPr>
              <a:xfrm>
                <a:off x="16687080" y="13172344"/>
                <a:ext cx="182880" cy="40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Ctr="0" compatLnSpc="0">
                <a:sp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2200"/>
                </a:pPr>
                <a:r>
                  <a:rPr lang="en-US" sz="2200" b="1" i="0" u="none" strike="noStrike" kern="1200" cap="none">
                    <a:ln>
                      <a:noFill/>
                    </a:ln>
                    <a:latin typeface="Liberation Sans" pitchFamily="18"/>
                    <a:ea typeface="AR PL SungtiL GB" pitchFamily="2"/>
                    <a:cs typeface="Lohit Devanagari" pitchFamily="2"/>
                  </a:rPr>
                  <a:t>3</a:t>
                </a:r>
              </a:p>
            </p:txBody>
          </p: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6CD4F41-ED03-42E6-ADD8-6B8E7EB84CDB}"/>
              </a:ext>
            </a:extLst>
          </p:cNvPr>
          <p:cNvSpPr txBox="1"/>
          <p:nvPr/>
        </p:nvSpPr>
        <p:spPr>
          <a:xfrm>
            <a:off x="5179888" y="117756"/>
            <a:ext cx="7012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Experimental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methods</a:t>
            </a:r>
            <a:r>
              <a:rPr lang="fr-FR" sz="4400" dirty="0">
                <a:solidFill>
                  <a:srgbClr val="0070C0"/>
                </a:solidFill>
              </a:rPr>
              <a:t> for H</a:t>
            </a:r>
            <a:r>
              <a:rPr lang="fr-FR" sz="4400" baseline="-25000" dirty="0">
                <a:solidFill>
                  <a:srgbClr val="0070C0"/>
                </a:solidFill>
              </a:rPr>
              <a:t>2</a:t>
            </a:r>
            <a:r>
              <a:rPr lang="fr-FR" sz="4400" baseline="30000" dirty="0">
                <a:solidFill>
                  <a:srgbClr val="0070C0"/>
                </a:solidFill>
              </a:rPr>
              <a:t>+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1E406D-AE38-41D9-86BD-58B56B429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7" y="1214356"/>
            <a:ext cx="3940982" cy="304530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23B52CC-7BC1-49ED-8ADD-7A71435440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225" y="4459393"/>
            <a:ext cx="4518896" cy="226272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3F2D30B-BC60-43FB-8DB3-3853D1567206}"/>
              </a:ext>
            </a:extLst>
          </p:cNvPr>
          <p:cNvSpPr txBox="1"/>
          <p:nvPr/>
        </p:nvSpPr>
        <p:spPr>
          <a:xfrm>
            <a:off x="7866007" y="5746571"/>
            <a:ext cx="150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F77B4"/>
                </a:solidFill>
              </a:rPr>
              <a:t>v=1</a:t>
            </a:r>
            <a:r>
              <a:rPr lang="fr-FR" sz="1200" dirty="0">
                <a:solidFill>
                  <a:srgbClr val="1F77B4"/>
                </a:solidFill>
              </a:rPr>
              <a:t>, L=0,1 ions </a:t>
            </a:r>
            <a:br>
              <a:rPr lang="fr-FR" sz="1200" dirty="0">
                <a:solidFill>
                  <a:srgbClr val="1F77B4"/>
                </a:solidFill>
              </a:rPr>
            </a:br>
            <a:r>
              <a:rPr lang="fr-FR" sz="1200" dirty="0">
                <a:solidFill>
                  <a:srgbClr val="1F77B4"/>
                </a:solidFill>
              </a:rPr>
              <a:t>REMPI at 295.61 nm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277B8B-7D1A-4327-9EFF-280738B0690C}"/>
              </a:ext>
            </a:extLst>
          </p:cNvPr>
          <p:cNvSpPr txBox="1"/>
          <p:nvPr/>
        </p:nvSpPr>
        <p:spPr>
          <a:xfrm>
            <a:off x="9545226" y="4596093"/>
            <a:ext cx="24627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2CA02C"/>
                </a:solidFill>
              </a:rPr>
              <a:t>v=0</a:t>
            </a:r>
            <a:r>
              <a:rPr lang="fr-FR" sz="1200" dirty="0">
                <a:solidFill>
                  <a:srgbClr val="2CA02C"/>
                </a:solidFill>
              </a:rPr>
              <a:t>, L=0,1 ions, REMPI at 302.47 nm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35A251-893A-4E36-A4ED-0482DF1BA602}"/>
              </a:ext>
            </a:extLst>
          </p:cNvPr>
          <p:cNvSpPr/>
          <p:nvPr/>
        </p:nvSpPr>
        <p:spPr>
          <a:xfrm>
            <a:off x="5296604" y="3997728"/>
            <a:ext cx="3434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</a:t>
            </a:r>
            <a:r>
              <a:rPr lang="fr-FR" sz="2400" baseline="30000" dirty="0"/>
              <a:t>+ </a:t>
            </a:r>
            <a:r>
              <a:rPr lang="fr-FR" sz="2400" dirty="0"/>
              <a:t>dissociation at 213 nm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1658510-54A9-4122-B890-3D37B41D9EAD}"/>
              </a:ext>
            </a:extLst>
          </p:cNvPr>
          <p:cNvSpPr/>
          <p:nvPr/>
        </p:nvSpPr>
        <p:spPr>
          <a:xfrm>
            <a:off x="5029230" y="1141653"/>
            <a:ext cx="267374" cy="25942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705E485-4EFE-4AAC-8E2F-5D4419779166}"/>
              </a:ext>
            </a:extLst>
          </p:cNvPr>
          <p:cNvSpPr/>
          <p:nvPr/>
        </p:nvSpPr>
        <p:spPr>
          <a:xfrm>
            <a:off x="5046201" y="4124691"/>
            <a:ext cx="267374" cy="25942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E7B82B-D743-4CC7-89D3-C4BF8ACE3A65}"/>
              </a:ext>
            </a:extLst>
          </p:cNvPr>
          <p:cNvSpPr txBox="1"/>
          <p:nvPr/>
        </p:nvSpPr>
        <p:spPr>
          <a:xfrm>
            <a:off x="5057776" y="4873092"/>
            <a:ext cx="20539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00BA"/>
                </a:solidFill>
              </a:rPr>
              <a:t>213 nm :</a:t>
            </a:r>
          </a:p>
          <a:p>
            <a:pPr algn="ctr"/>
            <a:r>
              <a:rPr lang="fr-FR" dirty="0"/>
              <a:t>5</a:t>
            </a:r>
            <a:r>
              <a:rPr lang="fr-FR" baseline="30000" dirty="0"/>
              <a:t>th</a:t>
            </a:r>
            <a:r>
              <a:rPr lang="fr-FR" dirty="0"/>
              <a:t> </a:t>
            </a:r>
            <a:r>
              <a:rPr lang="fr-FR" dirty="0" err="1"/>
              <a:t>harmonic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Y-NVO</a:t>
            </a:r>
            <a:r>
              <a:rPr lang="fr-FR" baseline="-25000" dirty="0"/>
              <a:t>4</a:t>
            </a:r>
            <a:r>
              <a:rPr lang="fr-FR" dirty="0"/>
              <a:t> </a:t>
            </a:r>
            <a:r>
              <a:rPr lang="fr-FR" dirty="0" err="1"/>
              <a:t>pulsed</a:t>
            </a:r>
            <a:r>
              <a:rPr lang="fr-FR" dirty="0"/>
              <a:t> laser</a:t>
            </a:r>
          </a:p>
          <a:p>
            <a:pPr algn="ctr"/>
            <a:r>
              <a:rPr lang="fr-FR" dirty="0"/>
              <a:t>10 kHz</a:t>
            </a:r>
          </a:p>
          <a:p>
            <a:pPr algn="ctr"/>
            <a:r>
              <a:rPr lang="fr-FR" dirty="0"/>
              <a:t>170 mW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1CF5722-FA73-41A3-9473-656950CFF5C0}"/>
              </a:ext>
            </a:extLst>
          </p:cNvPr>
          <p:cNvSpPr txBox="1"/>
          <p:nvPr/>
        </p:nvSpPr>
        <p:spPr>
          <a:xfrm>
            <a:off x="5372087" y="1556388"/>
            <a:ext cx="17014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00BA"/>
                </a:solidFill>
              </a:rPr>
              <a:t>303 nm :</a:t>
            </a:r>
          </a:p>
          <a:p>
            <a:pPr algn="ctr"/>
            <a:r>
              <a:rPr lang="fr-FR" dirty="0"/>
              <a:t>2</a:t>
            </a:r>
            <a:r>
              <a:rPr lang="fr-FR" baseline="30000" dirty="0"/>
              <a:t>d</a:t>
            </a:r>
            <a:r>
              <a:rPr lang="fr-FR" dirty="0"/>
              <a:t> </a:t>
            </a:r>
            <a:r>
              <a:rPr lang="fr-FR" dirty="0" err="1"/>
              <a:t>harmonic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pulsed</a:t>
            </a:r>
            <a:r>
              <a:rPr lang="fr-FR" dirty="0"/>
              <a:t> </a:t>
            </a:r>
            <a:r>
              <a:rPr lang="fr-FR" dirty="0" err="1"/>
              <a:t>dye</a:t>
            </a:r>
            <a:r>
              <a:rPr lang="fr-FR" dirty="0"/>
              <a:t> laser</a:t>
            </a:r>
          </a:p>
          <a:p>
            <a:pPr algn="ctr"/>
            <a:r>
              <a:rPr lang="fr-FR" dirty="0"/>
              <a:t>20 Hz</a:t>
            </a:r>
          </a:p>
          <a:p>
            <a:pPr algn="ctr"/>
            <a:r>
              <a:rPr lang="fr-FR" dirty="0"/>
              <a:t>4 .. 5 </a:t>
            </a:r>
            <a:r>
              <a:rPr lang="fr-FR" dirty="0" err="1"/>
              <a:t>mJ</a:t>
            </a:r>
            <a:endParaRPr lang="fr-FR" dirty="0"/>
          </a:p>
          <a:p>
            <a:pPr algn="ctr"/>
            <a:r>
              <a:rPr lang="fr-FR" dirty="0"/>
              <a:t>10 ns</a:t>
            </a:r>
          </a:p>
          <a:p>
            <a:pPr algn="ctr"/>
            <a:r>
              <a:rPr lang="fr-FR" dirty="0"/>
              <a:t>w</a:t>
            </a:r>
            <a:r>
              <a:rPr lang="fr-FR" baseline="-25000" dirty="0"/>
              <a:t>0</a:t>
            </a:r>
            <a:r>
              <a:rPr lang="fr-FR" dirty="0"/>
              <a:t> ≈ 10 µm</a:t>
            </a:r>
          </a:p>
          <a:p>
            <a:pPr algn="ctr"/>
            <a:r>
              <a:rPr lang="fr-FR" dirty="0"/>
              <a:t>2.5 GW/mm</a:t>
            </a:r>
            <a:r>
              <a:rPr lang="fr-FR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91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8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4D24852-F3AE-4D02-AC52-D9960FBB016F}"/>
              </a:ext>
            </a:extLst>
          </p:cNvPr>
          <p:cNvSpPr txBox="1"/>
          <p:nvPr/>
        </p:nvSpPr>
        <p:spPr>
          <a:xfrm>
            <a:off x="1318262" y="2519381"/>
            <a:ext cx="634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Experimental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for H</a:t>
            </a:r>
            <a:r>
              <a:rPr lang="fr-FR" sz="3200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r>
              <a:rPr lang="fr-FR" sz="32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or HD</a:t>
            </a:r>
            <a:r>
              <a:rPr lang="fr-FR" sz="32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80EBFD-AF8D-4634-8106-C07C3B7CDADA}"/>
              </a:ext>
            </a:extLst>
          </p:cNvPr>
          <p:cNvSpPr txBox="1"/>
          <p:nvPr/>
        </p:nvSpPr>
        <p:spPr>
          <a:xfrm>
            <a:off x="1318262" y="1749940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Contexte</a:t>
            </a:r>
            <a:endParaRPr lang="fr-FR" sz="3200" baseline="3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84A351-0724-432C-8CB3-70740F1E0730}"/>
              </a:ext>
            </a:extLst>
          </p:cNvPr>
          <p:cNvSpPr txBox="1"/>
          <p:nvPr/>
        </p:nvSpPr>
        <p:spPr>
          <a:xfrm>
            <a:off x="1318262" y="3421750"/>
            <a:ext cx="53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SI-</a:t>
            </a:r>
            <a:r>
              <a:rPr lang="fr-FR" sz="3200" dirty="0" err="1">
                <a:solidFill>
                  <a:srgbClr val="0070C0"/>
                </a:solidFill>
              </a:rPr>
              <a:t>referenced</a:t>
            </a:r>
            <a:r>
              <a:rPr lang="fr-FR" sz="3200" dirty="0">
                <a:solidFill>
                  <a:srgbClr val="0070C0"/>
                </a:solidFill>
              </a:rPr>
              <a:t> laser </a:t>
            </a:r>
            <a:r>
              <a:rPr lang="fr-FR" sz="3200" dirty="0" err="1">
                <a:solidFill>
                  <a:srgbClr val="0070C0"/>
                </a:solidFill>
              </a:rPr>
              <a:t>frequencies</a:t>
            </a:r>
            <a:endParaRPr lang="fr-FR" sz="3200" baseline="30000" dirty="0">
              <a:solidFill>
                <a:srgbClr val="0070C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87C460-1E12-4FDA-BE4D-922F00C4F460}"/>
              </a:ext>
            </a:extLst>
          </p:cNvPr>
          <p:cNvSpPr txBox="1"/>
          <p:nvPr/>
        </p:nvSpPr>
        <p:spPr>
          <a:xfrm>
            <a:off x="1318262" y="4324119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HCOOH 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spectroscopy</a:t>
            </a:r>
            <a:endParaRPr lang="fr-FR" sz="3200" baseline="3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1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02DABBD-98A0-4D3D-A970-C6D6E843BA77}"/>
              </a:ext>
            </a:extLst>
          </p:cNvPr>
          <p:cNvSpPr txBox="1"/>
          <p:nvPr/>
        </p:nvSpPr>
        <p:spPr>
          <a:xfrm>
            <a:off x="1318262" y="2519381"/>
            <a:ext cx="634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70C0"/>
                </a:solidFill>
              </a:rPr>
              <a:t>Experimental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 err="1">
                <a:solidFill>
                  <a:srgbClr val="0070C0"/>
                </a:solidFill>
              </a:rPr>
              <a:t>methods</a:t>
            </a:r>
            <a:r>
              <a:rPr lang="fr-FR" sz="3200" dirty="0">
                <a:solidFill>
                  <a:srgbClr val="0070C0"/>
                </a:solidFill>
              </a:rPr>
              <a:t> for H</a:t>
            </a:r>
            <a:r>
              <a:rPr lang="fr-FR" sz="3200" baseline="-25000" dirty="0">
                <a:solidFill>
                  <a:srgbClr val="0070C0"/>
                </a:solidFill>
              </a:rPr>
              <a:t>2</a:t>
            </a:r>
            <a:r>
              <a:rPr lang="fr-FR" sz="3200" baseline="30000" dirty="0">
                <a:solidFill>
                  <a:srgbClr val="0070C0"/>
                </a:solidFill>
              </a:rPr>
              <a:t>+</a:t>
            </a:r>
            <a:r>
              <a:rPr lang="fr-FR" sz="3200" dirty="0">
                <a:solidFill>
                  <a:srgbClr val="0070C0"/>
                </a:solidFill>
              </a:rPr>
              <a:t> or HD</a:t>
            </a:r>
            <a:r>
              <a:rPr lang="fr-FR" sz="32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A8B182-E10B-45A2-BCA9-7C5625BE790D}"/>
              </a:ext>
            </a:extLst>
          </p:cNvPr>
          <p:cNvSpPr txBox="1"/>
          <p:nvPr/>
        </p:nvSpPr>
        <p:spPr>
          <a:xfrm>
            <a:off x="1318262" y="1749940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Contexte</a:t>
            </a:r>
            <a:endParaRPr lang="fr-FR" sz="3200" baseline="30000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ECDECA-CEE0-4607-BF59-27167479553C}"/>
              </a:ext>
            </a:extLst>
          </p:cNvPr>
          <p:cNvSpPr txBox="1"/>
          <p:nvPr/>
        </p:nvSpPr>
        <p:spPr>
          <a:xfrm>
            <a:off x="1318262" y="3421750"/>
            <a:ext cx="53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SI-</a:t>
            </a:r>
            <a:r>
              <a:rPr lang="fr-FR" sz="3200" dirty="0" err="1">
                <a:solidFill>
                  <a:srgbClr val="0070C0"/>
                </a:solidFill>
              </a:rPr>
              <a:t>referenced</a:t>
            </a:r>
            <a:r>
              <a:rPr lang="fr-FR" sz="3200" dirty="0">
                <a:solidFill>
                  <a:srgbClr val="0070C0"/>
                </a:solidFill>
              </a:rPr>
              <a:t> laser </a:t>
            </a:r>
            <a:r>
              <a:rPr lang="fr-FR" sz="3200" dirty="0" err="1">
                <a:solidFill>
                  <a:srgbClr val="0070C0"/>
                </a:solidFill>
              </a:rPr>
              <a:t>frequencies</a:t>
            </a:r>
            <a:endParaRPr lang="fr-FR" sz="3200" baseline="30000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35561E-533E-446E-A79D-0D64018BA9E1}"/>
              </a:ext>
            </a:extLst>
          </p:cNvPr>
          <p:cNvSpPr txBox="1"/>
          <p:nvPr/>
        </p:nvSpPr>
        <p:spPr>
          <a:xfrm>
            <a:off x="1318262" y="4324119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HCOOH </a:t>
            </a:r>
            <a:r>
              <a:rPr lang="fr-FR" sz="3200" dirty="0" err="1">
                <a:solidFill>
                  <a:srgbClr val="0070C0"/>
                </a:solidFill>
              </a:rPr>
              <a:t>spectroscopy</a:t>
            </a:r>
            <a:endParaRPr lang="fr-FR" sz="3200" baseline="30000" dirty="0">
              <a:solidFill>
                <a:srgbClr val="0070C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C53CC9-DC3B-4059-8988-8DCB70E021CC}"/>
              </a:ext>
            </a:extLst>
          </p:cNvPr>
          <p:cNvSpPr txBox="1"/>
          <p:nvPr/>
        </p:nvSpPr>
        <p:spPr>
          <a:xfrm>
            <a:off x="763462" y="94276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Outline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8794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125">
            <a:extLst>
              <a:ext uri="{FF2B5EF4-FFF2-40B4-BE49-F238E27FC236}">
                <a16:creationId xmlns:a16="http://schemas.microsoft.com/office/drawing/2014/main" id="{1738A23C-B60F-4748-914B-0B4749B63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227" y="5766850"/>
            <a:ext cx="2751237" cy="1064115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960C6D61-E88D-4DE8-A2FD-612CB860BB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71" y="-49820"/>
            <a:ext cx="2734545" cy="18243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CD4F41-ED03-42E6-ADD8-6B8E7EB84CDB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2F89B51-47C9-42F5-A498-7CFACD18C4FD}"/>
              </a:ext>
            </a:extLst>
          </p:cNvPr>
          <p:cNvSpPr/>
          <p:nvPr/>
        </p:nvSpPr>
        <p:spPr>
          <a:xfrm>
            <a:off x="7875849" y="3067352"/>
            <a:ext cx="1435100" cy="3970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</a:t>
            </a:r>
            <a:r>
              <a:rPr lang="fr-FR" baseline="-25000" dirty="0"/>
              <a:t>2</a:t>
            </a:r>
            <a:r>
              <a:rPr lang="fr-FR" dirty="0"/>
              <a:t> Laser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FDD7D5D-F2EE-4D08-90A2-73C72CB4EC53}"/>
              </a:ext>
            </a:extLst>
          </p:cNvPr>
          <p:cNvSpPr/>
          <p:nvPr/>
        </p:nvSpPr>
        <p:spPr>
          <a:xfrm>
            <a:off x="9903337" y="2710092"/>
            <a:ext cx="2002383" cy="11159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9.2 µm QCL</a:t>
            </a:r>
          </a:p>
          <a:p>
            <a:pPr algn="ctr"/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-photon</a:t>
            </a:r>
          </a:p>
          <a:p>
            <a:pPr algn="ctr"/>
            <a:r>
              <a:rPr lang="fr-FR" dirty="0" err="1"/>
              <a:t>spectroscopy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AE6AD33-E3A6-421F-A11D-3B63CC1BF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740" y="3128946"/>
            <a:ext cx="276172" cy="276172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9B6CAF6-FBC7-40BE-925B-D807B8919AEA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9310949" y="3265890"/>
            <a:ext cx="145791" cy="11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EAAE9DB-01D6-49B9-B994-801EAC479012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9732912" y="3267032"/>
            <a:ext cx="170425" cy="103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8906CA08-C497-4B6D-B05D-60434CC9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360" y="3126545"/>
            <a:ext cx="276172" cy="276172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97CA95E-A030-4471-AA92-77013061D5ED}"/>
              </a:ext>
            </a:extLst>
          </p:cNvPr>
          <p:cNvSpPr/>
          <p:nvPr/>
        </p:nvSpPr>
        <p:spPr>
          <a:xfrm>
            <a:off x="4346827" y="2806347"/>
            <a:ext cx="2941216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1051 nm</a:t>
            </a:r>
          </a:p>
          <a:p>
            <a:r>
              <a:rPr lang="fr-FR" dirty="0"/>
              <a:t>Frequency </a:t>
            </a:r>
            <a:r>
              <a:rPr lang="fr-FR" dirty="0" err="1"/>
              <a:t>comb</a:t>
            </a:r>
            <a:r>
              <a:rPr lang="fr-FR" dirty="0"/>
              <a:t> 	1560 nm</a:t>
            </a:r>
          </a:p>
          <a:p>
            <a:pPr algn="r"/>
            <a:r>
              <a:rPr lang="fr-FR" dirty="0"/>
              <a:t>1900 nm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08C3706-CEFD-4D19-A2CA-3AA66DE330AC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 flipV="1">
            <a:off x="7288043" y="3263547"/>
            <a:ext cx="127317" cy="1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5024B57-EF16-4839-A27D-9501B9D55486}"/>
              </a:ext>
            </a:extLst>
          </p:cNvPr>
          <p:cNvCxnSpPr>
            <a:cxnSpLocks/>
            <a:stCxn id="19" idx="3"/>
            <a:endCxn id="13" idx="1"/>
          </p:cNvCxnSpPr>
          <p:nvPr/>
        </p:nvCxnSpPr>
        <p:spPr>
          <a:xfrm>
            <a:off x="7691532" y="3264631"/>
            <a:ext cx="184317" cy="12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971E727-F32C-46B7-AF93-807A8A0B1D75}"/>
              </a:ext>
            </a:extLst>
          </p:cNvPr>
          <p:cNvSpPr/>
          <p:nvPr/>
        </p:nvSpPr>
        <p:spPr>
          <a:xfrm>
            <a:off x="1688128" y="2806347"/>
            <a:ext cx="1967789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REFIMEVE ultrastable signal at 1542 nm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AFD3B67-0DAA-499C-B232-DFC42E2EC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32" y="3125252"/>
            <a:ext cx="276172" cy="276172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7EAA21C-AFCD-4860-8EA3-D9CD0AF0A73E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3655917" y="3263338"/>
            <a:ext cx="236515" cy="2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D54C163-CCF6-49F0-AC0A-F2CD083B3A0B}"/>
              </a:ext>
            </a:extLst>
          </p:cNvPr>
          <p:cNvCxnSpPr>
            <a:cxnSpLocks/>
            <a:stCxn id="24" idx="3"/>
            <a:endCxn id="20" idx="1"/>
          </p:cNvCxnSpPr>
          <p:nvPr/>
        </p:nvCxnSpPr>
        <p:spPr>
          <a:xfrm>
            <a:off x="4168604" y="3263338"/>
            <a:ext cx="178223" cy="2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B3724600-893C-4BAC-9707-72E297A725AD}"/>
              </a:ext>
            </a:extLst>
          </p:cNvPr>
          <p:cNvSpPr/>
          <p:nvPr/>
        </p:nvSpPr>
        <p:spPr>
          <a:xfrm>
            <a:off x="286279" y="3039512"/>
            <a:ext cx="1210909" cy="4440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Obs Paris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E776A29-0050-4ACF-A9CC-B37162CBE3B2}"/>
              </a:ext>
            </a:extLst>
          </p:cNvPr>
          <p:cNvCxnSpPr>
            <a:cxnSpLocks/>
            <a:stCxn id="29" idx="3"/>
            <a:endCxn id="23" idx="1"/>
          </p:cNvCxnSpPr>
          <p:nvPr/>
        </p:nvCxnSpPr>
        <p:spPr>
          <a:xfrm>
            <a:off x="1497188" y="3261539"/>
            <a:ext cx="190940" cy="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9A65273C-005B-422C-BF81-DCDA05F9CE21}"/>
              </a:ext>
            </a:extLst>
          </p:cNvPr>
          <p:cNvSpPr/>
          <p:nvPr/>
        </p:nvSpPr>
        <p:spPr>
          <a:xfrm>
            <a:off x="180469" y="2610847"/>
            <a:ext cx="3615707" cy="1311442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47F217A8-0132-4CB2-B55F-0833F0D29595}"/>
              </a:ext>
            </a:extLst>
          </p:cNvPr>
          <p:cNvSpPr/>
          <p:nvPr/>
        </p:nvSpPr>
        <p:spPr>
          <a:xfrm>
            <a:off x="6236481" y="1465235"/>
            <a:ext cx="1178879" cy="761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1051 nm</a:t>
            </a:r>
          </a:p>
          <a:p>
            <a:pPr algn="ctr"/>
            <a:r>
              <a:rPr lang="fr-FR" dirty="0"/>
              <a:t>1549 nm</a:t>
            </a:r>
          </a:p>
        </p:txBody>
      </p:sp>
      <p:cxnSp>
        <p:nvCxnSpPr>
          <p:cNvPr id="69" name="Connecteur : en angle 68">
            <a:extLst>
              <a:ext uri="{FF2B5EF4-FFF2-40B4-BE49-F238E27FC236}">
                <a16:creationId xmlns:a16="http://schemas.microsoft.com/office/drawing/2014/main" id="{129E9123-57FE-4024-8B89-47B7D991A156}"/>
              </a:ext>
            </a:extLst>
          </p:cNvPr>
          <p:cNvCxnSpPr>
            <a:cxnSpLocks/>
            <a:stCxn id="62" idx="1"/>
            <a:endCxn id="20" idx="0"/>
          </p:cNvCxnSpPr>
          <p:nvPr/>
        </p:nvCxnSpPr>
        <p:spPr>
          <a:xfrm rot="10800000" flipV="1">
            <a:off x="5817435" y="1846179"/>
            <a:ext cx="419046" cy="960168"/>
          </a:xfrm>
          <a:prstGeom prst="bentConnector2">
            <a:avLst/>
          </a:prstGeom>
          <a:ln w="2222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Image 70">
            <a:extLst>
              <a:ext uri="{FF2B5EF4-FFF2-40B4-BE49-F238E27FC236}">
                <a16:creationId xmlns:a16="http://schemas.microsoft.com/office/drawing/2014/main" id="{546254B4-DF8D-4BC7-B69A-942FB03E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349" y="1713902"/>
            <a:ext cx="276172" cy="276172"/>
          </a:xfrm>
          <a:prstGeom prst="rect">
            <a:avLst/>
          </a:prstGeom>
        </p:spPr>
      </p:pic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D02450EC-6AB4-483A-9312-AB0E1429AE76}"/>
              </a:ext>
            </a:extLst>
          </p:cNvPr>
          <p:cNvSpPr/>
          <p:nvPr/>
        </p:nvSpPr>
        <p:spPr>
          <a:xfrm>
            <a:off x="7668300" y="1533875"/>
            <a:ext cx="1042563" cy="61961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SFG</a:t>
            </a:r>
          </a:p>
          <a:p>
            <a:pPr algn="ctr"/>
            <a:r>
              <a:rPr lang="fr-FR" dirty="0"/>
              <a:t>626 nm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B310AC26-3321-4981-9050-68773949A4F7}"/>
              </a:ext>
            </a:extLst>
          </p:cNvPr>
          <p:cNvCxnSpPr>
            <a:cxnSpLocks/>
            <a:stCxn id="62" idx="3"/>
            <a:endCxn id="76" idx="1"/>
          </p:cNvCxnSpPr>
          <p:nvPr/>
        </p:nvCxnSpPr>
        <p:spPr>
          <a:xfrm flipV="1">
            <a:off x="7415360" y="1843681"/>
            <a:ext cx="252940" cy="249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CA446F2D-3CAC-4F73-8C95-88BC9FFE0D7F}"/>
              </a:ext>
            </a:extLst>
          </p:cNvPr>
          <p:cNvSpPr/>
          <p:nvPr/>
        </p:nvSpPr>
        <p:spPr>
          <a:xfrm>
            <a:off x="8963803" y="1533875"/>
            <a:ext cx="1042563" cy="6196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SHG</a:t>
            </a:r>
          </a:p>
          <a:p>
            <a:pPr algn="ctr"/>
            <a:r>
              <a:rPr lang="fr-FR" dirty="0"/>
              <a:t>313 nm</a:t>
            </a:r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A94F53E7-EF86-4682-8B26-509AC5177297}"/>
              </a:ext>
            </a:extLst>
          </p:cNvPr>
          <p:cNvSpPr/>
          <p:nvPr/>
        </p:nvSpPr>
        <p:spPr>
          <a:xfrm>
            <a:off x="10299032" y="1521843"/>
            <a:ext cx="1042563" cy="6436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 err="1"/>
              <a:t>cooling</a:t>
            </a:r>
            <a:endParaRPr lang="fr-FR" dirty="0"/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B91E63BB-62AA-4810-8E70-63FB4066C5E7}"/>
              </a:ext>
            </a:extLst>
          </p:cNvPr>
          <p:cNvCxnSpPr>
            <a:cxnSpLocks/>
            <a:stCxn id="76" idx="3"/>
            <a:endCxn id="83" idx="1"/>
          </p:cNvCxnSpPr>
          <p:nvPr/>
        </p:nvCxnSpPr>
        <p:spPr>
          <a:xfrm>
            <a:off x="8710863" y="1843681"/>
            <a:ext cx="2529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45F2B9A-C617-4420-A715-D166DE3B0381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>
            <a:off x="10006366" y="1843681"/>
            <a:ext cx="29266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 : coins arrondis 95">
            <a:extLst>
              <a:ext uri="{FF2B5EF4-FFF2-40B4-BE49-F238E27FC236}">
                <a16:creationId xmlns:a16="http://schemas.microsoft.com/office/drawing/2014/main" id="{8B9F08EE-84F7-46EF-A5F8-714FD9BDEF05}"/>
              </a:ext>
            </a:extLst>
          </p:cNvPr>
          <p:cNvSpPr/>
          <p:nvPr/>
        </p:nvSpPr>
        <p:spPr>
          <a:xfrm>
            <a:off x="6726687" y="4616361"/>
            <a:ext cx="1410019" cy="761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Laser diode</a:t>
            </a:r>
          </a:p>
          <a:p>
            <a:pPr algn="ctr"/>
            <a:r>
              <a:rPr lang="fr-FR" dirty="0"/>
              <a:t>1620 nm</a:t>
            </a:r>
          </a:p>
        </p:txBody>
      </p: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AE8F2E31-6C3E-4107-A7B5-A830CC874C1C}"/>
              </a:ext>
            </a:extLst>
          </p:cNvPr>
          <p:cNvCxnSpPr>
            <a:cxnSpLocks/>
            <a:stCxn id="96" idx="1"/>
            <a:endCxn id="20" idx="2"/>
          </p:cNvCxnSpPr>
          <p:nvPr/>
        </p:nvCxnSpPr>
        <p:spPr>
          <a:xfrm rot="10800000">
            <a:off x="5817435" y="3720747"/>
            <a:ext cx="909252" cy="1276558"/>
          </a:xfrm>
          <a:prstGeom prst="bentConnector2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>
            <a:extLst>
              <a:ext uri="{FF2B5EF4-FFF2-40B4-BE49-F238E27FC236}">
                <a16:creationId xmlns:a16="http://schemas.microsoft.com/office/drawing/2014/main" id="{5CFB48D7-4272-45E3-841D-2FAF0BD82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237" y="4821484"/>
            <a:ext cx="276172" cy="276172"/>
          </a:xfrm>
          <a:prstGeom prst="rect">
            <a:avLst/>
          </a:prstGeom>
        </p:spPr>
      </p:pic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A1B0B7AD-C806-4291-9A6B-503CF0BE113A}"/>
              </a:ext>
            </a:extLst>
          </p:cNvPr>
          <p:cNvSpPr/>
          <p:nvPr/>
        </p:nvSpPr>
        <p:spPr>
          <a:xfrm>
            <a:off x="9005174" y="4567777"/>
            <a:ext cx="2593268" cy="867178"/>
          </a:xfrm>
          <a:prstGeom prst="round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Quadrupole</a:t>
            </a:r>
            <a:r>
              <a:rPr lang="fr-FR" dirty="0"/>
              <a:t> transition</a:t>
            </a:r>
          </a:p>
          <a:p>
            <a:pPr algn="ctr"/>
            <a:r>
              <a:rPr lang="fr-FR" dirty="0"/>
              <a:t>(v=0,L=2)→(v=2,L=2)</a:t>
            </a: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94F8C00C-CAEB-4797-9B92-223875D193C8}"/>
              </a:ext>
            </a:extLst>
          </p:cNvPr>
          <p:cNvCxnSpPr>
            <a:cxnSpLocks/>
            <a:stCxn id="96" idx="3"/>
            <a:endCxn id="101" idx="1"/>
          </p:cNvCxnSpPr>
          <p:nvPr/>
        </p:nvCxnSpPr>
        <p:spPr>
          <a:xfrm>
            <a:off x="8136706" y="4997305"/>
            <a:ext cx="868468" cy="4061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Image 107">
            <a:extLst>
              <a:ext uri="{FF2B5EF4-FFF2-40B4-BE49-F238E27FC236}">
                <a16:creationId xmlns:a16="http://schemas.microsoft.com/office/drawing/2014/main" id="{B4E333D4-1478-45F3-8CDE-A0F1A2B49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7" y="5174576"/>
            <a:ext cx="802105" cy="802105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D663E8E2-BA69-4A5F-B4D4-0B4F72AFF416}"/>
              </a:ext>
            </a:extLst>
          </p:cNvPr>
          <p:cNvSpPr txBox="1"/>
          <p:nvPr/>
        </p:nvSpPr>
        <p:spPr>
          <a:xfrm>
            <a:off x="650335" y="4805244"/>
            <a:ext cx="123610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Synthetizer</a:t>
            </a:r>
            <a:endParaRPr lang="fr-FR" dirty="0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E28BF13B-FB01-40E1-8622-D929358325C6}"/>
              </a:ext>
            </a:extLst>
          </p:cNvPr>
          <p:cNvSpPr txBox="1"/>
          <p:nvPr/>
        </p:nvSpPr>
        <p:spPr>
          <a:xfrm>
            <a:off x="211357" y="6189529"/>
            <a:ext cx="22498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Laser/</a:t>
            </a:r>
            <a:r>
              <a:rPr lang="fr-FR" dirty="0" err="1"/>
              <a:t>comb</a:t>
            </a:r>
            <a:r>
              <a:rPr lang="fr-FR" dirty="0"/>
              <a:t> </a:t>
            </a:r>
            <a:r>
              <a:rPr lang="fr-FR" dirty="0" err="1"/>
              <a:t>beatnote</a:t>
            </a:r>
            <a:endParaRPr lang="fr-FR" dirty="0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8FB673D7-86E2-491D-B13E-574D987542C8}"/>
              </a:ext>
            </a:extLst>
          </p:cNvPr>
          <p:cNvSpPr txBox="1"/>
          <p:nvPr/>
        </p:nvSpPr>
        <p:spPr>
          <a:xfrm>
            <a:off x="2084714" y="5120519"/>
            <a:ext cx="182954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÷ 8</a:t>
            </a:r>
          </a:p>
          <a:p>
            <a:pPr algn="ctr"/>
            <a:r>
              <a:rPr lang="fr-FR" dirty="0"/>
              <a:t>Phase/</a:t>
            </a:r>
            <a:r>
              <a:rPr lang="fr-FR" dirty="0" err="1"/>
              <a:t>frequency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comparator</a:t>
            </a:r>
            <a:endParaRPr lang="fr-FR" dirty="0"/>
          </a:p>
        </p:txBody>
      </p:sp>
      <p:cxnSp>
        <p:nvCxnSpPr>
          <p:cNvPr id="115" name="Connecteur : en angle 114">
            <a:extLst>
              <a:ext uri="{FF2B5EF4-FFF2-40B4-BE49-F238E27FC236}">
                <a16:creationId xmlns:a16="http://schemas.microsoft.com/office/drawing/2014/main" id="{5A910571-6573-4CE7-9A9D-17F04D2E8E1B}"/>
              </a:ext>
            </a:extLst>
          </p:cNvPr>
          <p:cNvCxnSpPr>
            <a:cxnSpLocks/>
            <a:stCxn id="109" idx="3"/>
            <a:endCxn id="111" idx="0"/>
          </p:cNvCxnSpPr>
          <p:nvPr/>
        </p:nvCxnSpPr>
        <p:spPr>
          <a:xfrm>
            <a:off x="1886443" y="4989910"/>
            <a:ext cx="1113041" cy="13060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 : en angle 117">
            <a:extLst>
              <a:ext uri="{FF2B5EF4-FFF2-40B4-BE49-F238E27FC236}">
                <a16:creationId xmlns:a16="http://schemas.microsoft.com/office/drawing/2014/main" id="{91686E3C-5AC7-4B8A-928A-ABEEFD01C3AE}"/>
              </a:ext>
            </a:extLst>
          </p:cNvPr>
          <p:cNvCxnSpPr>
            <a:cxnSpLocks/>
            <a:stCxn id="110" idx="3"/>
            <a:endCxn id="111" idx="2"/>
          </p:cNvCxnSpPr>
          <p:nvPr/>
        </p:nvCxnSpPr>
        <p:spPr>
          <a:xfrm flipV="1">
            <a:off x="2461204" y="6043849"/>
            <a:ext cx="538280" cy="33034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887949C0-9486-4230-8E37-4856D1092D20}"/>
              </a:ext>
            </a:extLst>
          </p:cNvPr>
          <p:cNvSpPr txBox="1"/>
          <p:nvPr/>
        </p:nvSpPr>
        <p:spPr>
          <a:xfrm>
            <a:off x="4214365" y="5397990"/>
            <a:ext cx="16417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Phase lock </a:t>
            </a:r>
            <a:r>
              <a:rPr lang="fr-FR" dirty="0" err="1"/>
              <a:t>loop</a:t>
            </a:r>
            <a:endParaRPr lang="fr-FR" dirty="0"/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D93DF834-487F-4E74-9C43-939287A7DA83}"/>
              </a:ext>
            </a:extLst>
          </p:cNvPr>
          <p:cNvCxnSpPr>
            <a:cxnSpLocks/>
            <a:stCxn id="111" idx="3"/>
            <a:endCxn id="122" idx="1"/>
          </p:cNvCxnSpPr>
          <p:nvPr/>
        </p:nvCxnSpPr>
        <p:spPr>
          <a:xfrm>
            <a:off x="3914254" y="5582184"/>
            <a:ext cx="300111" cy="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CD4F41-ED03-42E6-ADD8-6B8E7EB84CDB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238AA9-7380-4537-A727-F05665189C94}"/>
              </a:ext>
            </a:extLst>
          </p:cNvPr>
          <p:cNvSpPr/>
          <p:nvPr/>
        </p:nvSpPr>
        <p:spPr>
          <a:xfrm>
            <a:off x="211357" y="788787"/>
            <a:ext cx="505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Frequency </a:t>
            </a:r>
            <a:r>
              <a:rPr lang="fr-FR" sz="2400" dirty="0" err="1"/>
              <a:t>comb</a:t>
            </a:r>
            <a:r>
              <a:rPr lang="fr-FR" sz="2400" dirty="0"/>
              <a:t> management </a:t>
            </a:r>
            <a:r>
              <a:rPr lang="fr-FR" sz="2400" dirty="0" err="1"/>
              <a:t>strategy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6DC006-966F-4F25-A511-F9A066B73633}"/>
              </a:ext>
            </a:extLst>
          </p:cNvPr>
          <p:cNvSpPr txBox="1"/>
          <p:nvPr/>
        </p:nvSpPr>
        <p:spPr>
          <a:xfrm>
            <a:off x="782052" y="2284588"/>
            <a:ext cx="3384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Tuneability</a:t>
            </a:r>
            <a:r>
              <a:rPr lang="fr-FR" sz="2400" dirty="0"/>
              <a:t> </a:t>
            </a:r>
            <a:r>
              <a:rPr lang="fr-FR" sz="2400" dirty="0" err="1"/>
              <a:t>requirements</a:t>
            </a:r>
            <a:r>
              <a:rPr lang="fr-FR" sz="2400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10454A-0949-4D46-AE4D-20EC3BDCFEFB}"/>
              </a:ext>
            </a:extLst>
          </p:cNvPr>
          <p:cNvSpPr txBox="1"/>
          <p:nvPr/>
        </p:nvSpPr>
        <p:spPr>
          <a:xfrm>
            <a:off x="4800600" y="2053755"/>
            <a:ext cx="3325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r>
              <a:rPr lang="fr-FR" dirty="0"/>
              <a:t>           &lt; 100 kHz</a:t>
            </a:r>
          </a:p>
          <a:p>
            <a:endParaRPr lang="fr-FR" dirty="0"/>
          </a:p>
          <a:p>
            <a:r>
              <a:rPr lang="fr-FR" dirty="0" err="1"/>
              <a:t>Cooling</a:t>
            </a:r>
            <a:r>
              <a:rPr lang="fr-FR" dirty="0"/>
              <a:t> laser control   &gt;  600 MHz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17A9EB8-7C4C-4628-B754-33C3AC7E7AF9}"/>
              </a:ext>
            </a:extLst>
          </p:cNvPr>
          <p:cNvSpPr txBox="1"/>
          <p:nvPr/>
        </p:nvSpPr>
        <p:spPr>
          <a:xfrm>
            <a:off x="782052" y="4470325"/>
            <a:ext cx="121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Strategy</a:t>
            </a:r>
            <a:endParaRPr lang="fr-FR" sz="2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62E4AD6-7144-4177-8651-CA8EA0F3A7CC}"/>
              </a:ext>
            </a:extLst>
          </p:cNvPr>
          <p:cNvSpPr txBox="1"/>
          <p:nvPr/>
        </p:nvSpPr>
        <p:spPr>
          <a:xfrm>
            <a:off x="2558716" y="3962493"/>
            <a:ext cx="5075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</a:t>
            </a:r>
            <a:r>
              <a:rPr lang="fr-FR" baseline="-25000" dirty="0" err="1"/>
              <a:t>ceo</a:t>
            </a:r>
            <a:r>
              <a:rPr lang="fr-FR" baseline="-25000" dirty="0"/>
              <a:t> </a:t>
            </a:r>
            <a:r>
              <a:rPr lang="fr-FR" dirty="0"/>
              <a:t>free </a:t>
            </a:r>
            <a:r>
              <a:rPr lang="fr-FR" dirty="0" err="1"/>
              <a:t>comb</a:t>
            </a:r>
            <a:r>
              <a:rPr lang="fr-FR" dirty="0"/>
              <a:t>,     </a:t>
            </a:r>
            <a:r>
              <a:rPr lang="fr-FR" dirty="0" err="1"/>
              <a:t>comb</a:t>
            </a:r>
            <a:r>
              <a:rPr lang="fr-FR" dirty="0"/>
              <a:t> </a:t>
            </a:r>
            <a:r>
              <a:rPr lang="fr-FR" dirty="0" err="1"/>
              <a:t>teeth</a:t>
            </a:r>
            <a:r>
              <a:rPr lang="fr-FR" dirty="0"/>
              <a:t>   </a:t>
            </a:r>
            <a:r>
              <a:rPr lang="fr-FR" b="1" dirty="0" err="1">
                <a:solidFill>
                  <a:srgbClr val="2F5597"/>
                </a:solidFill>
              </a:rPr>
              <a:t>f</a:t>
            </a:r>
            <a:r>
              <a:rPr lang="fr-FR" b="1" baseline="-25000" dirty="0" err="1">
                <a:solidFill>
                  <a:srgbClr val="2F5597"/>
                </a:solidFill>
              </a:rPr>
              <a:t>p</a:t>
            </a:r>
            <a:r>
              <a:rPr lang="fr-FR" b="1" dirty="0">
                <a:solidFill>
                  <a:srgbClr val="2F5597"/>
                </a:solidFill>
              </a:rPr>
              <a:t> = p </a:t>
            </a:r>
            <a:r>
              <a:rPr lang="fr-FR" b="1" baseline="-25000" dirty="0" err="1">
                <a:solidFill>
                  <a:srgbClr val="2F5597"/>
                </a:solidFill>
              </a:rPr>
              <a:t>frep</a:t>
            </a:r>
            <a:endParaRPr lang="fr-FR" b="1" baseline="-25000" dirty="0">
              <a:solidFill>
                <a:srgbClr val="2F5597"/>
              </a:solidFill>
            </a:endParaRPr>
          </a:p>
          <a:p>
            <a:endParaRPr lang="fr-FR" dirty="0"/>
          </a:p>
          <a:p>
            <a:r>
              <a:rPr lang="fr-FR" b="1" dirty="0" err="1"/>
              <a:t>Fixed</a:t>
            </a:r>
            <a:r>
              <a:rPr lang="fr-FR" b="1" dirty="0"/>
              <a:t> </a:t>
            </a:r>
            <a:r>
              <a:rPr lang="fr-FR" b="1" dirty="0" err="1"/>
              <a:t>comb</a:t>
            </a:r>
            <a:r>
              <a:rPr lang="fr-FR" b="1" dirty="0"/>
              <a:t> </a:t>
            </a:r>
            <a:r>
              <a:rPr lang="fr-FR" b="1" dirty="0" err="1"/>
              <a:t>repetition</a:t>
            </a:r>
            <a:r>
              <a:rPr lang="fr-FR" b="1" dirty="0"/>
              <a:t> rate     </a:t>
            </a:r>
            <a:r>
              <a:rPr lang="fr-FR" dirty="0" err="1"/>
              <a:t>f</a:t>
            </a:r>
            <a:r>
              <a:rPr lang="fr-FR" baseline="-25000" dirty="0" err="1"/>
              <a:t>rep</a:t>
            </a:r>
            <a:r>
              <a:rPr lang="fr-FR" dirty="0"/>
              <a:t> = 200.000 000 MHz</a:t>
            </a:r>
          </a:p>
          <a:p>
            <a:endParaRPr lang="fr-FR" dirty="0"/>
          </a:p>
          <a:p>
            <a:r>
              <a:rPr lang="fr-FR" dirty="0"/>
              <a:t>PLL </a:t>
            </a:r>
            <a:r>
              <a:rPr lang="fr-FR" dirty="0" err="1"/>
              <a:t>with</a:t>
            </a:r>
            <a:r>
              <a:rPr lang="fr-FR" dirty="0"/>
              <a:t> offset </a:t>
            </a:r>
            <a:r>
              <a:rPr lang="fr-FR" dirty="0" err="1"/>
              <a:t>frequency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12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249EE87-E4A2-42AE-ABB3-14F2D4EA8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08" y="4245472"/>
            <a:ext cx="3465095" cy="25790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4A65E6-0D77-4949-BC1F-082251375270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93E60-FBCF-4536-ADCD-28F19E28A386}"/>
              </a:ext>
            </a:extLst>
          </p:cNvPr>
          <p:cNvSpPr/>
          <p:nvPr/>
        </p:nvSpPr>
        <p:spPr>
          <a:xfrm>
            <a:off x="211357" y="788787"/>
            <a:ext cx="563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Optical lock to REFIMEVE ultrastable signal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B44FD2-2012-4D46-AE93-69B38511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6" y="1205651"/>
            <a:ext cx="6874839" cy="309153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0B8647-5696-4709-812E-344187AD3DD9}"/>
              </a:ext>
            </a:extLst>
          </p:cNvPr>
          <p:cNvSpPr txBox="1"/>
          <p:nvPr/>
        </p:nvSpPr>
        <p:spPr>
          <a:xfrm>
            <a:off x="8158309" y="1593276"/>
            <a:ext cx="3637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Optical lock</a:t>
            </a:r>
          </a:p>
          <a:p>
            <a:r>
              <a:rPr lang="fr-FR" i="1" dirty="0"/>
              <a:t>f</a:t>
            </a:r>
            <a:r>
              <a:rPr lang="fr-FR" i="1" baseline="-25000" dirty="0"/>
              <a:t>Refimeve</a:t>
            </a:r>
            <a:r>
              <a:rPr lang="fr-FR" dirty="0"/>
              <a:t> = 972 000     </a:t>
            </a:r>
            <a:r>
              <a:rPr lang="fr-FR" i="1" dirty="0"/>
              <a:t>f</a:t>
            </a:r>
            <a:r>
              <a:rPr lang="fr-FR" i="1" baseline="-25000" dirty="0"/>
              <a:t>rep</a:t>
            </a:r>
            <a:r>
              <a:rPr lang="fr-FR" dirty="0"/>
              <a:t> + 8.5 MHz</a:t>
            </a:r>
          </a:p>
          <a:p>
            <a:r>
              <a:rPr lang="fr-FR" i="1" dirty="0"/>
              <a:t>f</a:t>
            </a:r>
            <a:r>
              <a:rPr lang="fr-FR" i="1" baseline="-25000" dirty="0"/>
              <a:t>beat</a:t>
            </a:r>
            <a:r>
              <a:rPr lang="fr-FR" dirty="0"/>
              <a:t> = 8.500 000 MHz</a:t>
            </a:r>
          </a:p>
          <a:p>
            <a:r>
              <a:rPr lang="fr-FR" i="1" dirty="0" err="1"/>
              <a:t>f</a:t>
            </a:r>
            <a:r>
              <a:rPr lang="fr-FR" i="1" baseline="-25000" dirty="0" err="1"/>
              <a:t>rep</a:t>
            </a:r>
            <a:r>
              <a:rPr lang="fr-FR" dirty="0"/>
              <a:t> = 200.000 000 MHz</a:t>
            </a:r>
          </a:p>
          <a:p>
            <a:endParaRPr lang="fr-FR" dirty="0"/>
          </a:p>
          <a:p>
            <a:r>
              <a:rPr lang="fr-FR" dirty="0" err="1"/>
              <a:t>Instability</a:t>
            </a:r>
            <a:r>
              <a:rPr lang="fr-FR" dirty="0"/>
              <a:t>  &lt; 20 Hz  10</a:t>
            </a:r>
            <a:r>
              <a:rPr lang="fr-FR" baseline="30000" dirty="0"/>
              <a:t>-13</a:t>
            </a:r>
            <a:r>
              <a:rPr lang="fr-FR" dirty="0"/>
              <a:t> at 1s </a:t>
            </a:r>
          </a:p>
          <a:p>
            <a:r>
              <a:rPr lang="fr-FR" dirty="0"/>
              <a:t>                        2 Hz   10</a:t>
            </a:r>
            <a:r>
              <a:rPr lang="fr-FR" baseline="30000" dirty="0"/>
              <a:t>-14</a:t>
            </a:r>
            <a:r>
              <a:rPr lang="fr-FR" dirty="0"/>
              <a:t> at 1s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30AD65-FE09-48D2-8F46-1D37C3BF6B1D}"/>
              </a:ext>
            </a:extLst>
          </p:cNvPr>
          <p:cNvSpPr txBox="1"/>
          <p:nvPr/>
        </p:nvSpPr>
        <p:spPr>
          <a:xfrm>
            <a:off x="144677" y="4769151"/>
            <a:ext cx="3637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RF lock</a:t>
            </a:r>
          </a:p>
          <a:p>
            <a:r>
              <a:rPr lang="fr-FR" dirty="0"/>
              <a:t>80 x 10 MHz </a:t>
            </a:r>
            <a:r>
              <a:rPr lang="fr-FR" dirty="0">
                <a:sym typeface="Wingdings" panose="05000000000000000000" pitchFamily="2" charset="2"/>
              </a:rPr>
              <a:t> 4 x </a:t>
            </a:r>
            <a:r>
              <a:rPr lang="fr-FR" i="1" dirty="0" err="1">
                <a:sym typeface="Wingdings" panose="05000000000000000000" pitchFamily="2" charset="2"/>
              </a:rPr>
              <a:t>f</a:t>
            </a:r>
            <a:r>
              <a:rPr lang="fr-FR" i="1" baseline="-25000" dirty="0" err="1">
                <a:sym typeface="Wingdings" panose="05000000000000000000" pitchFamily="2" charset="2"/>
              </a:rPr>
              <a:t>rep</a:t>
            </a:r>
            <a:endParaRPr lang="fr-FR" i="1" baseline="-25000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Local quartz </a:t>
            </a:r>
            <a:r>
              <a:rPr lang="fr-FR" dirty="0" err="1">
                <a:sym typeface="Wingdings" panose="05000000000000000000" pitchFamily="2" charset="2"/>
              </a:rPr>
              <a:t>instability</a:t>
            </a:r>
            <a:r>
              <a:rPr lang="fr-FR" dirty="0">
                <a:sym typeface="Wingdings" panose="05000000000000000000" pitchFamily="2" charset="2"/>
              </a:rPr>
              <a:t>   </a:t>
            </a:r>
          </a:p>
          <a:p>
            <a:r>
              <a:rPr lang="fr-FR" dirty="0">
                <a:sym typeface="Wingdings" panose="05000000000000000000" pitchFamily="2" charset="2"/>
              </a:rPr>
              <a:t>            ≈ 3.5 10</a:t>
            </a:r>
            <a:r>
              <a:rPr lang="fr-FR" baseline="30000" dirty="0">
                <a:sym typeface="Wingdings" panose="05000000000000000000" pitchFamily="2" charset="2"/>
              </a:rPr>
              <a:t>-13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82A93E6-0C6C-4A4E-B28E-A9C3F35686B0}"/>
              </a:ext>
            </a:extLst>
          </p:cNvPr>
          <p:cNvGrpSpPr/>
          <p:nvPr/>
        </p:nvGrpSpPr>
        <p:grpSpPr>
          <a:xfrm>
            <a:off x="8073171" y="4233439"/>
            <a:ext cx="3776973" cy="2579002"/>
            <a:chOff x="2698997" y="900679"/>
            <a:chExt cx="7742313" cy="505664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6B31F24-AF54-4C67-95E9-F22AB2AF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997" y="900679"/>
              <a:ext cx="6794005" cy="5056642"/>
            </a:xfrm>
            <a:prstGeom prst="rect">
              <a:avLst/>
            </a:prstGeom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262E6C10-C767-41A4-81F2-7E4ED19C5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968" y="4367473"/>
              <a:ext cx="227685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FB6866-10BB-4D70-B47D-DD7E5DEF7F4A}"/>
                </a:ext>
              </a:extLst>
            </p:cNvPr>
            <p:cNvSpPr/>
            <p:nvPr/>
          </p:nvSpPr>
          <p:spPr>
            <a:xfrm>
              <a:off x="6724258" y="1504909"/>
              <a:ext cx="3717052" cy="1267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Lock </a:t>
              </a:r>
              <a:r>
                <a:rPr lang="fr-FR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bandwidth</a:t>
              </a:r>
              <a:endParaRPr lang="fr-F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fr-FR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580kHz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3D89EE3E-457E-41C6-82CF-F570E5D76C90}"/>
              </a:ext>
            </a:extLst>
          </p:cNvPr>
          <p:cNvSpPr txBox="1"/>
          <p:nvPr/>
        </p:nvSpPr>
        <p:spPr>
          <a:xfrm rot="16200000">
            <a:off x="3851917" y="4869523"/>
            <a:ext cx="176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45 dB in 30 kHz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40 dB in 100 kHz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CC45D25-5961-479B-BE1C-03637486AF93}"/>
              </a:ext>
            </a:extLst>
          </p:cNvPr>
          <p:cNvCxnSpPr>
            <a:cxnSpLocks/>
          </p:cNvCxnSpPr>
          <p:nvPr/>
        </p:nvCxnSpPr>
        <p:spPr>
          <a:xfrm>
            <a:off x="4361634" y="4596063"/>
            <a:ext cx="0" cy="1600037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28FB360-F0F7-4F8E-A4B8-0F726E2BC654}"/>
              </a:ext>
            </a:extLst>
          </p:cNvPr>
          <p:cNvSpPr txBox="1"/>
          <p:nvPr/>
        </p:nvSpPr>
        <p:spPr>
          <a:xfrm>
            <a:off x="5960089" y="3797832"/>
            <a:ext cx="119052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60 kHz FWHM</a:t>
            </a:r>
          </a:p>
          <a:p>
            <a:r>
              <a:rPr lang="fr-FR" dirty="0"/>
              <a:t>Voigt</a:t>
            </a:r>
          </a:p>
          <a:p>
            <a:r>
              <a:rPr lang="fr-FR" dirty="0"/>
              <a:t>L 30 kHz</a:t>
            </a:r>
          </a:p>
          <a:p>
            <a:r>
              <a:rPr lang="fr-FR" dirty="0"/>
              <a:t>G 30 kHz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6641240-D8C7-48C5-A379-C99E7FB24E3F}"/>
              </a:ext>
            </a:extLst>
          </p:cNvPr>
          <p:cNvCxnSpPr>
            <a:cxnSpLocks/>
          </p:cNvCxnSpPr>
          <p:nvPr/>
        </p:nvCxnSpPr>
        <p:spPr>
          <a:xfrm>
            <a:off x="5164382" y="4793215"/>
            <a:ext cx="357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4C21C52-337B-4706-BA17-388365F90190}"/>
              </a:ext>
            </a:extLst>
          </p:cNvPr>
          <p:cNvCxnSpPr>
            <a:cxnSpLocks/>
          </p:cNvCxnSpPr>
          <p:nvPr/>
        </p:nvCxnSpPr>
        <p:spPr>
          <a:xfrm flipH="1">
            <a:off x="5553097" y="4793215"/>
            <a:ext cx="355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0244199-3C1C-4D57-A588-5FFA992A4107}"/>
              </a:ext>
            </a:extLst>
          </p:cNvPr>
          <p:cNvSpPr txBox="1"/>
          <p:nvPr/>
        </p:nvSpPr>
        <p:spPr>
          <a:xfrm>
            <a:off x="729673" y="2006826"/>
            <a:ext cx="1394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DFC 200, </a:t>
            </a:r>
            <a:r>
              <a:rPr lang="fr-FR" sz="1400" dirty="0" err="1"/>
              <a:t>Toptica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130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4A65E6-0D77-4949-BC1F-082251375270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93E60-FBCF-4536-ADCD-28F19E28A386}"/>
              </a:ext>
            </a:extLst>
          </p:cNvPr>
          <p:cNvSpPr/>
          <p:nvPr/>
        </p:nvSpPr>
        <p:spPr>
          <a:xfrm>
            <a:off x="211357" y="788787"/>
            <a:ext cx="327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CO</a:t>
            </a:r>
            <a:r>
              <a:rPr lang="fr-FR" sz="2400" baseline="-25000" dirty="0"/>
              <a:t>2</a:t>
            </a:r>
            <a:r>
              <a:rPr lang="fr-FR" sz="2400" dirty="0"/>
              <a:t> laser </a:t>
            </a:r>
            <a:r>
              <a:rPr lang="fr-FR" sz="2400" dirty="0" err="1"/>
              <a:t>frequency</a:t>
            </a:r>
            <a:r>
              <a:rPr lang="fr-FR" sz="2400" dirty="0"/>
              <a:t> lock</a:t>
            </a:r>
          </a:p>
        </p:txBody>
      </p:sp>
      <p:sp>
        <p:nvSpPr>
          <p:cNvPr id="31" name="Espace réservé du numéro de diapositive 68">
            <a:extLst>
              <a:ext uri="{FF2B5EF4-FFF2-40B4-BE49-F238E27FC236}">
                <a16:creationId xmlns:a16="http://schemas.microsoft.com/office/drawing/2014/main" id="{E48622A1-257F-4D8C-8AEB-12A85B9D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43FA0D-7C6D-48F5-B65F-FD0125EC30A1}" type="slidenum">
              <a:rPr lang="fr-FR" smtClean="0"/>
              <a:t>23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E4248E-6943-4BE7-8DFC-A23EE28799BA}"/>
              </a:ext>
            </a:extLst>
          </p:cNvPr>
          <p:cNvSpPr txBox="1"/>
          <p:nvPr/>
        </p:nvSpPr>
        <p:spPr>
          <a:xfrm>
            <a:off x="271922" y="1537093"/>
            <a:ext cx="511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SFG  in AgGaSe2    1.895 µm + 9.17 µm → 1.560 µm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D01E67-B356-4AF1-B88F-DA044B57A5FD}"/>
              </a:ext>
            </a:extLst>
          </p:cNvPr>
          <p:cNvSpPr txBox="1"/>
          <p:nvPr/>
        </p:nvSpPr>
        <p:spPr>
          <a:xfrm>
            <a:off x="1993244" y="1867627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18 mW         80 mW        600 </a:t>
            </a:r>
            <a:r>
              <a:rPr lang="fr-FR" dirty="0" err="1"/>
              <a:t>nW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0CAB4FB-1F4D-41F8-9FF4-434701729A6A}"/>
              </a:ext>
            </a:extLst>
          </p:cNvPr>
          <p:cNvGrpSpPr/>
          <p:nvPr/>
        </p:nvGrpSpPr>
        <p:grpSpPr>
          <a:xfrm>
            <a:off x="6071623" y="707697"/>
            <a:ext cx="6042481" cy="2621631"/>
            <a:chOff x="584483" y="3671749"/>
            <a:chExt cx="6042481" cy="2621631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BC0EFBB-44B4-4364-81DB-6C6ED28C7BCB}"/>
                </a:ext>
              </a:extLst>
            </p:cNvPr>
            <p:cNvGrpSpPr/>
            <p:nvPr/>
          </p:nvGrpSpPr>
          <p:grpSpPr>
            <a:xfrm>
              <a:off x="584483" y="3671749"/>
              <a:ext cx="6042481" cy="2621631"/>
              <a:chOff x="3400045" y="2257680"/>
              <a:chExt cx="6042481" cy="2621631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ADD078DD-7655-4313-B4AD-7B86C30D66AC}"/>
                  </a:ext>
                </a:extLst>
              </p:cNvPr>
              <p:cNvGrpSpPr/>
              <p:nvPr/>
            </p:nvGrpSpPr>
            <p:grpSpPr>
              <a:xfrm>
                <a:off x="3400045" y="2257680"/>
                <a:ext cx="6042481" cy="2621631"/>
                <a:chOff x="3028114" y="1112120"/>
                <a:chExt cx="5468076" cy="2073295"/>
              </a:xfrm>
            </p:grpSpPr>
            <p:grpSp>
              <p:nvGrpSpPr>
                <p:cNvPr id="23" name="Groupe 22">
                  <a:extLst>
                    <a:ext uri="{FF2B5EF4-FFF2-40B4-BE49-F238E27FC236}">
                      <a16:creationId xmlns:a16="http://schemas.microsoft.com/office/drawing/2014/main" id="{239B5CF0-06C1-4972-A1D4-458C3F412F98}"/>
                    </a:ext>
                  </a:extLst>
                </p:cNvPr>
                <p:cNvGrpSpPr/>
                <p:nvPr/>
              </p:nvGrpSpPr>
              <p:grpSpPr>
                <a:xfrm>
                  <a:off x="3028114" y="1112120"/>
                  <a:ext cx="5468076" cy="2073295"/>
                  <a:chOff x="3810000" y="1586353"/>
                  <a:chExt cx="4599898" cy="1597613"/>
                </a:xfrm>
              </p:grpSpPr>
              <p:cxnSp>
                <p:nvCxnSpPr>
                  <p:cNvPr id="26" name="Connecteur droit 25">
                    <a:extLst>
                      <a:ext uri="{FF2B5EF4-FFF2-40B4-BE49-F238E27FC236}">
                        <a16:creationId xmlns:a16="http://schemas.microsoft.com/office/drawing/2014/main" id="{249D7D87-01C7-48B9-96AA-E93FB8C67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60737" y="2445236"/>
                    <a:ext cx="0" cy="41323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eur droit 26">
                    <a:extLst>
                      <a:ext uri="{FF2B5EF4-FFF2-40B4-BE49-F238E27FC236}">
                        <a16:creationId xmlns:a16="http://schemas.microsoft.com/office/drawing/2014/main" id="{3B9F1E83-4AFA-4439-BCEE-F951B33A27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473237" y="2153620"/>
                    <a:ext cx="0" cy="704853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27">
                    <a:extLst>
                      <a:ext uri="{FF2B5EF4-FFF2-40B4-BE49-F238E27FC236}">
                        <a16:creationId xmlns:a16="http://schemas.microsoft.com/office/drawing/2014/main" id="{5C883086-518F-4C31-8E1B-0CF5EB3972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03412" y="2032000"/>
                    <a:ext cx="0" cy="826472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31">
                    <a:extLst>
                      <a:ext uri="{FF2B5EF4-FFF2-40B4-BE49-F238E27FC236}">
                        <a16:creationId xmlns:a16="http://schemas.microsoft.com/office/drawing/2014/main" id="{4228B25D-7EE6-457E-BBA3-DEFB7AB34A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46287" y="1708150"/>
                    <a:ext cx="0" cy="1150322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droit 32">
                    <a:extLst>
                      <a:ext uri="{FF2B5EF4-FFF2-40B4-BE49-F238E27FC236}">
                        <a16:creationId xmlns:a16="http://schemas.microsoft.com/office/drawing/2014/main" id="{0DE71CBD-314E-4263-B8C1-97C4BA827D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89162" y="1816100"/>
                    <a:ext cx="0" cy="1042374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33">
                    <a:extLst>
                      <a:ext uri="{FF2B5EF4-FFF2-40B4-BE49-F238E27FC236}">
                        <a16:creationId xmlns:a16="http://schemas.microsoft.com/office/drawing/2014/main" id="{CB393BA0-73C1-4355-859C-E032C43EC5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22512" y="2032000"/>
                    <a:ext cx="0" cy="820124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eur droit 34">
                    <a:extLst>
                      <a:ext uri="{FF2B5EF4-FFF2-40B4-BE49-F238E27FC236}">
                        <a16:creationId xmlns:a16="http://schemas.microsoft.com/office/drawing/2014/main" id="{07D1FEBA-35D8-4FC3-9D08-94F73E6D01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46337" y="2270611"/>
                    <a:ext cx="0" cy="587862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droit 35">
                    <a:extLst>
                      <a:ext uri="{FF2B5EF4-FFF2-40B4-BE49-F238E27FC236}">
                        <a16:creationId xmlns:a16="http://schemas.microsoft.com/office/drawing/2014/main" id="{C58470CF-0D01-487C-8A38-6DA4C75399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41712" y="2333266"/>
                    <a:ext cx="0" cy="514352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droit 36">
                    <a:extLst>
                      <a:ext uri="{FF2B5EF4-FFF2-40B4-BE49-F238E27FC236}">
                        <a16:creationId xmlns:a16="http://schemas.microsoft.com/office/drawing/2014/main" id="{68083469-33E0-46F1-B87F-3EA711751C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75062" y="2142635"/>
                    <a:ext cx="0" cy="704853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necteur droit 37">
                    <a:extLst>
                      <a:ext uri="{FF2B5EF4-FFF2-40B4-BE49-F238E27FC236}">
                        <a16:creationId xmlns:a16="http://schemas.microsoft.com/office/drawing/2014/main" id="{5493798A-61A2-4269-9C23-B42466A71E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517937" y="1915752"/>
                    <a:ext cx="0" cy="93345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B611B655-0A7F-4121-90DB-ED61BE5F13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60812" y="1697165"/>
                    <a:ext cx="0" cy="1150322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>
                    <a:extLst>
                      <a:ext uri="{FF2B5EF4-FFF2-40B4-BE49-F238E27FC236}">
                        <a16:creationId xmlns:a16="http://schemas.microsoft.com/office/drawing/2014/main" id="{6DAFC399-4A28-48E7-9A96-51B0332CC7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03687" y="1915752"/>
                    <a:ext cx="0" cy="933451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eur droit 40">
                    <a:extLst>
                      <a:ext uri="{FF2B5EF4-FFF2-40B4-BE49-F238E27FC236}">
                        <a16:creationId xmlns:a16="http://schemas.microsoft.com/office/drawing/2014/main" id="{2C6B140A-6575-4AA6-9B50-B97B6F9D91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37037" y="2142635"/>
                    <a:ext cx="0" cy="704853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cteur droit 41">
                    <a:extLst>
                      <a:ext uri="{FF2B5EF4-FFF2-40B4-BE49-F238E27FC236}">
                        <a16:creationId xmlns:a16="http://schemas.microsoft.com/office/drawing/2014/main" id="{1B8090C0-EC19-4840-91E1-00C13482E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60862" y="2333137"/>
                    <a:ext cx="0" cy="514352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cteur droit 42">
                    <a:extLst>
                      <a:ext uri="{FF2B5EF4-FFF2-40B4-BE49-F238E27FC236}">
                        <a16:creationId xmlns:a16="http://schemas.microsoft.com/office/drawing/2014/main" id="{F1A9E6D9-7BE1-4C57-BD43-9D6281B624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03362" y="2564542"/>
                    <a:ext cx="0" cy="293931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eur droit 43">
                    <a:extLst>
                      <a:ext uri="{FF2B5EF4-FFF2-40B4-BE49-F238E27FC236}">
                        <a16:creationId xmlns:a16="http://schemas.microsoft.com/office/drawing/2014/main" id="{0B33774D-7DF3-4837-8514-F4C595AAA0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263812" y="2502871"/>
                    <a:ext cx="0" cy="349253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droit 44">
                    <a:extLst>
                      <a:ext uri="{FF2B5EF4-FFF2-40B4-BE49-F238E27FC236}">
                        <a16:creationId xmlns:a16="http://schemas.microsoft.com/office/drawing/2014/main" id="{078A747B-E25F-48C8-B078-763CF7E33C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108362" y="2504586"/>
                    <a:ext cx="0" cy="342901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droit 45">
                    <a:extLst>
                      <a:ext uri="{FF2B5EF4-FFF2-40B4-BE49-F238E27FC236}">
                        <a16:creationId xmlns:a16="http://schemas.microsoft.com/office/drawing/2014/main" id="{86FEDD81-8E21-4C16-80B3-3DC15DBC1C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94212" y="2504586"/>
                    <a:ext cx="0" cy="342901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cteur droit avec flèche 46">
                    <a:extLst>
                      <a:ext uri="{FF2B5EF4-FFF2-40B4-BE49-F238E27FC236}">
                        <a16:creationId xmlns:a16="http://schemas.microsoft.com/office/drawing/2014/main" id="{769FAB91-7999-4A91-B7F1-A486800FB3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10000" y="2853838"/>
                    <a:ext cx="1771454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eur droit avec flèche 47">
                    <a:extLst>
                      <a:ext uri="{FF2B5EF4-FFF2-40B4-BE49-F238E27FC236}">
                        <a16:creationId xmlns:a16="http://schemas.microsoft.com/office/drawing/2014/main" id="{B9B50831-A02F-40B1-B575-568C3DFC10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6687" y="2852122"/>
                    <a:ext cx="280415" cy="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ZoneTexte 48">
                        <a:extLst>
                          <a:ext uri="{FF2B5EF4-FFF2-40B4-BE49-F238E27FC236}">
                            <a16:creationId xmlns:a16="http://schemas.microsoft.com/office/drawing/2014/main" id="{1FFE01C0-FA1C-4690-8ECF-710596AD0A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92578" y="2847865"/>
                        <a:ext cx="1263310" cy="1875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4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895µ</m:t>
                              </m:r>
                              <m:r>
                                <a:rPr lang="fr-FR" sz="14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m:oMathPara>
                        </a14:m>
                        <a:endParaRPr lang="fr-FR" sz="1400" dirty="0">
                          <a:solidFill>
                            <a:schemeClr val="accent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" name="ZoneTexte 33">
                        <a:extLst>
                          <a:ext uri="{FF2B5EF4-FFF2-40B4-BE49-F238E27FC236}">
                            <a16:creationId xmlns:a16="http://schemas.microsoft.com/office/drawing/2014/main" id="{AFB8A78A-6F31-404B-9F78-89CD791F868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92578" y="2847865"/>
                        <a:ext cx="1263310" cy="187558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ZoneTexte 49">
                        <a:extLst>
                          <a:ext uri="{FF2B5EF4-FFF2-40B4-BE49-F238E27FC236}">
                            <a16:creationId xmlns:a16="http://schemas.microsoft.com/office/drawing/2014/main" id="{C57779F2-529A-4274-8286-475F79FD06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25139" y="2834332"/>
                        <a:ext cx="1263309" cy="1875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1400" i="1" dirty="0">
                                  <a:latin typeface="Cambria Math" panose="02040503050406030204" pitchFamily="18" charset="0"/>
                                </a:rPr>
                                <m:t>565µ</m:t>
                              </m:r>
                              <m:r>
                                <a:rPr lang="fr-FR" sz="1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m:oMathPara>
                        </a14:m>
                        <a:endParaRPr lang="fr-FR" sz="1400" dirty="0"/>
                      </a:p>
                    </p:txBody>
                  </p:sp>
                </mc:Choice>
                <mc:Fallback xmlns="">
                  <p:sp>
                    <p:nvSpPr>
                      <p:cNvPr id="35" name="ZoneTexte 34">
                        <a:extLst>
                          <a:ext uri="{FF2B5EF4-FFF2-40B4-BE49-F238E27FC236}">
                            <a16:creationId xmlns:a16="http://schemas.microsoft.com/office/drawing/2014/main" id="{DE67D470-005C-43F8-9A7E-C7187D47188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25139" y="2834332"/>
                        <a:ext cx="1263309" cy="18755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1" name="Connecteur droit 50">
                    <a:extLst>
                      <a:ext uri="{FF2B5EF4-FFF2-40B4-BE49-F238E27FC236}">
                        <a16:creationId xmlns:a16="http://schemas.microsoft.com/office/drawing/2014/main" id="{580E0287-571E-487A-9439-581BDF566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190574" y="2329834"/>
                    <a:ext cx="0" cy="51435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droit 51">
                    <a:extLst>
                      <a:ext uri="{FF2B5EF4-FFF2-40B4-BE49-F238E27FC236}">
                        <a16:creationId xmlns:a16="http://schemas.microsoft.com/office/drawing/2014/main" id="{D2FC0788-95EC-459E-9632-CE7391BAC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23924" y="2153620"/>
                    <a:ext cx="0" cy="7048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eur droit 52">
                    <a:extLst>
                      <a:ext uri="{FF2B5EF4-FFF2-40B4-BE49-F238E27FC236}">
                        <a16:creationId xmlns:a16="http://schemas.microsoft.com/office/drawing/2014/main" id="{7BEA7967-AD5A-419E-8F9D-8ACA93A044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66799" y="1925022"/>
                    <a:ext cx="0" cy="93345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AEB04E70-3E1A-4B8B-9B2E-39D1C57565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09674" y="1708150"/>
                    <a:ext cx="0" cy="115032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70123CD3-3735-4915-BB78-AB3D99F6BC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52549" y="1925022"/>
                    <a:ext cx="0" cy="93345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F05257D3-EF41-4AC8-834A-794ECEC4E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85899" y="2153620"/>
                    <a:ext cx="0" cy="7048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eur droit 56">
                    <a:extLst>
                      <a:ext uri="{FF2B5EF4-FFF2-40B4-BE49-F238E27FC236}">
                        <a16:creationId xmlns:a16="http://schemas.microsoft.com/office/drawing/2014/main" id="{C9BB8BC9-D7FD-4AB7-8E0C-338A344CE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009724" y="2344121"/>
                    <a:ext cx="0" cy="51435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57">
                    <a:extLst>
                      <a:ext uri="{FF2B5EF4-FFF2-40B4-BE49-F238E27FC236}">
                        <a16:creationId xmlns:a16="http://schemas.microsoft.com/office/drawing/2014/main" id="{14B3EC57-41E2-40B9-B5BC-241BD85AF2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36374" y="2391747"/>
                    <a:ext cx="0" cy="466726"/>
                  </a:xfrm>
                  <a:prstGeom prst="line">
                    <a:avLst/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eur droit 58">
                    <a:extLst>
                      <a:ext uri="{FF2B5EF4-FFF2-40B4-BE49-F238E27FC236}">
                        <a16:creationId xmlns:a16="http://schemas.microsoft.com/office/drawing/2014/main" id="{1BFF01BE-BBDF-4171-8460-956F8E7D2C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43074" y="2515571"/>
                    <a:ext cx="0" cy="342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eur droit 59">
                    <a:extLst>
                      <a:ext uri="{FF2B5EF4-FFF2-40B4-BE49-F238E27FC236}">
                        <a16:creationId xmlns:a16="http://schemas.microsoft.com/office/drawing/2014/main" id="{2D99481A-1256-42E5-B0AB-06E60122FD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194212" y="2217882"/>
                    <a:ext cx="144708" cy="276882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ZoneTexte 60">
                    <a:extLst>
                      <a:ext uri="{FF2B5EF4-FFF2-40B4-BE49-F238E27FC236}">
                        <a16:creationId xmlns:a16="http://schemas.microsoft.com/office/drawing/2014/main" id="{F7694CD8-0FAF-4EC9-B0DC-32D082499E47}"/>
                      </a:ext>
                    </a:extLst>
                  </p:cNvPr>
                  <p:cNvSpPr txBox="1"/>
                  <p:nvPr/>
                </p:nvSpPr>
                <p:spPr>
                  <a:xfrm>
                    <a:off x="6956354" y="1949071"/>
                    <a:ext cx="933450" cy="2813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err="1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Sum</a:t>
                    </a:r>
                    <a:r>
                      <a:rPr lang="fr-FR" sz="1200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fr-FR" sz="1200" dirty="0" err="1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frequency</a:t>
                    </a:r>
                    <a:r>
                      <a:rPr lang="fr-FR" sz="1200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fr-FR" sz="1200" dirty="0" err="1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comb</a:t>
                    </a:r>
                    <a:endParaRPr lang="fr-FR" sz="1200" dirty="0">
                      <a:solidFill>
                        <a:srgbClr val="00B05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62" name="Connecteur droit avec flèche 61">
                    <a:extLst>
                      <a:ext uri="{FF2B5EF4-FFF2-40B4-BE49-F238E27FC236}">
                        <a16:creationId xmlns:a16="http://schemas.microsoft.com/office/drawing/2014/main" id="{83947A0F-7F91-4C4B-B03D-09611C041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9300" y="2853838"/>
                    <a:ext cx="18415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ZoneTexte 62">
                        <a:extLst>
                          <a:ext uri="{FF2B5EF4-FFF2-40B4-BE49-F238E27FC236}">
                            <a16:creationId xmlns:a16="http://schemas.microsoft.com/office/drawing/2014/main" id="{1119B3E2-4844-433B-968C-AB7E6E3A31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72970" y="1949071"/>
                        <a:ext cx="638706" cy="1282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fr-F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1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𝒇𝒓𝒆𝒑</m:t>
                              </m:r>
                            </m:oMath>
                          </m:oMathPara>
                        </a14:m>
                        <a:endParaRPr lang="fr-FR" sz="1400" b="1" baseline="-25000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8" name="ZoneTexte 47">
                        <a:extLst>
                          <a:ext uri="{FF2B5EF4-FFF2-40B4-BE49-F238E27FC236}">
                            <a16:creationId xmlns:a16="http://schemas.microsoft.com/office/drawing/2014/main" id="{05F928ED-6F35-420B-854A-538F201D95D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72970" y="1949071"/>
                        <a:ext cx="638706" cy="128282"/>
                      </a:xfrm>
                      <a:prstGeom prst="rect">
                        <a:avLst/>
                      </a:prstGeom>
                      <a:blipFill>
                        <a:blip r:embed="rId45"/>
                        <a:stretch>
                          <a:fillRect l="-5839" r="-7299" b="-371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4" name="Connecteur droit 63">
                    <a:extLst>
                      <a:ext uri="{FF2B5EF4-FFF2-40B4-BE49-F238E27FC236}">
                        <a16:creationId xmlns:a16="http://schemas.microsoft.com/office/drawing/2014/main" id="{E6F720A5-EFC5-4C28-BF8A-0CDAAE375C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055591" y="2128276"/>
                    <a:ext cx="252512" cy="241547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ZoneTexte 64">
                        <a:extLst>
                          <a:ext uri="{FF2B5EF4-FFF2-40B4-BE49-F238E27FC236}">
                            <a16:creationId xmlns:a16="http://schemas.microsoft.com/office/drawing/2014/main" id="{781983AA-96D5-4B38-87E1-D2712D2B09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0325" y="3055684"/>
                        <a:ext cx="1973423" cy="1282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𝐒𝐡𝐢𝐟𝐭𝐞𝐝</m:t>
                                  </m:r>
                                  <m:r>
                                    <a:rPr lang="fr-FR" sz="14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14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𝐜𝐨𝐦𝐛</m:t>
                                  </m:r>
                                  <m:r>
                                    <a:rPr lang="fr-FR" sz="1400" b="1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fr-FR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1400" b="1" i="1" baseline="-2500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𝒓𝒆𝒑</m:t>
                              </m:r>
                              <m:r>
                                <a:rPr lang="fr-FR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𝒇𝑪𝑶</m:t>
                              </m:r>
                              <m:r>
                                <a:rPr lang="fr-FR" sz="1400" b="1" i="1" baseline="-2500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m:oMathPara>
                        </a14:m>
                        <a:endParaRPr lang="fr-FR" sz="1400" b="1" baseline="-25000" dirty="0">
                          <a:solidFill>
                            <a:srgbClr val="00B05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0" name="ZoneTexte 49">
                        <a:extLst>
                          <a:ext uri="{FF2B5EF4-FFF2-40B4-BE49-F238E27FC236}">
                            <a16:creationId xmlns:a16="http://schemas.microsoft.com/office/drawing/2014/main" id="{17CF1540-6DED-401D-AB1A-9B8F98D3117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50325" y="3055684"/>
                        <a:ext cx="1973423" cy="128282"/>
                      </a:xfrm>
                      <a:prstGeom prst="rect">
                        <a:avLst/>
                      </a:prstGeom>
                      <a:blipFill>
                        <a:blip r:embed="rId46"/>
                        <a:stretch>
                          <a:fillRect l="-235" b="-371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6" name="Connecteur droit 65">
                    <a:extLst>
                      <a:ext uri="{FF2B5EF4-FFF2-40B4-BE49-F238E27FC236}">
                        <a16:creationId xmlns:a16="http://schemas.microsoft.com/office/drawing/2014/main" id="{69A7F2AD-9287-424D-A716-90FB7BDA3C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32449" y="2853546"/>
                    <a:ext cx="81103" cy="158752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ZoneTexte 66">
                        <a:extLst>
                          <a:ext uri="{FF2B5EF4-FFF2-40B4-BE49-F238E27FC236}">
                            <a16:creationId xmlns:a16="http://schemas.microsoft.com/office/drawing/2014/main" id="{F983D795-72C1-4350-BC3F-78A7C5EBF5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0597" y="1586353"/>
                        <a:ext cx="1709301" cy="1282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1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1400" b="1" i="1" baseline="-2500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𝒃𝒆𝒂𝒕</m:t>
                              </m:r>
                              <m:r>
                                <a:rPr lang="fr-FR" sz="1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𝒇𝑪𝑶</m:t>
                              </m:r>
                              <m:r>
                                <a:rPr lang="fr-FR" sz="1400" b="1" i="1" baseline="-2500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fr-FR" sz="1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  <m:r>
                                    <a:rPr lang="fr-FR" sz="1400" b="1" i="1" baseline="-2500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1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  <m:r>
                                    <a:rPr lang="fr-FR" sz="1400" b="1" i="1" baseline="-2500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fr-FR" sz="1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1400" b="1" i="1" baseline="-2500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𝒓𝒆𝒑</m:t>
                              </m:r>
                            </m:oMath>
                          </m:oMathPara>
                        </a14:m>
                        <a:endParaRPr lang="fr-FR" sz="1400" b="1" baseline="-25000" dirty="0">
                          <a:solidFill>
                            <a:srgbClr val="7030A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2" name="ZoneTexte 51">
                        <a:extLst>
                          <a:ext uri="{FF2B5EF4-FFF2-40B4-BE49-F238E27FC236}">
                            <a16:creationId xmlns:a16="http://schemas.microsoft.com/office/drawing/2014/main" id="{1B75C7B1-0709-43E6-BF47-3767D29B9EA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0597" y="1586353"/>
                        <a:ext cx="1709301" cy="128282"/>
                      </a:xfrm>
                      <a:prstGeom prst="rect">
                        <a:avLst/>
                      </a:prstGeom>
                      <a:blipFill>
                        <a:blip r:embed="rId47"/>
                        <a:stretch>
                          <a:fillRect l="-1902" b="-371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8" name="Connecteur droit 67">
                    <a:extLst>
                      <a:ext uri="{FF2B5EF4-FFF2-40B4-BE49-F238E27FC236}">
                        <a16:creationId xmlns:a16="http://schemas.microsoft.com/office/drawing/2014/main" id="{ACE249BA-5924-4B7B-AB4A-D1442CAF6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98942" y="1745474"/>
                    <a:ext cx="2092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necteur droit 68">
                    <a:extLst>
                      <a:ext uri="{FF2B5EF4-FFF2-40B4-BE49-F238E27FC236}">
                        <a16:creationId xmlns:a16="http://schemas.microsoft.com/office/drawing/2014/main" id="{4FB42AE6-5384-43FA-BAFF-A2BB6274F9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56793" y="1747062"/>
                    <a:ext cx="2028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ZoneTexte 23">
                      <a:extLst>
                        <a:ext uri="{FF2B5EF4-FFF2-40B4-BE49-F238E27FC236}">
                          <a16:creationId xmlns:a16="http://schemas.microsoft.com/office/drawing/2014/main" id="{A206D776-5466-4984-97BA-D43228F09B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0357" y="2590578"/>
                      <a:ext cx="48728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lang="fr-FR" sz="1400" dirty="0"/>
                    </a:p>
                  </p:txBody>
                </p:sp>
              </mc:Choice>
              <mc:Fallback xmlns="">
                <p:sp>
                  <p:nvSpPr>
                    <p:cNvPr id="123" name="ZoneTexte 122">
                      <a:extLst>
                        <a:ext uri="{FF2B5EF4-FFF2-40B4-BE49-F238E27FC236}">
                          <a16:creationId xmlns:a16="http://schemas.microsoft.com/office/drawing/2014/main" id="{A73CD56F-2F29-4551-98C3-67DED417AB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0357" y="2590578"/>
                      <a:ext cx="487280" cy="307777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ZoneTexte 18">
                    <a:extLst>
                      <a:ext uri="{FF2B5EF4-FFF2-40B4-BE49-F238E27FC236}">
                        <a16:creationId xmlns:a16="http://schemas.microsoft.com/office/drawing/2014/main" id="{039ADF07-9CA6-4AEC-A515-47405C0A2AE3}"/>
                      </a:ext>
                    </a:extLst>
                  </p:cNvPr>
                  <p:cNvSpPr txBox="1"/>
                  <p:nvPr/>
                </p:nvSpPr>
                <p:spPr>
                  <a:xfrm>
                    <a:off x="5504670" y="2592243"/>
                    <a:ext cx="839012" cy="2105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𝒇𝒓𝒆𝒑</m:t>
                          </m:r>
                        </m:oMath>
                      </m:oMathPara>
                    </a14:m>
                    <a:endParaRPr lang="fr-FR" sz="1400" b="1" baseline="-25000" dirty="0"/>
                  </a:p>
                </p:txBody>
              </p:sp>
            </mc:Choice>
            <mc:Fallback xmlns="">
              <p:sp>
                <p:nvSpPr>
                  <p:cNvPr id="6" name="ZoneTexte 5">
                    <a:extLst>
                      <a:ext uri="{FF2B5EF4-FFF2-40B4-BE49-F238E27FC236}">
                        <a16:creationId xmlns:a16="http://schemas.microsoft.com/office/drawing/2014/main" id="{224DC0B4-873F-4CDA-B4D6-B4FE2F1EF5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4670" y="2592243"/>
                    <a:ext cx="839012" cy="210507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5072" r="-7246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CEEE591C-73BE-4A99-A4A0-F054A2810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2839" y="2851675"/>
                <a:ext cx="274462" cy="30130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942D6B5-9E31-4372-9FE8-CB5D3E296CE2}"/>
                </a:ext>
              </a:extLst>
            </p:cNvPr>
            <p:cNvSpPr txBox="1"/>
            <p:nvPr/>
          </p:nvSpPr>
          <p:spPr>
            <a:xfrm>
              <a:off x="5031975" y="3887390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q</a:t>
              </a:r>
              <a:r>
                <a:rPr lang="fr-FR" sz="1400" b="1" i="1" baseline="-250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 </a:t>
              </a:r>
              <a:r>
                <a:rPr lang="fr-FR" sz="14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- q</a:t>
              </a:r>
              <a:r>
                <a:rPr lang="fr-FR" sz="1400" b="1" i="1" baseline="-250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fr-FR" sz="14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fr-FR" sz="14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163 541</a:t>
              </a:r>
            </a:p>
          </p:txBody>
        </p:sp>
      </p:grpSp>
      <p:pic>
        <p:nvPicPr>
          <p:cNvPr id="70" name="Espace réservé du contenu 4">
            <a:extLst>
              <a:ext uri="{FF2B5EF4-FFF2-40B4-BE49-F238E27FC236}">
                <a16:creationId xmlns:a16="http://schemas.microsoft.com/office/drawing/2014/main" id="{B9D8E695-ED0F-4048-9EBD-E08F6EA2E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8" y="2979739"/>
            <a:ext cx="7042469" cy="3938753"/>
          </a:xfr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37900C37-2552-4688-A5F7-AF38725368B6}"/>
              </a:ext>
            </a:extLst>
          </p:cNvPr>
          <p:cNvSpPr txBox="1"/>
          <p:nvPr/>
        </p:nvSpPr>
        <p:spPr>
          <a:xfrm rot="20259040">
            <a:off x="40780" y="3820350"/>
            <a:ext cx="218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LPL-like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bench</a:t>
            </a:r>
            <a:endParaRPr lang="fr-FR" dirty="0"/>
          </a:p>
          <a:p>
            <a:pPr algn="ctr"/>
            <a:r>
              <a:rPr lang="fr-FR" dirty="0" err="1"/>
              <a:t>Argence</a:t>
            </a:r>
            <a:r>
              <a:rPr lang="fr-FR" dirty="0"/>
              <a:t> 2015 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0B5BE09-1A43-4827-8FE7-CA4AC2BB5A51}"/>
              </a:ext>
            </a:extLst>
          </p:cNvPr>
          <p:cNvSpPr txBox="1"/>
          <p:nvPr/>
        </p:nvSpPr>
        <p:spPr>
          <a:xfrm flipH="1">
            <a:off x="4377978" y="2136370"/>
            <a:ext cx="140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0.7 mW/W</a:t>
            </a:r>
            <a:r>
              <a:rPr lang="fr-FR" baseline="30000" dirty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686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AE4EBF8-F38E-4F08-9F9A-4EDFEEE5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8" y="1848956"/>
            <a:ext cx="7166659" cy="478766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1815D8-3452-4966-B4AE-DAB6F83F37FA}"/>
              </a:ext>
            </a:extLst>
          </p:cNvPr>
          <p:cNvSpPr txBox="1"/>
          <p:nvPr/>
        </p:nvSpPr>
        <p:spPr>
          <a:xfrm flipH="1">
            <a:off x="7419877" y="5739881"/>
            <a:ext cx="435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F77B4"/>
                </a:solidFill>
              </a:rPr>
              <a:t>Analyzer noise </a:t>
            </a:r>
            <a:r>
              <a:rPr lang="fr-FR" sz="2400" dirty="0" err="1">
                <a:solidFill>
                  <a:srgbClr val="1F77B4"/>
                </a:solidFill>
              </a:rPr>
              <a:t>floor</a:t>
            </a:r>
            <a:r>
              <a:rPr lang="fr-FR" sz="24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5820C5-6D07-4355-9CE3-880BCDAD7506}"/>
              </a:ext>
            </a:extLst>
          </p:cNvPr>
          <p:cNvSpPr/>
          <p:nvPr/>
        </p:nvSpPr>
        <p:spPr>
          <a:xfrm>
            <a:off x="7419877" y="4240189"/>
            <a:ext cx="3616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9467BD"/>
                </a:solidFill>
              </a:rPr>
              <a:t>Comb</a:t>
            </a:r>
            <a:r>
              <a:rPr lang="fr-FR" sz="2400" dirty="0">
                <a:solidFill>
                  <a:srgbClr val="9467BD"/>
                </a:solidFill>
              </a:rPr>
              <a:t>/</a:t>
            </a:r>
            <a:r>
              <a:rPr lang="fr-FR" sz="2400" dirty="0" err="1">
                <a:solidFill>
                  <a:srgbClr val="9467BD"/>
                </a:solidFill>
              </a:rPr>
              <a:t>comb</a:t>
            </a:r>
            <a:r>
              <a:rPr lang="fr-FR" sz="2400" dirty="0">
                <a:solidFill>
                  <a:srgbClr val="9467BD"/>
                </a:solidFill>
              </a:rPr>
              <a:t> beat note</a:t>
            </a:r>
          </a:p>
          <a:p>
            <a:r>
              <a:rPr lang="fr-FR" sz="2400" dirty="0">
                <a:solidFill>
                  <a:srgbClr val="D62728"/>
                </a:solidFill>
              </a:rPr>
              <a:t>1560 nm </a:t>
            </a:r>
            <a:r>
              <a:rPr lang="fr-FR" sz="2400" dirty="0" err="1">
                <a:solidFill>
                  <a:srgbClr val="D62728"/>
                </a:solidFill>
              </a:rPr>
              <a:t>comb</a:t>
            </a:r>
            <a:r>
              <a:rPr lang="fr-FR" sz="2400" dirty="0">
                <a:solidFill>
                  <a:srgbClr val="D62728"/>
                </a:solidFill>
              </a:rPr>
              <a:t> noise</a:t>
            </a:r>
            <a:r>
              <a:rPr lang="fr-FR" sz="2400" dirty="0"/>
              <a:t>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4288B8D-EC7A-4574-A8FF-35C52631A572}"/>
              </a:ext>
            </a:extLst>
          </p:cNvPr>
          <p:cNvCxnSpPr>
            <a:cxnSpLocks/>
          </p:cNvCxnSpPr>
          <p:nvPr/>
        </p:nvCxnSpPr>
        <p:spPr>
          <a:xfrm flipV="1">
            <a:off x="5934953" y="2153652"/>
            <a:ext cx="1" cy="2755232"/>
          </a:xfrm>
          <a:prstGeom prst="straightConnector1">
            <a:avLst/>
          </a:prstGeom>
          <a:ln w="50800">
            <a:solidFill>
              <a:srgbClr val="9467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2C58CD7-0DC8-4890-B72C-58966AC3FDAB}"/>
              </a:ext>
            </a:extLst>
          </p:cNvPr>
          <p:cNvSpPr txBox="1"/>
          <p:nvPr/>
        </p:nvSpPr>
        <p:spPr>
          <a:xfrm>
            <a:off x="3997466" y="2529200"/>
            <a:ext cx="209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9467BD"/>
                </a:solidFill>
              </a:rPr>
              <a:t>58 dB in 30 kHz</a:t>
            </a:r>
          </a:p>
          <a:p>
            <a:r>
              <a:rPr lang="fr-FR" sz="2000" dirty="0">
                <a:solidFill>
                  <a:srgbClr val="9467BD"/>
                </a:solidFill>
              </a:rPr>
              <a:t>53 dB in 100 kHz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228309-1212-477E-A7F6-F7BA802C817B}"/>
              </a:ext>
            </a:extLst>
          </p:cNvPr>
          <p:cNvSpPr txBox="1"/>
          <p:nvPr/>
        </p:nvSpPr>
        <p:spPr>
          <a:xfrm>
            <a:off x="638238" y="1400521"/>
            <a:ext cx="802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70C0"/>
                </a:solidFill>
              </a:rPr>
              <a:t>Shifted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comb</a:t>
            </a:r>
            <a:r>
              <a:rPr lang="fr-FR" sz="2400" dirty="0">
                <a:solidFill>
                  <a:srgbClr val="0070C0"/>
                </a:solidFill>
              </a:rPr>
              <a:t>/original </a:t>
            </a:r>
            <a:r>
              <a:rPr lang="fr-FR" sz="2400" dirty="0" err="1">
                <a:solidFill>
                  <a:srgbClr val="0070C0"/>
                </a:solidFill>
              </a:rPr>
              <a:t>comb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beatnote</a:t>
            </a:r>
            <a:r>
              <a:rPr lang="fr-FR" sz="2400" dirty="0">
                <a:solidFill>
                  <a:srgbClr val="0070C0"/>
                </a:solidFill>
              </a:rPr>
              <a:t> (RBW = 30 kHz)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A965462-3850-4541-A998-1C2B45FF036E}"/>
              </a:ext>
            </a:extLst>
          </p:cNvPr>
          <p:cNvSpPr txBox="1"/>
          <p:nvPr/>
        </p:nvSpPr>
        <p:spPr>
          <a:xfrm>
            <a:off x="10859314" y="5674589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8B00"/>
                </a:solidFill>
              </a:rPr>
              <a:t>≈ </a:t>
            </a:r>
            <a:r>
              <a:rPr lang="fr-FR" b="1" dirty="0">
                <a:solidFill>
                  <a:srgbClr val="FF8B00"/>
                </a:solidFill>
              </a:rPr>
              <a:t>200 </a:t>
            </a:r>
            <a:r>
              <a:rPr lang="fr-FR" b="1" dirty="0" err="1">
                <a:solidFill>
                  <a:srgbClr val="FF8B00"/>
                </a:solidFill>
              </a:rPr>
              <a:t>nW</a:t>
            </a:r>
            <a:endParaRPr lang="fr-FR" b="1" dirty="0">
              <a:solidFill>
                <a:srgbClr val="FF8B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DDA4F8-F3C5-4252-A5D9-414BC4EEFA45}"/>
              </a:ext>
            </a:extLst>
          </p:cNvPr>
          <p:cNvSpPr txBox="1"/>
          <p:nvPr/>
        </p:nvSpPr>
        <p:spPr>
          <a:xfrm>
            <a:off x="10109619" y="464774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≈ </a:t>
            </a:r>
            <a:r>
              <a:rPr lang="fr-FR" b="1" dirty="0">
                <a:solidFill>
                  <a:srgbClr val="FF0000"/>
                </a:solidFill>
              </a:rPr>
              <a:t>200 µW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678E39-43F2-4C82-A3E7-DD8FC0EF5D5D}"/>
              </a:ext>
            </a:extLst>
          </p:cNvPr>
          <p:cNvSpPr txBox="1"/>
          <p:nvPr/>
        </p:nvSpPr>
        <p:spPr>
          <a:xfrm>
            <a:off x="7496438" y="1971475"/>
            <a:ext cx="436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Max beat signal 7.2 dB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ideal</a:t>
            </a:r>
            <a:r>
              <a:rPr lang="fr-FR" dirty="0"/>
              <a:t> </a:t>
            </a:r>
            <a:r>
              <a:rPr lang="fr-FR" dirty="0" err="1"/>
              <a:t>theory</a:t>
            </a:r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A98011B-56FE-40AA-9FD0-DE5DDC2B0444}"/>
              </a:ext>
            </a:extLst>
          </p:cNvPr>
          <p:cNvCxnSpPr>
            <a:endCxn id="23" idx="1"/>
          </p:cNvCxnSpPr>
          <p:nvPr/>
        </p:nvCxnSpPr>
        <p:spPr>
          <a:xfrm flipV="1">
            <a:off x="6096000" y="2156141"/>
            <a:ext cx="1400438" cy="5834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0B3F0CF1-F9C7-4D05-9C02-DE16851614F3}"/>
              </a:ext>
            </a:extLst>
          </p:cNvPr>
          <p:cNvSpPr txBox="1"/>
          <p:nvPr/>
        </p:nvSpPr>
        <p:spPr>
          <a:xfrm>
            <a:off x="7496438" y="3639050"/>
            <a:ext cx="301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Noise 5-6 dB </a:t>
            </a:r>
            <a:r>
              <a:rPr lang="fr-FR" dirty="0" err="1"/>
              <a:t>above</a:t>
            </a:r>
            <a:r>
              <a:rPr lang="fr-FR" dirty="0"/>
              <a:t> shot noise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9EF837-94AD-443E-9E5F-C8139BFC400B}"/>
              </a:ext>
            </a:extLst>
          </p:cNvPr>
          <p:cNvCxnSpPr/>
          <p:nvPr/>
        </p:nvCxnSpPr>
        <p:spPr>
          <a:xfrm flipV="1">
            <a:off x="5994261" y="3821452"/>
            <a:ext cx="1425616" cy="108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E71A6E-5251-4947-BCFD-F22344D2ADEF}"/>
              </a:ext>
            </a:extLst>
          </p:cNvPr>
          <p:cNvSpPr/>
          <p:nvPr/>
        </p:nvSpPr>
        <p:spPr>
          <a:xfrm>
            <a:off x="211357" y="788787"/>
            <a:ext cx="327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CO</a:t>
            </a:r>
            <a:r>
              <a:rPr lang="fr-FR" sz="2400" baseline="-25000" dirty="0"/>
              <a:t>2</a:t>
            </a:r>
            <a:r>
              <a:rPr lang="fr-FR" sz="2400" dirty="0"/>
              <a:t> laser </a:t>
            </a:r>
            <a:r>
              <a:rPr lang="fr-FR" sz="2400" dirty="0" err="1"/>
              <a:t>frequency</a:t>
            </a:r>
            <a:r>
              <a:rPr lang="fr-FR" sz="2400" dirty="0"/>
              <a:t> lock</a:t>
            </a:r>
          </a:p>
        </p:txBody>
      </p:sp>
    </p:spTree>
    <p:extLst>
      <p:ext uri="{BB962C8B-B14F-4D97-AF65-F5344CB8AC3E}">
        <p14:creationId xmlns:p14="http://schemas.microsoft.com/office/powerpoint/2010/main" val="2212835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57228309-1212-477E-A7F6-F7BA802C817B}"/>
              </a:ext>
            </a:extLst>
          </p:cNvPr>
          <p:cNvSpPr txBox="1"/>
          <p:nvPr/>
        </p:nvSpPr>
        <p:spPr>
          <a:xfrm>
            <a:off x="3621024" y="799328"/>
            <a:ext cx="802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70C0"/>
                </a:solidFill>
              </a:rPr>
              <a:t>Shifted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comb</a:t>
            </a:r>
            <a:r>
              <a:rPr lang="fr-FR" sz="2400" dirty="0">
                <a:solidFill>
                  <a:srgbClr val="0070C0"/>
                </a:solidFill>
              </a:rPr>
              <a:t>/original </a:t>
            </a:r>
            <a:r>
              <a:rPr lang="fr-FR" sz="2400" dirty="0" err="1">
                <a:solidFill>
                  <a:srgbClr val="0070C0"/>
                </a:solidFill>
              </a:rPr>
              <a:t>comb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beatnote</a:t>
            </a:r>
            <a:r>
              <a:rPr lang="fr-FR" sz="2400" dirty="0">
                <a:solidFill>
                  <a:srgbClr val="0070C0"/>
                </a:solidFill>
              </a:rPr>
              <a:t> (RBW = 30 kHz)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E71A6E-5251-4947-BCFD-F22344D2ADEF}"/>
              </a:ext>
            </a:extLst>
          </p:cNvPr>
          <p:cNvSpPr/>
          <p:nvPr/>
        </p:nvSpPr>
        <p:spPr>
          <a:xfrm>
            <a:off x="211357" y="788787"/>
            <a:ext cx="327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CO</a:t>
            </a:r>
            <a:r>
              <a:rPr lang="fr-FR" sz="2400" baseline="-25000" dirty="0"/>
              <a:t>2</a:t>
            </a:r>
            <a:r>
              <a:rPr lang="fr-FR" sz="2400" dirty="0"/>
              <a:t> laser </a:t>
            </a:r>
            <a:r>
              <a:rPr lang="fr-FR" sz="2400" dirty="0" err="1"/>
              <a:t>frequency</a:t>
            </a:r>
            <a:r>
              <a:rPr lang="fr-FR" sz="2400" dirty="0"/>
              <a:t> lock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5F722D5-27C7-46C2-AFCB-315869D5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732" y="1358816"/>
            <a:ext cx="7031736" cy="396435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6D92206-06C0-4412-B476-D1F39504B163}"/>
              </a:ext>
            </a:extLst>
          </p:cNvPr>
          <p:cNvSpPr txBox="1"/>
          <p:nvPr/>
        </p:nvSpPr>
        <p:spPr>
          <a:xfrm>
            <a:off x="630936" y="5431536"/>
            <a:ext cx="744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comb</a:t>
            </a:r>
            <a:r>
              <a:rPr lang="fr-FR" dirty="0"/>
              <a:t>/</a:t>
            </a:r>
            <a:r>
              <a:rPr lang="fr-FR" dirty="0" err="1"/>
              <a:t>comb</a:t>
            </a:r>
            <a:r>
              <a:rPr lang="fr-FR" dirty="0"/>
              <a:t> beat note 7.2 dB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the </a:t>
            </a:r>
            <a:r>
              <a:rPr lang="fr-FR" dirty="0" err="1"/>
              <a:t>ideal</a:t>
            </a:r>
            <a:r>
              <a:rPr lang="fr-FR" dirty="0"/>
              <a:t> model </a:t>
            </a:r>
            <a:r>
              <a:rPr lang="fr-FR" dirty="0" err="1"/>
              <a:t>prediction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BC3F67-0ED0-4913-B516-63AFF28AB1D9}"/>
              </a:ext>
            </a:extLst>
          </p:cNvPr>
          <p:cNvSpPr txBox="1"/>
          <p:nvPr/>
        </p:nvSpPr>
        <p:spPr>
          <a:xfrm>
            <a:off x="1444751" y="6174374"/>
            <a:ext cx="7141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Ideal : 100% </a:t>
            </a:r>
            <a:r>
              <a:rPr lang="fr-FR" sz="1400" dirty="0" err="1"/>
              <a:t>coherent</a:t>
            </a:r>
            <a:r>
              <a:rPr lang="fr-FR" sz="1400" dirty="0"/>
              <a:t> </a:t>
            </a:r>
            <a:r>
              <a:rPr lang="fr-FR" sz="1400" dirty="0" err="1"/>
              <a:t>comb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square profile, </a:t>
            </a:r>
            <a:r>
              <a:rPr lang="fr-FR" sz="1400" dirty="0" err="1"/>
              <a:t>Lorentzian</a:t>
            </a:r>
            <a:r>
              <a:rPr lang="fr-FR" sz="1400" dirty="0"/>
              <a:t> </a:t>
            </a:r>
            <a:r>
              <a:rPr lang="fr-FR" sz="1400" dirty="0" err="1"/>
              <a:t>filters</a:t>
            </a:r>
            <a:r>
              <a:rPr lang="fr-FR" sz="1400" dirty="0"/>
              <a:t> ans JJZ conversion </a:t>
            </a:r>
            <a:r>
              <a:rPr lang="fr-FR" sz="1400" dirty="0" err="1"/>
              <a:t>efficiency</a:t>
            </a:r>
            <a:r>
              <a:rPr lang="fr-FR" sz="1400" dirty="0"/>
              <a:t> 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09453D7-5377-4CFD-8373-9022D15709AD}"/>
              </a:ext>
            </a:extLst>
          </p:cNvPr>
          <p:cNvSpPr txBox="1"/>
          <p:nvPr/>
        </p:nvSpPr>
        <p:spPr>
          <a:xfrm>
            <a:off x="3621024" y="5697715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(5% </a:t>
            </a:r>
            <a:r>
              <a:rPr lang="fr-FR" dirty="0" err="1">
                <a:solidFill>
                  <a:srgbClr val="FF0000"/>
                </a:solidFill>
              </a:rPr>
              <a:t>contrast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009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E71A6E-5251-4947-BCFD-F22344D2ADEF}"/>
              </a:ext>
            </a:extLst>
          </p:cNvPr>
          <p:cNvSpPr/>
          <p:nvPr/>
        </p:nvSpPr>
        <p:spPr>
          <a:xfrm>
            <a:off x="211357" y="788787"/>
            <a:ext cx="5834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Adding</a:t>
            </a:r>
            <a:r>
              <a:rPr lang="fr-FR" sz="2400" dirty="0"/>
              <a:t> Be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  <a:r>
              <a:rPr lang="fr-FR" sz="2400" dirty="0" err="1"/>
              <a:t>cooling</a:t>
            </a:r>
            <a:r>
              <a:rPr lang="fr-FR" sz="2400" dirty="0"/>
              <a:t> laser </a:t>
            </a:r>
            <a:r>
              <a:rPr lang="fr-FR" sz="2400" dirty="0" err="1"/>
              <a:t>frequency</a:t>
            </a:r>
            <a:r>
              <a:rPr lang="fr-FR" sz="2400" dirty="0"/>
              <a:t> control ….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F69480C-74C8-4865-8368-73719371C1DD}"/>
              </a:ext>
            </a:extLst>
          </p:cNvPr>
          <p:cNvGrpSpPr/>
          <p:nvPr/>
        </p:nvGrpSpPr>
        <p:grpSpPr>
          <a:xfrm>
            <a:off x="808121" y="1430598"/>
            <a:ext cx="10790322" cy="5299772"/>
            <a:chOff x="0" y="1423644"/>
            <a:chExt cx="9144000" cy="425478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7734827-9B57-4DED-9BF6-148CC3D8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23644"/>
              <a:ext cx="9144000" cy="401071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0610D8-8ECB-49CA-B014-56EEB803B4D7}"/>
                </a:ext>
              </a:extLst>
            </p:cNvPr>
            <p:cNvSpPr/>
            <p:nvPr/>
          </p:nvSpPr>
          <p:spPr>
            <a:xfrm>
              <a:off x="182880" y="5120640"/>
              <a:ext cx="2185416" cy="557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E7F207C-3FC4-4BC4-8538-D1CC283D3610}"/>
              </a:ext>
            </a:extLst>
          </p:cNvPr>
          <p:cNvSpPr txBox="1"/>
          <p:nvPr/>
        </p:nvSpPr>
        <p:spPr>
          <a:xfrm rot="20685490">
            <a:off x="8020418" y="712404"/>
            <a:ext cx="384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Maxime </a:t>
            </a:r>
            <a:r>
              <a:rPr lang="fr-FR" dirty="0" err="1"/>
              <a:t>Leuliet</a:t>
            </a:r>
            <a:r>
              <a:rPr lang="fr-FR" dirty="0"/>
              <a:t> 2024 exhaustive sketch</a:t>
            </a:r>
          </a:p>
        </p:txBody>
      </p:sp>
    </p:spTree>
    <p:extLst>
      <p:ext uri="{BB962C8B-B14F-4D97-AF65-F5344CB8AC3E}">
        <p14:creationId xmlns:p14="http://schemas.microsoft.com/office/powerpoint/2010/main" val="366411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72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SI-</a:t>
            </a:r>
            <a:r>
              <a:rPr lang="fr-FR" sz="4400" dirty="0" err="1">
                <a:solidFill>
                  <a:srgbClr val="0070C0"/>
                </a:solidFill>
              </a:rPr>
              <a:t>referenced</a:t>
            </a:r>
            <a:r>
              <a:rPr lang="fr-FR" sz="4400" dirty="0">
                <a:solidFill>
                  <a:srgbClr val="0070C0"/>
                </a:solidFill>
              </a:rPr>
              <a:t> laser </a:t>
            </a:r>
            <a:r>
              <a:rPr lang="fr-FR" sz="4400" dirty="0" err="1">
                <a:solidFill>
                  <a:srgbClr val="0070C0"/>
                </a:solidFill>
              </a:rPr>
              <a:t>frequencies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5EDDD5-8A84-4388-8C13-C229856533A9}"/>
              </a:ext>
            </a:extLst>
          </p:cNvPr>
          <p:cNvSpPr txBox="1"/>
          <p:nvPr/>
        </p:nvSpPr>
        <p:spPr>
          <a:xfrm>
            <a:off x="673769" y="1564105"/>
            <a:ext cx="140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Summary</a:t>
            </a:r>
            <a:endParaRPr lang="fr-FR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369A6B-CEAC-482B-A010-430BC9EF14BD}"/>
              </a:ext>
            </a:extLst>
          </p:cNvPr>
          <p:cNvSpPr txBox="1"/>
          <p:nvPr/>
        </p:nvSpPr>
        <p:spPr>
          <a:xfrm>
            <a:off x="1888958" y="2025770"/>
            <a:ext cx="786048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Optically</a:t>
            </a:r>
            <a:r>
              <a:rPr lang="fr-FR" sz="2400" dirty="0"/>
              <a:t> </a:t>
            </a:r>
            <a:r>
              <a:rPr lang="fr-FR" sz="2400" dirty="0" err="1"/>
              <a:t>locked</a:t>
            </a:r>
            <a:r>
              <a:rPr lang="fr-FR" sz="2400" dirty="0"/>
              <a:t> </a:t>
            </a:r>
            <a:r>
              <a:rPr lang="fr-FR" sz="2400" dirty="0" err="1"/>
              <a:t>comb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fixed</a:t>
            </a:r>
            <a:r>
              <a:rPr lang="fr-FR" sz="2400" dirty="0"/>
              <a:t> </a:t>
            </a:r>
            <a:r>
              <a:rPr lang="fr-FR" sz="2400" dirty="0" err="1"/>
              <a:t>repetition</a:t>
            </a:r>
            <a:r>
              <a:rPr lang="fr-FR" sz="2400" dirty="0"/>
              <a:t> </a:t>
            </a:r>
            <a:r>
              <a:rPr lang="fr-FR" sz="2400" dirty="0" err="1"/>
              <a:t>frequency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End of 2024 :  1620 nm and 1064 nm </a:t>
            </a:r>
            <a:r>
              <a:rPr lang="fr-FR" sz="2400" dirty="0" err="1"/>
              <a:t>frequency</a:t>
            </a:r>
            <a:r>
              <a:rPr lang="fr-FR" sz="2400" dirty="0"/>
              <a:t>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7 SI-</a:t>
            </a:r>
            <a:r>
              <a:rPr lang="fr-FR" sz="2400" dirty="0" err="1"/>
              <a:t>referenced</a:t>
            </a:r>
            <a:r>
              <a:rPr lang="fr-FR" sz="2400" dirty="0"/>
              <a:t> lasers (H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</a:t>
            </a:r>
            <a:r>
              <a:rPr lang="fr-FR" sz="2400" dirty="0" err="1"/>
              <a:t>spectroscopy</a:t>
            </a:r>
            <a:r>
              <a:rPr lang="fr-FR" sz="2400" dirty="0"/>
              <a:t> and </a:t>
            </a:r>
            <a:r>
              <a:rPr lang="fr-FR" sz="2400" dirty="0" err="1"/>
              <a:t>cooling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Instability</a:t>
            </a:r>
            <a:r>
              <a:rPr lang="fr-FR" sz="2400" dirty="0"/>
              <a:t> ≈ 10</a:t>
            </a:r>
            <a:r>
              <a:rPr lang="fr-FR" sz="2400" baseline="30000" dirty="0"/>
              <a:t>-13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Tuneability</a:t>
            </a:r>
            <a:r>
              <a:rPr lang="fr-FR" sz="2400" dirty="0"/>
              <a:t>    up to 800 MHz at 313 nm </a:t>
            </a:r>
            <a:r>
              <a:rPr lang="fr-FR" sz="2400" dirty="0" err="1"/>
              <a:t>without</a:t>
            </a:r>
            <a:r>
              <a:rPr lang="fr-FR" sz="2400" dirty="0"/>
              <a:t> phase jump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A99E66-0BA3-4186-B77F-7AE0CCC0479B}"/>
              </a:ext>
            </a:extLst>
          </p:cNvPr>
          <p:cNvSpPr txBox="1"/>
          <p:nvPr/>
        </p:nvSpPr>
        <p:spPr>
          <a:xfrm rot="20210405" flipH="1">
            <a:off x="10057936" y="4156379"/>
            <a:ext cx="96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24/7</a:t>
            </a:r>
          </a:p>
        </p:txBody>
      </p:sp>
    </p:spTree>
    <p:extLst>
      <p:ext uri="{BB962C8B-B14F-4D97-AF65-F5344CB8AC3E}">
        <p14:creationId xmlns:p14="http://schemas.microsoft.com/office/powerpoint/2010/main" val="100036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F90DC76-D417-4D07-A164-BE4BCD1239BC}"/>
              </a:ext>
            </a:extLst>
          </p:cNvPr>
          <p:cNvSpPr txBox="1"/>
          <p:nvPr/>
        </p:nvSpPr>
        <p:spPr>
          <a:xfrm>
            <a:off x="1318262" y="2519381"/>
            <a:ext cx="634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Experimental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methods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for H</a:t>
            </a:r>
            <a:r>
              <a:rPr lang="fr-FR" sz="3200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r>
              <a:rPr lang="fr-FR" sz="32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or HD</a:t>
            </a:r>
            <a:r>
              <a:rPr lang="fr-FR" sz="32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D2804F-7E95-48E7-B3D1-6A6E9DCA2C97}"/>
              </a:ext>
            </a:extLst>
          </p:cNvPr>
          <p:cNvSpPr txBox="1"/>
          <p:nvPr/>
        </p:nvSpPr>
        <p:spPr>
          <a:xfrm>
            <a:off x="1318262" y="1749940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Contexte</a:t>
            </a:r>
            <a:endParaRPr lang="fr-FR" sz="3200" baseline="3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09C169-CBF4-4A1B-B25F-9392A070765F}"/>
              </a:ext>
            </a:extLst>
          </p:cNvPr>
          <p:cNvSpPr txBox="1"/>
          <p:nvPr/>
        </p:nvSpPr>
        <p:spPr>
          <a:xfrm>
            <a:off x="1318262" y="3421750"/>
            <a:ext cx="53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SI-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referenced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laser 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frequencies</a:t>
            </a:r>
            <a:endParaRPr lang="fr-FR" sz="3200" baseline="3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5A98CA-F464-45B8-8E64-5AFB9450DF7D}"/>
              </a:ext>
            </a:extLst>
          </p:cNvPr>
          <p:cNvSpPr txBox="1"/>
          <p:nvPr/>
        </p:nvSpPr>
        <p:spPr>
          <a:xfrm>
            <a:off x="1318262" y="4324119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HCOOH </a:t>
            </a:r>
            <a:r>
              <a:rPr lang="fr-FR" sz="3200" dirty="0" err="1">
                <a:solidFill>
                  <a:srgbClr val="0070C0"/>
                </a:solidFill>
              </a:rPr>
              <a:t>spectroscopy</a:t>
            </a:r>
            <a:endParaRPr lang="fr-FR" sz="32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8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C02395-F439-447C-A93B-087157534E97}"/>
              </a:ext>
            </a:extLst>
          </p:cNvPr>
          <p:cNvSpPr txBox="1"/>
          <p:nvPr/>
        </p:nvSpPr>
        <p:spPr>
          <a:xfrm>
            <a:off x="6096000" y="2161217"/>
            <a:ext cx="5860185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Saturated</a:t>
            </a:r>
            <a:r>
              <a:rPr lang="fr-FR" dirty="0"/>
              <a:t> absorption spectroscopy </a:t>
            </a:r>
          </a:p>
          <a:p>
            <a:pPr algn="ctr"/>
            <a:r>
              <a:rPr lang="fr-FR" dirty="0"/>
              <a:t>in Fabry-</a:t>
            </a:r>
            <a:r>
              <a:rPr lang="fr-FR" dirty="0" err="1"/>
              <a:t>Perot</a:t>
            </a:r>
            <a:r>
              <a:rPr lang="fr-FR" dirty="0"/>
              <a:t> cavity</a:t>
            </a:r>
          </a:p>
          <a:p>
            <a:pPr algn="ctr"/>
            <a:r>
              <a:rPr lang="fr-FR" dirty="0"/>
              <a:t>ν</a:t>
            </a:r>
            <a:r>
              <a:rPr lang="fr-FR" baseline="-25000" dirty="0"/>
              <a:t>6</a:t>
            </a:r>
            <a:r>
              <a:rPr lang="fr-FR" dirty="0"/>
              <a:t>      J’ = 21, K</a:t>
            </a:r>
            <a:r>
              <a:rPr lang="fr-FR" baseline="-25000" dirty="0"/>
              <a:t>a</a:t>
            </a:r>
            <a:r>
              <a:rPr lang="fr-FR" baseline="30000" dirty="0"/>
              <a:t>’</a:t>
            </a:r>
            <a:r>
              <a:rPr lang="fr-FR" dirty="0"/>
              <a:t> = 2, K</a:t>
            </a:r>
            <a:r>
              <a:rPr lang="fr-FR" baseline="-25000" dirty="0"/>
              <a:t>c</a:t>
            </a:r>
            <a:r>
              <a:rPr lang="fr-FR" baseline="30000" dirty="0"/>
              <a:t>’</a:t>
            </a:r>
            <a:r>
              <a:rPr lang="fr-FR" dirty="0"/>
              <a:t> = 20 ← J’’ = 21, K</a:t>
            </a:r>
            <a:r>
              <a:rPr lang="fr-FR" baseline="-25000" dirty="0"/>
              <a:t>a</a:t>
            </a:r>
            <a:r>
              <a:rPr lang="fr-FR" baseline="30000" dirty="0"/>
              <a:t>’’</a:t>
            </a:r>
            <a:r>
              <a:rPr lang="fr-FR" dirty="0"/>
              <a:t> = 3, K</a:t>
            </a:r>
            <a:r>
              <a:rPr lang="fr-FR" baseline="-25000" dirty="0"/>
              <a:t>c</a:t>
            </a:r>
            <a:r>
              <a:rPr lang="fr-FR" baseline="30000" dirty="0"/>
              <a:t>’’</a:t>
            </a:r>
            <a:r>
              <a:rPr lang="fr-FR" dirty="0"/>
              <a:t> = 19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quasi </a:t>
            </a:r>
            <a:r>
              <a:rPr lang="fr-FR" dirty="0" err="1"/>
              <a:t>coincidence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</a:t>
            </a:r>
            <a:r>
              <a:rPr lang="fr-FR" baseline="-25000" dirty="0"/>
              <a:t>2</a:t>
            </a:r>
            <a:r>
              <a:rPr lang="fr-FR" dirty="0"/>
              <a:t> 9R(42) line</a:t>
            </a:r>
          </a:p>
          <a:p>
            <a:pPr algn="ctr"/>
            <a:endParaRPr lang="fr-FR" dirty="0"/>
          </a:p>
          <a:p>
            <a:pPr algn="ctr"/>
            <a:r>
              <a:rPr lang="fr-FR" dirty="0" err="1"/>
              <a:t>closest</a:t>
            </a:r>
            <a:r>
              <a:rPr lang="fr-FR" dirty="0"/>
              <a:t> line to H</a:t>
            </a:r>
            <a:r>
              <a:rPr lang="fr-FR" baseline="-25000" dirty="0"/>
              <a:t>2</a:t>
            </a:r>
            <a:r>
              <a:rPr lang="fr-FR" baseline="30000" dirty="0"/>
              <a:t>+</a:t>
            </a:r>
            <a:r>
              <a:rPr lang="fr-FR" dirty="0"/>
              <a:t> (0,2) → (2,2) line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F361742-952B-4D34-AE67-35562FC707CE}"/>
              </a:ext>
            </a:extLst>
          </p:cNvPr>
          <p:cNvGrpSpPr/>
          <p:nvPr/>
        </p:nvGrpSpPr>
        <p:grpSpPr>
          <a:xfrm>
            <a:off x="211357" y="1336186"/>
            <a:ext cx="5664017" cy="3199718"/>
            <a:chOff x="719492" y="4131644"/>
            <a:chExt cx="4758029" cy="250857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34ED127-8714-402D-AA0C-095CCAEE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492" y="4235996"/>
              <a:ext cx="4758029" cy="24042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76DEA84-E2C2-4614-8C03-F84C6E715F81}"/>
                </a:ext>
              </a:extLst>
            </p:cNvPr>
            <p:cNvSpPr txBox="1"/>
            <p:nvPr/>
          </p:nvSpPr>
          <p:spPr>
            <a:xfrm>
              <a:off x="1655828" y="4131644"/>
              <a:ext cx="32942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www.hitran.org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3413BFD-B391-4B87-AB60-7F4CB7D31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14" y="841281"/>
            <a:ext cx="1535038" cy="10935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251BD6-3EAF-4355-9D51-2A4B2A66995B}"/>
              </a:ext>
            </a:extLst>
          </p:cNvPr>
          <p:cNvSpPr txBox="1"/>
          <p:nvPr/>
        </p:nvSpPr>
        <p:spPr>
          <a:xfrm>
            <a:off x="6497458" y="4788568"/>
            <a:ext cx="38775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Goals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Central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determination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Pressure self </a:t>
            </a:r>
            <a:r>
              <a:rPr lang="fr-FR" dirty="0" err="1"/>
              <a:t>broadening</a:t>
            </a:r>
            <a:r>
              <a:rPr lang="fr-FR" dirty="0"/>
              <a:t> coefficient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broadening</a:t>
            </a:r>
            <a:r>
              <a:rPr lang="fr-FR" dirty="0"/>
              <a:t>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Air </a:t>
            </a:r>
            <a:r>
              <a:rPr lang="fr-FR" dirty="0" err="1"/>
              <a:t>broadenig</a:t>
            </a:r>
            <a:r>
              <a:rPr lang="fr-FR" dirty="0"/>
              <a:t> coefficient</a:t>
            </a:r>
          </a:p>
        </p:txBody>
      </p:sp>
    </p:spTree>
    <p:extLst>
      <p:ext uri="{BB962C8B-B14F-4D97-AF65-F5344CB8AC3E}">
        <p14:creationId xmlns:p14="http://schemas.microsoft.com/office/powerpoint/2010/main" val="274225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9A65E-12B6-4A78-829D-A898A887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03" y="-13251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0070C0"/>
                </a:solidFill>
                <a:latin typeface="+mn-lt"/>
              </a:rPr>
              <a:t>Context</a:t>
            </a:r>
            <a:endParaRPr lang="fr-F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B274F7-3C1B-4C95-9145-48169B00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86" y="1061625"/>
            <a:ext cx="6574737" cy="1062300"/>
          </a:xfrm>
        </p:spPr>
        <p:txBody>
          <a:bodyPr/>
          <a:lstStyle/>
          <a:p>
            <a:r>
              <a:rPr lang="fr-FR" dirty="0"/>
              <a:t>Fundamental constant </a:t>
            </a:r>
            <a:r>
              <a:rPr lang="fr-FR" dirty="0" err="1"/>
              <a:t>adjustment</a:t>
            </a:r>
            <a:endParaRPr lang="fr-FR" dirty="0"/>
          </a:p>
          <a:p>
            <a:r>
              <a:rPr lang="fr-FR" dirty="0"/>
              <a:t>New </a:t>
            </a: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the standard model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666B57-D5D3-46BB-9F4A-C868CC86C43D}"/>
              </a:ext>
            </a:extLst>
          </p:cNvPr>
          <p:cNvSpPr txBox="1"/>
          <p:nvPr/>
        </p:nvSpPr>
        <p:spPr>
          <a:xfrm>
            <a:off x="7382221" y="1425068"/>
            <a:ext cx="123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CODATA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BF7716-B7A4-488C-AB9C-4502754E5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38" y="336696"/>
            <a:ext cx="4627419" cy="9541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9C9A42C-781A-45C0-830D-B5A698BE5314}"/>
              </a:ext>
            </a:extLst>
          </p:cNvPr>
          <p:cNvSpPr txBox="1"/>
          <p:nvPr/>
        </p:nvSpPr>
        <p:spPr>
          <a:xfrm>
            <a:off x="8342511" y="1836332"/>
            <a:ext cx="358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https://pml.nist.gov/cuu/Constants/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D50227A-3B20-4498-98F2-56AD8D6421C7}"/>
              </a:ext>
            </a:extLst>
          </p:cNvPr>
          <p:cNvSpPr/>
          <p:nvPr/>
        </p:nvSpPr>
        <p:spPr>
          <a:xfrm>
            <a:off x="316196" y="2629555"/>
            <a:ext cx="2902688" cy="527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Precision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4E8E37E-F6F6-4AFE-AB46-15F5ADBF397D}"/>
              </a:ext>
            </a:extLst>
          </p:cNvPr>
          <p:cNvSpPr/>
          <p:nvPr/>
        </p:nvSpPr>
        <p:spPr>
          <a:xfrm>
            <a:off x="299158" y="4780492"/>
            <a:ext cx="2902688" cy="761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theories</a:t>
            </a:r>
            <a:endParaRPr lang="fr-FR" dirty="0"/>
          </a:p>
          <a:p>
            <a:pPr algn="ctr"/>
            <a:r>
              <a:rPr lang="fr-FR" dirty="0"/>
              <a:t>(standard model)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FEE8A35-B029-4607-80D6-23AD28B38BA3}"/>
              </a:ext>
            </a:extLst>
          </p:cNvPr>
          <p:cNvSpPr/>
          <p:nvPr/>
        </p:nvSpPr>
        <p:spPr>
          <a:xfrm>
            <a:off x="4289197" y="3240261"/>
            <a:ext cx="2473100" cy="1590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Least square </a:t>
            </a:r>
            <a:r>
              <a:rPr lang="fr-FR" sz="2400" dirty="0" err="1"/>
              <a:t>adjustment</a:t>
            </a:r>
            <a:endParaRPr lang="fr-FR" sz="2400" dirty="0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EF555E6-D7EB-48F7-A7AD-A7D3069D4F4B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3218884" y="2893135"/>
            <a:ext cx="1432490" cy="5800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0194EAD-C674-410C-9D9E-A6B01A887101}"/>
              </a:ext>
            </a:extLst>
          </p:cNvPr>
          <p:cNvCxnSpPr>
            <a:cxnSpLocks/>
            <a:stCxn id="24" idx="3"/>
            <a:endCxn id="21" idx="3"/>
          </p:cNvCxnSpPr>
          <p:nvPr/>
        </p:nvCxnSpPr>
        <p:spPr>
          <a:xfrm flipV="1">
            <a:off x="3201846" y="4597892"/>
            <a:ext cx="1449528" cy="5634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5689FA65-2A69-4B28-9AB9-1847F0C6AEE0}"/>
              </a:ext>
            </a:extLst>
          </p:cNvPr>
          <p:cNvSpPr/>
          <p:nvPr/>
        </p:nvSpPr>
        <p:spPr>
          <a:xfrm>
            <a:off x="7126703" y="3743147"/>
            <a:ext cx="2020186" cy="584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Agreement ?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68D13FA-E045-47FD-8CC4-DBA88689CDC2}"/>
              </a:ext>
            </a:extLst>
          </p:cNvPr>
          <p:cNvCxnSpPr>
            <a:cxnSpLocks/>
            <a:stCxn id="21" idx="6"/>
            <a:endCxn id="34" idx="1"/>
          </p:cNvCxnSpPr>
          <p:nvPr/>
        </p:nvCxnSpPr>
        <p:spPr>
          <a:xfrm>
            <a:off x="6762297" y="4035543"/>
            <a:ext cx="36440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F3B45AD7-4C56-431F-B3FA-A76EE4368E25}"/>
              </a:ext>
            </a:extLst>
          </p:cNvPr>
          <p:cNvSpPr/>
          <p:nvPr/>
        </p:nvSpPr>
        <p:spPr>
          <a:xfrm>
            <a:off x="8342512" y="2948797"/>
            <a:ext cx="804378" cy="60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YES</a:t>
            </a:r>
          </a:p>
        </p:txBody>
      </p: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85DB30B6-2F84-4B26-AF2E-28DD6EF905DA}"/>
              </a:ext>
            </a:extLst>
          </p:cNvPr>
          <p:cNvCxnSpPr>
            <a:stCxn id="34" idx="0"/>
            <a:endCxn id="39" idx="1"/>
          </p:cNvCxnSpPr>
          <p:nvPr/>
        </p:nvCxnSpPr>
        <p:spPr>
          <a:xfrm rot="5400000" flipH="1" flipV="1">
            <a:off x="7993882" y="3394517"/>
            <a:ext cx="491544" cy="205716"/>
          </a:xfrm>
          <a:prstGeom prst="bentConnector2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18B5B914-F01A-4336-AFA9-9D7137116E10}"/>
              </a:ext>
            </a:extLst>
          </p:cNvPr>
          <p:cNvSpPr/>
          <p:nvPr/>
        </p:nvSpPr>
        <p:spPr>
          <a:xfrm>
            <a:off x="8408945" y="4555698"/>
            <a:ext cx="804378" cy="605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</a:t>
            </a:r>
          </a:p>
        </p:txBody>
      </p: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4023C367-D904-4CFD-9E13-524855E732FB}"/>
              </a:ext>
            </a:extLst>
          </p:cNvPr>
          <p:cNvCxnSpPr>
            <a:stCxn id="34" idx="2"/>
            <a:endCxn id="43" idx="1"/>
          </p:cNvCxnSpPr>
          <p:nvPr/>
        </p:nvCxnSpPr>
        <p:spPr>
          <a:xfrm rot="16200000" flipH="1">
            <a:off x="8007587" y="4457146"/>
            <a:ext cx="530566" cy="272149"/>
          </a:xfrm>
          <a:prstGeom prst="bentConnector2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AD7DF284-CA85-4D9E-8992-9856CD76FA02}"/>
              </a:ext>
            </a:extLst>
          </p:cNvPr>
          <p:cNvSpPr/>
          <p:nvPr/>
        </p:nvSpPr>
        <p:spPr>
          <a:xfrm>
            <a:off x="9791441" y="2531235"/>
            <a:ext cx="1871330" cy="691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Fundamental constants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7FB2707D-2437-42FA-A1DD-1562D550BCC1}"/>
              </a:ext>
            </a:extLst>
          </p:cNvPr>
          <p:cNvSpPr/>
          <p:nvPr/>
        </p:nvSpPr>
        <p:spPr>
          <a:xfrm>
            <a:off x="9791441" y="3382004"/>
            <a:ext cx="1871330" cy="491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Limits on BSM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AEC3049F-2876-40A5-A1F0-92D44FD2F04C}"/>
              </a:ext>
            </a:extLst>
          </p:cNvPr>
          <p:cNvCxnSpPr>
            <a:stCxn id="39" idx="3"/>
            <a:endCxn id="51" idx="1"/>
          </p:cNvCxnSpPr>
          <p:nvPr/>
        </p:nvCxnSpPr>
        <p:spPr>
          <a:xfrm flipV="1">
            <a:off x="9146890" y="2877037"/>
            <a:ext cx="644551" cy="37456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7E4F9AA-305F-43BB-9220-FF122FB7E821}"/>
              </a:ext>
            </a:extLst>
          </p:cNvPr>
          <p:cNvCxnSpPr>
            <a:stCxn id="39" idx="3"/>
            <a:endCxn id="52" idx="1"/>
          </p:cNvCxnSpPr>
          <p:nvPr/>
        </p:nvCxnSpPr>
        <p:spPr>
          <a:xfrm>
            <a:off x="9146890" y="3251603"/>
            <a:ext cx="644551" cy="3761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DC2FC3B1-92D1-4C45-AC10-5A44E0739D44}"/>
              </a:ext>
            </a:extLst>
          </p:cNvPr>
          <p:cNvSpPr/>
          <p:nvPr/>
        </p:nvSpPr>
        <p:spPr>
          <a:xfrm>
            <a:off x="9831427" y="4610163"/>
            <a:ext cx="1871330" cy="491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Evidence for BSM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10BB72AC-587F-48AC-B32E-DD0C4F994129}"/>
              </a:ext>
            </a:extLst>
          </p:cNvPr>
          <p:cNvCxnSpPr>
            <a:stCxn id="43" idx="3"/>
            <a:endCxn id="58" idx="1"/>
          </p:cNvCxnSpPr>
          <p:nvPr/>
        </p:nvCxnSpPr>
        <p:spPr>
          <a:xfrm flipV="1">
            <a:off x="9213323" y="4855935"/>
            <a:ext cx="618104" cy="2569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1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E71A6E-5251-4947-BCFD-F22344D2ADEF}"/>
              </a:ext>
            </a:extLst>
          </p:cNvPr>
          <p:cNvSpPr/>
          <p:nvPr/>
        </p:nvSpPr>
        <p:spPr>
          <a:xfrm>
            <a:off x="211357" y="788787"/>
            <a:ext cx="322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Measurement</a:t>
            </a:r>
            <a:r>
              <a:rPr lang="fr-FR" sz="2400" dirty="0"/>
              <a:t> </a:t>
            </a:r>
            <a:r>
              <a:rPr lang="fr-FR" sz="2400" dirty="0" err="1"/>
              <a:t>campaign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23B3AD-BDEF-4833-A474-BCD531B3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44" y="1558228"/>
            <a:ext cx="10949979" cy="49572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8AEEA4-A24F-40A5-A776-0DF594B5EA0D}"/>
              </a:ext>
            </a:extLst>
          </p:cNvPr>
          <p:cNvSpPr txBox="1"/>
          <p:nvPr/>
        </p:nvSpPr>
        <p:spPr>
          <a:xfrm>
            <a:off x="2373745" y="5884547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-128 MHz</a:t>
            </a:r>
          </a:p>
        </p:txBody>
      </p:sp>
    </p:spTree>
    <p:extLst>
      <p:ext uri="{BB962C8B-B14F-4D97-AF65-F5344CB8AC3E}">
        <p14:creationId xmlns:p14="http://schemas.microsoft.com/office/powerpoint/2010/main" val="4065489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6FA37-2BB7-473E-A76D-226989A46786}"/>
              </a:ext>
            </a:extLst>
          </p:cNvPr>
          <p:cNvSpPr/>
          <p:nvPr/>
        </p:nvSpPr>
        <p:spPr>
          <a:xfrm>
            <a:off x="211357" y="850421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Line </a:t>
            </a:r>
            <a:r>
              <a:rPr lang="fr-FR" sz="2400" dirty="0" err="1"/>
              <a:t>shape</a:t>
            </a:r>
            <a:r>
              <a:rPr lang="fr-FR" sz="2400" dirty="0"/>
              <a:t> model issue ….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A82D3-2979-4E2D-981A-2E976B3424AE}"/>
              </a:ext>
            </a:extLst>
          </p:cNvPr>
          <p:cNvGrpSpPr/>
          <p:nvPr/>
        </p:nvGrpSpPr>
        <p:grpSpPr>
          <a:xfrm>
            <a:off x="184214" y="1515979"/>
            <a:ext cx="9145159" cy="4954741"/>
            <a:chOff x="711961" y="1515979"/>
            <a:chExt cx="9145159" cy="4954741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00E5EA3D-32A2-43F5-B234-53B8D84FB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961" y="1515979"/>
              <a:ext cx="9145159" cy="4954741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3B18A1A-7060-4586-A8C4-FF4DC9E7E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9237" y="1672380"/>
              <a:ext cx="571580" cy="628738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1F29F9D-64E4-40AD-B9C5-9224B4A26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4973" y="1672380"/>
              <a:ext cx="562053" cy="552527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402DC16-02F7-4737-8A57-5A946AF85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8764" y="4084657"/>
              <a:ext cx="562053" cy="552527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FDE470E4-F8EA-4B2C-A5BA-42A26C1A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4973" y="4084657"/>
              <a:ext cx="562053" cy="552527"/>
            </a:xfrm>
            <a:prstGeom prst="rect">
              <a:avLst/>
            </a:prstGeom>
          </p:spPr>
        </p:pic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41EF13F2-B80D-4CDA-9D91-E6F7D01B445F}"/>
              </a:ext>
            </a:extLst>
          </p:cNvPr>
          <p:cNvSpPr txBox="1"/>
          <p:nvPr/>
        </p:nvSpPr>
        <p:spPr>
          <a:xfrm>
            <a:off x="9903189" y="3993349"/>
            <a:ext cx="18730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Main </a:t>
            </a:r>
            <a:r>
              <a:rPr lang="fr-FR" dirty="0" err="1">
                <a:solidFill>
                  <a:srgbClr val="FF0000"/>
                </a:solidFill>
              </a:rPr>
              <a:t>problems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Line </a:t>
            </a:r>
            <a:r>
              <a:rPr lang="fr-FR" dirty="0" err="1">
                <a:solidFill>
                  <a:srgbClr val="FF0000"/>
                </a:solidFill>
              </a:rPr>
              <a:t>shape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pressure </a:t>
            </a:r>
            <a:r>
              <a:rPr lang="fr-FR" dirty="0" err="1">
                <a:solidFill>
                  <a:srgbClr val="FF0000"/>
                </a:solidFill>
              </a:rPr>
              <a:t>width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power </a:t>
            </a:r>
            <a:r>
              <a:rPr lang="fr-FR" dirty="0" err="1">
                <a:solidFill>
                  <a:srgbClr val="FF0000"/>
                </a:solidFill>
              </a:rPr>
              <a:t>width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dependances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5751C24-DD4B-4366-80CE-8A0644ACB22B}"/>
              </a:ext>
            </a:extLst>
          </p:cNvPr>
          <p:cNvSpPr txBox="1"/>
          <p:nvPr/>
        </p:nvSpPr>
        <p:spPr>
          <a:xfrm rot="19900894">
            <a:off x="3068052" y="3507535"/>
            <a:ext cx="360947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err="1">
                <a:solidFill>
                  <a:srgbClr val="CB6A28"/>
                </a:solidFill>
              </a:rPr>
              <a:t>Lorentzian</a:t>
            </a:r>
            <a:r>
              <a:rPr lang="fr-FR" sz="2400" dirty="0">
                <a:solidFill>
                  <a:srgbClr val="CB6A28"/>
                </a:solidFill>
              </a:rPr>
              <a:t> </a:t>
            </a:r>
            <a:r>
              <a:rPr lang="fr-FR" sz="2400" dirty="0" err="1">
                <a:solidFill>
                  <a:srgbClr val="CB6A28"/>
                </a:solidFill>
              </a:rPr>
              <a:t>third</a:t>
            </a:r>
            <a:r>
              <a:rPr lang="fr-FR" sz="2400" dirty="0">
                <a:solidFill>
                  <a:srgbClr val="CB6A28"/>
                </a:solidFill>
              </a:rPr>
              <a:t> </a:t>
            </a:r>
            <a:r>
              <a:rPr lang="fr-FR" sz="2400" dirty="0" err="1">
                <a:solidFill>
                  <a:srgbClr val="CB6A28"/>
                </a:solidFill>
              </a:rPr>
              <a:t>derivative</a:t>
            </a:r>
            <a:endParaRPr lang="fr-FR" sz="2400" dirty="0">
              <a:solidFill>
                <a:srgbClr val="CB6A28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A300262-1239-4710-B59C-F705DBC85C0E}"/>
              </a:ext>
            </a:extLst>
          </p:cNvPr>
          <p:cNvSpPr txBox="1"/>
          <p:nvPr/>
        </p:nvSpPr>
        <p:spPr>
          <a:xfrm>
            <a:off x="9764369" y="2402986"/>
            <a:ext cx="2011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E39"/>
                </a:solidFill>
              </a:rPr>
              <a:t>Central </a:t>
            </a:r>
            <a:r>
              <a:rPr lang="fr-FR" dirty="0" err="1">
                <a:solidFill>
                  <a:srgbClr val="007E39"/>
                </a:solidFill>
              </a:rPr>
              <a:t>frequencies</a:t>
            </a:r>
            <a:endParaRPr lang="fr-FR" dirty="0">
              <a:solidFill>
                <a:srgbClr val="007E39"/>
              </a:solidFill>
            </a:endParaRPr>
          </a:p>
          <a:p>
            <a:pPr algn="ctr"/>
            <a:r>
              <a:rPr lang="fr-FR" dirty="0">
                <a:solidFill>
                  <a:srgbClr val="007E39"/>
                </a:solidFill>
              </a:rPr>
              <a:t>&amp;</a:t>
            </a: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widths</a:t>
            </a:r>
            <a:r>
              <a:rPr lang="fr-FR" dirty="0">
                <a:solidFill>
                  <a:srgbClr val="007E3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399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6FA37-2BB7-473E-A76D-226989A46786}"/>
              </a:ext>
            </a:extLst>
          </p:cNvPr>
          <p:cNvSpPr/>
          <p:nvPr/>
        </p:nvSpPr>
        <p:spPr>
          <a:xfrm>
            <a:off x="211357" y="850421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Line </a:t>
            </a:r>
            <a:r>
              <a:rPr lang="fr-FR" sz="2400" dirty="0" err="1"/>
              <a:t>shape</a:t>
            </a:r>
            <a:r>
              <a:rPr lang="fr-FR" sz="2400" dirty="0"/>
              <a:t> model issue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5751C24-DD4B-4366-80CE-8A0644ACB22B}"/>
                  </a:ext>
                </a:extLst>
              </p:cNvPr>
              <p:cNvSpPr txBox="1"/>
              <p:nvPr/>
            </p:nvSpPr>
            <p:spPr>
              <a:xfrm>
                <a:off x="536563" y="2573411"/>
                <a:ext cx="2987938" cy="2318007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dirty="0"/>
                  <a:t>Lorentzian </a:t>
                </a:r>
              </a:p>
              <a:p>
                <a:pPr algn="ctr"/>
                <a:r>
                  <a:rPr lang="fr-FR" dirty="0"/>
                  <a:t>3</a:t>
                </a:r>
                <a:r>
                  <a:rPr lang="fr-FR" baseline="30000" dirty="0"/>
                  <a:t>d</a:t>
                </a:r>
                <a:r>
                  <a:rPr lang="fr-FR" dirty="0"/>
                  <a:t> </a:t>
                </a:r>
                <a:r>
                  <a:rPr lang="fr-FR" dirty="0" err="1"/>
                  <a:t>derivative</a:t>
                </a:r>
                <a:endParaRPr lang="fr-FR" dirty="0"/>
              </a:p>
              <a:p>
                <a:pPr algn="ctr"/>
                <a:r>
                  <a:rPr lang="fr-FR" dirty="0"/>
                  <a:t>+</a:t>
                </a:r>
              </a:p>
              <a:p>
                <a:pPr algn="ctr"/>
                <a:r>
                  <a:rPr lang="fr-FR" dirty="0"/>
                  <a:t>Pressure </a:t>
                </a:r>
                <a:r>
                  <a:rPr lang="fr-FR" dirty="0" err="1"/>
                  <a:t>broadening</a:t>
                </a:r>
                <a:endParaRPr lang="fr-FR" dirty="0"/>
              </a:p>
              <a:p>
                <a:pPr algn="ctr"/>
                <a:r>
                  <a:rPr lang="fr-FR" dirty="0"/>
                  <a:t>Power </a:t>
                </a:r>
                <a:r>
                  <a:rPr lang="fr-FR" dirty="0" err="1"/>
                  <a:t>broadening</a:t>
                </a:r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skw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5751C24-DD4B-4366-80CE-8A0644AC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3" y="2573411"/>
                <a:ext cx="2987938" cy="2318007"/>
              </a:xfrm>
              <a:prstGeom prst="rect">
                <a:avLst/>
              </a:prstGeom>
              <a:blipFill>
                <a:blip r:embed="rId3"/>
                <a:stretch>
                  <a:fillRect t="-781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8FD26A3A-D2A2-4379-AE47-5FF05E181905}"/>
              </a:ext>
            </a:extLst>
          </p:cNvPr>
          <p:cNvGrpSpPr/>
          <p:nvPr/>
        </p:nvGrpSpPr>
        <p:grpSpPr>
          <a:xfrm>
            <a:off x="4471881" y="1532063"/>
            <a:ext cx="4858429" cy="2460217"/>
            <a:chOff x="4471881" y="1532063"/>
            <a:chExt cx="4858429" cy="24602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779DD6D4-21E6-4FF5-AA46-A130C2AB57D8}"/>
                    </a:ext>
                  </a:extLst>
                </p:cNvPr>
                <p:cNvSpPr txBox="1"/>
                <p:nvPr/>
              </p:nvSpPr>
              <p:spPr>
                <a:xfrm>
                  <a:off x="4471881" y="2772684"/>
                  <a:ext cx="4858429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</a:rPr>
                    <a:t>Intensity and frequency modulation distortion</a:t>
                  </a:r>
                  <a:endParaRPr lang="fr-FR" sz="1400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𝐼𝑀𝐹𝑀</m:t>
                          </m:r>
                        </m:sub>
                      </m:sSub>
                      <m:d>
                        <m:d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fr-FR" sz="1400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r>
                    <a:rPr lang="fr-FR" sz="1400" dirty="0">
                      <a:solidFill>
                        <a:srgbClr val="FF0000"/>
                      </a:solidFill>
                    </a:rPr>
                    <a:t>		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fr-FR" sz="1400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r>
                    <a:rPr lang="fr-FR" sz="1400" dirty="0">
                      <a:solidFill>
                        <a:srgbClr val="FF0000"/>
                      </a:solidFill>
                    </a:rPr>
                    <a:t>		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779DD6D4-21E6-4FF5-AA46-A130C2AB57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881" y="2772684"/>
                  <a:ext cx="4858429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011" t="-8609" b="-112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2AE7C227-3D04-4D8E-BE75-2F3BEBC9A560}"/>
                    </a:ext>
                  </a:extLst>
                </p:cNvPr>
                <p:cNvSpPr txBox="1"/>
                <p:nvPr/>
              </p:nvSpPr>
              <p:spPr>
                <a:xfrm>
                  <a:off x="4471881" y="1532063"/>
                  <a:ext cx="4060727" cy="9923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dirty="0">
                      <a:solidFill>
                        <a:srgbClr val="007E39"/>
                      </a:solidFill>
                    </a:rPr>
                    <a:t>Frequency modulation distortion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fr-FR" sz="140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400" b="0" i="1" smtClean="0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FR" sz="1400" b="0" i="1" smtClean="0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sz="1400" b="0" i="1" smtClean="0">
                                                    <a:solidFill>
                                                      <a:srgbClr val="007E3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FR" sz="1400" b="0" i="1" smtClean="0">
                                                    <a:solidFill>
                                                      <a:srgbClr val="007E3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fr-FR" sz="1400" b="0" i="1" smtClean="0">
                                                    <a:solidFill>
                                                      <a:srgbClr val="007E3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𝑖𝑥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fr-FR" sz="1400" b="0" i="1" smtClean="0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fr-FR" sz="1400" b="0" i="1" smtClean="0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fr-FR" sz="1400" b="0" i="1" smtClean="0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1400" i="1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400" i="1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fr-FR" sz="1400" dirty="0">
                    <a:solidFill>
                      <a:srgbClr val="007E39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2AE7C227-3D04-4D8E-BE75-2F3BEBC9A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881" y="1532063"/>
                  <a:ext cx="4060727" cy="992323"/>
                </a:xfrm>
                <a:prstGeom prst="rect">
                  <a:avLst/>
                </a:prstGeom>
                <a:blipFill>
                  <a:blip r:embed="rId5"/>
                  <a:stretch>
                    <a:fillRect l="-3604" t="-79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1106060-42DE-43A8-8F13-27C767424D84}"/>
                </a:ext>
              </a:extLst>
            </p:cNvPr>
            <p:cNvSpPr txBox="1"/>
            <p:nvPr/>
          </p:nvSpPr>
          <p:spPr>
            <a:xfrm>
              <a:off x="4471881" y="3715281"/>
              <a:ext cx="45628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Adapted from S. Schilt, et al., </a:t>
              </a:r>
              <a:r>
                <a:rPr lang="en-US" sz="1200" i="1" dirty="0">
                  <a:solidFill>
                    <a:srgbClr val="FF0000"/>
                  </a:solidFill>
                </a:rPr>
                <a:t>Applied optics</a:t>
              </a:r>
              <a:r>
                <a:rPr lang="en-US" sz="1200" dirty="0">
                  <a:solidFill>
                    <a:srgbClr val="FF0000"/>
                  </a:solidFill>
                </a:rPr>
                <a:t>, </a:t>
              </a:r>
              <a:r>
                <a:rPr lang="en-US" sz="1200" i="1" dirty="0">
                  <a:solidFill>
                    <a:srgbClr val="FF0000"/>
                  </a:solidFill>
                </a:rPr>
                <a:t>42</a:t>
              </a:r>
              <a:r>
                <a:rPr lang="en-US" sz="1200" dirty="0">
                  <a:solidFill>
                    <a:srgbClr val="FF0000"/>
                  </a:solidFill>
                </a:rPr>
                <a:t>(33), 6728-6738 (2003)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1718855-A604-4C82-940A-60A1E7955BC9}"/>
                </a:ext>
              </a:extLst>
            </p:cNvPr>
            <p:cNvSpPr txBox="1"/>
            <p:nvPr/>
          </p:nvSpPr>
          <p:spPr>
            <a:xfrm>
              <a:off x="4529891" y="2434912"/>
              <a:ext cx="39447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E39"/>
                  </a:solidFill>
                </a:rPr>
                <a:t>R. Arndt, </a:t>
              </a:r>
              <a:r>
                <a:rPr lang="en-US" sz="1200" i="1" dirty="0">
                  <a:solidFill>
                    <a:srgbClr val="007E39"/>
                  </a:solidFill>
                </a:rPr>
                <a:t>Journal of Applied Physics</a:t>
              </a:r>
              <a:r>
                <a:rPr lang="en-US" sz="1200" dirty="0">
                  <a:solidFill>
                    <a:srgbClr val="007E39"/>
                  </a:solidFill>
                </a:rPr>
                <a:t>, </a:t>
              </a:r>
              <a:r>
                <a:rPr lang="en-US" sz="1200" i="1" dirty="0">
                  <a:solidFill>
                    <a:srgbClr val="007E39"/>
                  </a:solidFill>
                </a:rPr>
                <a:t>36</a:t>
              </a:r>
              <a:r>
                <a:rPr lang="en-US" sz="1200" dirty="0">
                  <a:solidFill>
                    <a:srgbClr val="007E39"/>
                  </a:solidFill>
                </a:rPr>
                <a:t>(8), 2522-2524 (1965)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D029577B-E66E-4B93-944B-0551630E3D17}"/>
              </a:ext>
            </a:extLst>
          </p:cNvPr>
          <p:cNvSpPr txBox="1"/>
          <p:nvPr/>
        </p:nvSpPr>
        <p:spPr>
          <a:xfrm>
            <a:off x="9769744" y="3758259"/>
            <a:ext cx="175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Global </a:t>
            </a:r>
            <a:r>
              <a:rPr lang="fr-FR" dirty="0" err="1"/>
              <a:t>fitting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of the 1440 </a:t>
            </a:r>
            <a:r>
              <a:rPr lang="fr-FR" dirty="0" err="1"/>
              <a:t>lines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4FF1828-B9C8-436F-A7B4-B226E893984B}"/>
                  </a:ext>
                </a:extLst>
              </p:cNvPr>
              <p:cNvSpPr txBox="1"/>
              <p:nvPr/>
            </p:nvSpPr>
            <p:spPr>
              <a:xfrm>
                <a:off x="10388086" y="5119033"/>
                <a:ext cx="51411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fr-FR" dirty="0">
                    <a:latin typeface="Symbol" panose="05050102010706020507" pitchFamily="18" charset="2"/>
                  </a:rPr>
                  <a:t>h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4FF1828-B9C8-436F-A7B4-B226E8939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086" y="5119033"/>
                <a:ext cx="514115" cy="646331"/>
              </a:xfrm>
              <a:prstGeom prst="rect">
                <a:avLst/>
              </a:prstGeom>
              <a:blipFill>
                <a:blip r:embed="rId6"/>
                <a:stretch>
                  <a:fillRect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3224553-12CD-485C-9A8F-62FDC118A75C}"/>
              </a:ext>
            </a:extLst>
          </p:cNvPr>
          <p:cNvCxnSpPr>
            <a:cxnSpLocks/>
            <a:stCxn id="55" idx="2"/>
            <a:endCxn id="20" idx="0"/>
          </p:cNvCxnSpPr>
          <p:nvPr/>
        </p:nvCxnSpPr>
        <p:spPr>
          <a:xfrm>
            <a:off x="10645143" y="2934684"/>
            <a:ext cx="1" cy="823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CD6FD2A-357F-49F4-870B-4199C164A67B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>
            <a:off x="10645144" y="4404590"/>
            <a:ext cx="0" cy="714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BB857823-0B5B-4097-8227-8C9BD1610DAB}"/>
              </a:ext>
            </a:extLst>
          </p:cNvPr>
          <p:cNvSpPr txBox="1"/>
          <p:nvPr/>
        </p:nvSpPr>
        <p:spPr>
          <a:xfrm>
            <a:off x="10026223" y="2288353"/>
            <a:ext cx="12378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Line </a:t>
            </a:r>
            <a:r>
              <a:rPr lang="fr-FR" dirty="0" err="1"/>
              <a:t>shape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model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F1D68CC-D1D1-43E4-B8DD-E20934875BD2}"/>
              </a:ext>
            </a:extLst>
          </p:cNvPr>
          <p:cNvSpPr txBox="1"/>
          <p:nvPr/>
        </p:nvSpPr>
        <p:spPr>
          <a:xfrm>
            <a:off x="38289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+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DC1DC54-510E-4EBF-ADCE-545D6E1397C0}"/>
              </a:ext>
            </a:extLst>
          </p:cNvPr>
          <p:cNvSpPr txBox="1"/>
          <p:nvPr/>
        </p:nvSpPr>
        <p:spPr>
          <a:xfrm>
            <a:off x="9232937" y="3397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=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EDA53-E23B-4451-A117-3CC81BEFA5B8}"/>
              </a:ext>
            </a:extLst>
          </p:cNvPr>
          <p:cNvSpPr/>
          <p:nvPr/>
        </p:nvSpPr>
        <p:spPr>
          <a:xfrm>
            <a:off x="4382814" y="1532063"/>
            <a:ext cx="4768009" cy="2955854"/>
          </a:xfrm>
          <a:prstGeom prst="rect">
            <a:avLst/>
          </a:prstGeom>
          <a:noFill/>
          <a:ln w="25400">
            <a:solidFill>
              <a:srgbClr val="016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4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6FA37-2BB7-473E-A76D-226989A46786}"/>
              </a:ext>
            </a:extLst>
          </p:cNvPr>
          <p:cNvSpPr/>
          <p:nvPr/>
        </p:nvSpPr>
        <p:spPr>
          <a:xfrm>
            <a:off x="211357" y="850421"/>
            <a:ext cx="261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Central </a:t>
            </a:r>
            <a:r>
              <a:rPr lang="fr-FR" sz="2400" dirty="0" err="1"/>
              <a:t>frequencies</a:t>
            </a:r>
            <a:endParaRPr lang="fr-FR" sz="2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23A3146-6C7B-4AE8-B5CE-CB5D4752D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9" y="1396930"/>
            <a:ext cx="8607921" cy="4663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C71EB89-CB19-4AF4-82D3-270EE3193D61}"/>
                  </a:ext>
                </a:extLst>
              </p:cNvPr>
              <p:cNvSpPr txBox="1"/>
              <p:nvPr/>
            </p:nvSpPr>
            <p:spPr>
              <a:xfrm>
                <a:off x="8859520" y="1808480"/>
                <a:ext cx="3261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Multilinear fit</a:t>
                </a:r>
              </a:p>
              <a:p>
                <a:r>
                  <a:rPr lang="el-GR" b="0" dirty="0"/>
                  <a:t>ν</a:t>
                </a:r>
                <a:r>
                  <a:rPr lang="fr-FR" b="0" baseline="-25000" dirty="0"/>
                  <a:t>c</a:t>
                </a:r>
                <a:r>
                  <a:rPr lang="fr-FR" b="0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C71EB89-CB19-4AF4-82D3-270EE3193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520" y="1808480"/>
                <a:ext cx="3261360" cy="646331"/>
              </a:xfrm>
              <a:prstGeom prst="rect">
                <a:avLst/>
              </a:prstGeom>
              <a:blipFill>
                <a:blip r:embed="rId4"/>
                <a:stretch>
                  <a:fillRect l="-1495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44C362F-DEDC-4CE0-8DF5-F14991E465E7}"/>
                  </a:ext>
                </a:extLst>
              </p:cNvPr>
              <p:cNvSpPr txBox="1"/>
              <p:nvPr/>
            </p:nvSpPr>
            <p:spPr>
              <a:xfrm>
                <a:off x="8960060" y="3867949"/>
                <a:ext cx="3921760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Systematic shifts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46(11)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Hz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fr-FR" sz="1600" dirty="0"/>
                  <a:t> (&lt; 15 Hz)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=0.237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Hz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fr-FR" sz="1600" dirty="0"/>
                  <a:t> (&lt; 15 Hz)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=−10.9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1.7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Hz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/µ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bar</m:t>
                    </m:r>
                  </m:oMath>
                </a14:m>
                <a:r>
                  <a:rPr lang="fr-FR" sz="1600" dirty="0"/>
                  <a:t> (&lt; 22 Hz)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22.5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0" smtClean="0">
                            <a:latin typeface="Cambria Math" panose="02040503050406030204" pitchFamily="18" charset="0"/>
                          </a:rPr>
                          <m:t>1.7</m:t>
                        </m:r>
                      </m:e>
                    </m:d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Hz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fr-FR" sz="1600" dirty="0"/>
                  <a:t> (&lt; 45 Hz)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44C362F-DEDC-4CE0-8DF5-F14991E46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060" y="3867949"/>
                <a:ext cx="3921760" cy="1354217"/>
              </a:xfrm>
              <a:prstGeom prst="rect">
                <a:avLst/>
              </a:prstGeom>
              <a:blipFill>
                <a:blip r:embed="rId5"/>
                <a:stretch>
                  <a:fillRect l="-1400" t="-2703" b="-49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93247E20-D9B4-4CBF-A541-EEC97957E4C5}"/>
              </a:ext>
            </a:extLst>
          </p:cNvPr>
          <p:cNvGrpSpPr/>
          <p:nvPr/>
        </p:nvGrpSpPr>
        <p:grpSpPr>
          <a:xfrm>
            <a:off x="8488934" y="2814706"/>
            <a:ext cx="3506216" cy="486151"/>
            <a:chOff x="8462264" y="2809240"/>
            <a:chExt cx="3506216" cy="486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6440FD70-8B62-446C-AB91-35179728E063}"/>
                    </a:ext>
                  </a:extLst>
                </p:cNvPr>
                <p:cNvSpPr txBox="1"/>
                <p:nvPr/>
              </p:nvSpPr>
              <p:spPr>
                <a:xfrm>
                  <a:off x="8462264" y="2956837"/>
                  <a:ext cx="3506216" cy="33855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600" dirty="0"/>
                              <m:t>ν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=32 708 391 980 785.1 </m:t>
                        </m:r>
                        <m:d>
                          <m:d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fr-F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Hz</m:t>
                        </m:r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6440FD70-8B62-446C-AB91-35179728E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264" y="2956837"/>
                  <a:ext cx="350621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99013794-27AA-49B4-BB40-67D9A5BFD798}"/>
                </a:ext>
              </a:extLst>
            </p:cNvPr>
            <p:cNvCxnSpPr/>
            <p:nvPr/>
          </p:nvCxnSpPr>
          <p:spPr>
            <a:xfrm flipH="1" flipV="1">
              <a:off x="8859520" y="2809240"/>
              <a:ext cx="444500" cy="1475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681DD8A-553F-4F0C-A0A1-922AD51A8BB2}"/>
              </a:ext>
            </a:extLst>
          </p:cNvPr>
          <p:cNvGrpSpPr/>
          <p:nvPr/>
        </p:nvGrpSpPr>
        <p:grpSpPr>
          <a:xfrm>
            <a:off x="8880432" y="5415461"/>
            <a:ext cx="2237567" cy="516929"/>
            <a:chOff x="8895632" y="5468842"/>
            <a:chExt cx="2237567" cy="5169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95AA5CA-1932-4230-BE6A-82CD968187AD}"/>
                    </a:ext>
                  </a:extLst>
                </p:cNvPr>
                <p:cNvSpPr txBox="1"/>
                <p:nvPr/>
              </p:nvSpPr>
              <p:spPr>
                <a:xfrm>
                  <a:off x="8996172" y="5616439"/>
                  <a:ext cx="2137027" cy="3693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/>
                    <a:t>10</a:t>
                  </a:r>
                  <a:r>
                    <a:rPr lang="fr-FR" baseline="30000" dirty="0"/>
                    <a:t>-12</a:t>
                  </a:r>
                  <a:r>
                    <a:rPr lang="fr-FR" dirty="0"/>
                    <a:t> 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/>
                            <m:t>ν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fr-FR" dirty="0"/>
                    <a:t> = 32.7 Hz</a:t>
                  </a:r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8BAC98D1-94F1-F423-9257-0AA420720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6172" y="5616439"/>
                  <a:ext cx="2137027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065" b="-24194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29485C2E-ED1E-472B-96BD-B0A3284CEFF5}"/>
                </a:ext>
              </a:extLst>
            </p:cNvPr>
            <p:cNvCxnSpPr/>
            <p:nvPr/>
          </p:nvCxnSpPr>
          <p:spPr>
            <a:xfrm flipH="1" flipV="1">
              <a:off x="8895632" y="5468842"/>
              <a:ext cx="444500" cy="1475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657854DD-BCE0-4B20-847B-DCCEF698C456}"/>
              </a:ext>
            </a:extLst>
          </p:cNvPr>
          <p:cNvSpPr txBox="1"/>
          <p:nvPr/>
        </p:nvSpPr>
        <p:spPr>
          <a:xfrm>
            <a:off x="8880432" y="3295391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stat. rel. uncertainty = </a:t>
            </a:r>
            <a:r>
              <a:rPr lang="fr-FR" b="1" dirty="0"/>
              <a:t>1.4 10</a:t>
            </a:r>
            <a:r>
              <a:rPr lang="fr-FR" b="1" baseline="30000" dirty="0"/>
              <a:t>-13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75275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6FA37-2BB7-473E-A76D-226989A46786}"/>
              </a:ext>
            </a:extLst>
          </p:cNvPr>
          <p:cNvSpPr/>
          <p:nvPr/>
        </p:nvSpPr>
        <p:spPr>
          <a:xfrm>
            <a:off x="211357" y="850421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Line </a:t>
            </a:r>
            <a:r>
              <a:rPr lang="fr-FR" sz="2400" dirty="0" err="1"/>
              <a:t>shape</a:t>
            </a:r>
            <a:r>
              <a:rPr lang="fr-FR" sz="2400" dirty="0"/>
              <a:t> model issue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5751C24-DD4B-4366-80CE-8A0644ACB22B}"/>
                  </a:ext>
                </a:extLst>
              </p:cNvPr>
              <p:cNvSpPr txBox="1"/>
              <p:nvPr/>
            </p:nvSpPr>
            <p:spPr>
              <a:xfrm>
                <a:off x="536563" y="2573411"/>
                <a:ext cx="2987938" cy="2318007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dirty="0"/>
                  <a:t>Lorentzian </a:t>
                </a:r>
              </a:p>
              <a:p>
                <a:pPr algn="ctr"/>
                <a:r>
                  <a:rPr lang="fr-FR" dirty="0"/>
                  <a:t>3</a:t>
                </a:r>
                <a:r>
                  <a:rPr lang="fr-FR" baseline="30000" dirty="0"/>
                  <a:t>d</a:t>
                </a:r>
                <a:r>
                  <a:rPr lang="fr-FR" dirty="0"/>
                  <a:t> </a:t>
                </a:r>
                <a:r>
                  <a:rPr lang="fr-FR" dirty="0" err="1"/>
                  <a:t>derivative</a:t>
                </a:r>
                <a:endParaRPr lang="fr-FR" dirty="0"/>
              </a:p>
              <a:p>
                <a:pPr algn="ctr"/>
                <a:r>
                  <a:rPr lang="fr-FR" dirty="0"/>
                  <a:t>+</a:t>
                </a:r>
              </a:p>
              <a:p>
                <a:pPr algn="ctr"/>
                <a:r>
                  <a:rPr lang="fr-FR" dirty="0"/>
                  <a:t>Pressure </a:t>
                </a:r>
                <a:r>
                  <a:rPr lang="fr-FR" dirty="0" err="1"/>
                  <a:t>broadening</a:t>
                </a:r>
                <a:endParaRPr lang="fr-FR" dirty="0"/>
              </a:p>
              <a:p>
                <a:pPr algn="ctr"/>
                <a:r>
                  <a:rPr lang="fr-FR" dirty="0"/>
                  <a:t>Power </a:t>
                </a:r>
                <a:r>
                  <a:rPr lang="fr-FR" dirty="0" err="1"/>
                  <a:t>broadening</a:t>
                </a:r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(1+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skw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5751C24-DD4B-4366-80CE-8A0644AC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3" y="2573411"/>
                <a:ext cx="2987938" cy="2318007"/>
              </a:xfrm>
              <a:prstGeom prst="rect">
                <a:avLst/>
              </a:prstGeom>
              <a:blipFill>
                <a:blip r:embed="rId3"/>
                <a:stretch>
                  <a:fillRect t="-781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e 46">
            <a:extLst>
              <a:ext uri="{FF2B5EF4-FFF2-40B4-BE49-F238E27FC236}">
                <a16:creationId xmlns:a16="http://schemas.microsoft.com/office/drawing/2014/main" id="{CFA82B85-FAD2-496B-81E6-97B2FBA36B39}"/>
              </a:ext>
            </a:extLst>
          </p:cNvPr>
          <p:cNvGrpSpPr/>
          <p:nvPr/>
        </p:nvGrpSpPr>
        <p:grpSpPr>
          <a:xfrm>
            <a:off x="4399901" y="1532063"/>
            <a:ext cx="4973338" cy="4687071"/>
            <a:chOff x="4399901" y="1532063"/>
            <a:chExt cx="4973338" cy="4687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779DD6D4-21E6-4FF5-AA46-A130C2AB57D8}"/>
                    </a:ext>
                  </a:extLst>
                </p:cNvPr>
                <p:cNvSpPr txBox="1"/>
                <p:nvPr/>
              </p:nvSpPr>
              <p:spPr>
                <a:xfrm>
                  <a:off x="4471881" y="2772684"/>
                  <a:ext cx="4858429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</a:rPr>
                    <a:t>Intensity and frequency modulation distortion</a:t>
                  </a:r>
                  <a:endParaRPr lang="fr-FR" sz="1400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𝐼𝑀𝐹𝑀</m:t>
                          </m:r>
                        </m:sub>
                      </m:sSub>
                      <m:d>
                        <m:d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fr-FR" sz="1400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r>
                    <a:rPr lang="fr-FR" sz="1400" dirty="0">
                      <a:solidFill>
                        <a:srgbClr val="FF0000"/>
                      </a:solidFill>
                    </a:rPr>
                    <a:t>		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fr-FR" sz="1400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r>
                    <a:rPr lang="fr-FR" sz="1400" dirty="0">
                      <a:solidFill>
                        <a:srgbClr val="FF0000"/>
                      </a:solidFill>
                    </a:rPr>
                    <a:t>		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400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779DD6D4-21E6-4FF5-AA46-A130C2AB57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881" y="2772684"/>
                  <a:ext cx="4858429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011" t="-8609" b="-112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2AE7C227-3D04-4D8E-BE75-2F3BEBC9A560}"/>
                    </a:ext>
                  </a:extLst>
                </p:cNvPr>
                <p:cNvSpPr txBox="1"/>
                <p:nvPr/>
              </p:nvSpPr>
              <p:spPr>
                <a:xfrm>
                  <a:off x="4471881" y="1532063"/>
                  <a:ext cx="4060727" cy="9923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dirty="0">
                      <a:solidFill>
                        <a:srgbClr val="007E39"/>
                      </a:solidFill>
                    </a:rPr>
                    <a:t>Frequency modulation distortion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fr-FR" sz="140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007E3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400" b="0" i="1" smtClean="0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FR" sz="1400" b="0" i="1" smtClean="0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fr-FR" sz="1400" b="0" i="1" smtClean="0">
                                                    <a:solidFill>
                                                      <a:srgbClr val="007E3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FR" sz="1400" b="0" i="1" smtClean="0">
                                                    <a:solidFill>
                                                      <a:srgbClr val="007E3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fr-FR" sz="1400" b="0" i="1" smtClean="0">
                                                    <a:solidFill>
                                                      <a:srgbClr val="007E3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𝑖𝑥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fr-FR" sz="1400" b="0" i="1" smtClean="0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fr-FR" sz="1400" b="0" i="1" smtClean="0">
                                                <a:solidFill>
                                                  <a:srgbClr val="007E39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fr-FR" sz="1400" b="0" i="1" smtClean="0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fr-FR" sz="1400" b="0" i="1" smtClean="0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fr-FR" sz="1400" b="0" i="1" smtClean="0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1400" i="1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fr-FR" sz="1400" i="1">
                                            <a:solidFill>
                                              <a:srgbClr val="007E3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400" i="1">
                                    <a:solidFill>
                                      <a:srgbClr val="007E39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fr-FR" sz="1400" i="1">
                                        <a:solidFill>
                                          <a:srgbClr val="007E3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1400" b="0" i="1" smtClean="0">
                            <a:solidFill>
                              <a:srgbClr val="007E3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fr-FR" sz="1400" dirty="0">
                    <a:solidFill>
                      <a:srgbClr val="007E39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2AE7C227-3D04-4D8E-BE75-2F3BEBC9A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881" y="1532063"/>
                  <a:ext cx="4060727" cy="992323"/>
                </a:xfrm>
                <a:prstGeom prst="rect">
                  <a:avLst/>
                </a:prstGeom>
                <a:blipFill>
                  <a:blip r:embed="rId5"/>
                  <a:stretch>
                    <a:fillRect l="-3604" t="-79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1106060-42DE-43A8-8F13-27C767424D84}"/>
                </a:ext>
              </a:extLst>
            </p:cNvPr>
            <p:cNvSpPr txBox="1"/>
            <p:nvPr/>
          </p:nvSpPr>
          <p:spPr>
            <a:xfrm>
              <a:off x="4471881" y="3715281"/>
              <a:ext cx="49013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Adapted from S. Schilt, et al., </a:t>
              </a:r>
              <a:r>
                <a:rPr lang="en-US" sz="1200" i="1" dirty="0">
                  <a:solidFill>
                    <a:srgbClr val="FF0000"/>
                  </a:solidFill>
                </a:rPr>
                <a:t>Applied optics</a:t>
              </a:r>
              <a:r>
                <a:rPr lang="en-US" sz="1200" dirty="0">
                  <a:solidFill>
                    <a:srgbClr val="FF0000"/>
                  </a:solidFill>
                </a:rPr>
                <a:t>, </a:t>
              </a:r>
              <a:r>
                <a:rPr lang="en-US" sz="1200" i="1" dirty="0">
                  <a:solidFill>
                    <a:srgbClr val="FF0000"/>
                  </a:solidFill>
                </a:rPr>
                <a:t>42</a:t>
              </a:r>
              <a:r>
                <a:rPr lang="en-US" sz="1200" dirty="0">
                  <a:solidFill>
                    <a:srgbClr val="FF0000"/>
                  </a:solidFill>
                </a:rPr>
                <a:t>(33), 6728-6738 (2003)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1718855-A604-4C82-940A-60A1E7955BC9}"/>
                </a:ext>
              </a:extLst>
            </p:cNvPr>
            <p:cNvSpPr txBox="1"/>
            <p:nvPr/>
          </p:nvSpPr>
          <p:spPr>
            <a:xfrm>
              <a:off x="4529891" y="2434912"/>
              <a:ext cx="39447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7E39"/>
                  </a:solidFill>
                </a:rPr>
                <a:t>R. Arndt, </a:t>
              </a:r>
              <a:r>
                <a:rPr lang="en-US" sz="1200" i="1" dirty="0">
                  <a:solidFill>
                    <a:srgbClr val="007E39"/>
                  </a:solidFill>
                </a:rPr>
                <a:t>Journal of Applied Physics</a:t>
              </a:r>
              <a:r>
                <a:rPr lang="en-US" sz="1200" dirty="0">
                  <a:solidFill>
                    <a:srgbClr val="007E39"/>
                  </a:solidFill>
                </a:rPr>
                <a:t>, </a:t>
              </a:r>
              <a:r>
                <a:rPr lang="en-US" sz="1200" i="1" dirty="0">
                  <a:solidFill>
                    <a:srgbClr val="007E39"/>
                  </a:solidFill>
                </a:rPr>
                <a:t>36</a:t>
              </a:r>
              <a:r>
                <a:rPr lang="en-US" sz="1200" dirty="0">
                  <a:solidFill>
                    <a:srgbClr val="007E39"/>
                  </a:solidFill>
                </a:rPr>
                <a:t>(8), 2522-2524 (1965)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35833A2-77C0-43B2-8646-19C3CFCB2D26}"/>
                </a:ext>
              </a:extLst>
            </p:cNvPr>
            <p:cNvSpPr txBox="1"/>
            <p:nvPr/>
          </p:nvSpPr>
          <p:spPr>
            <a:xfrm>
              <a:off x="4399901" y="4081425"/>
              <a:ext cx="410279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Hyperfine structure (</a:t>
              </a:r>
              <a:r>
                <a:rPr lang="fr-FR" dirty="0" err="1"/>
                <a:t>unresolved</a:t>
              </a:r>
              <a:r>
                <a:rPr lang="fr-FR" dirty="0"/>
                <a:t>), F = J ± 1</a:t>
              </a:r>
            </a:p>
            <a:p>
              <a:endParaRPr lang="fr-FR" dirty="0">
                <a:solidFill>
                  <a:srgbClr val="016FBF"/>
                </a:solidFill>
              </a:endParaRPr>
            </a:p>
            <a:p>
              <a:r>
                <a:rPr lang="fr-FR" dirty="0">
                  <a:solidFill>
                    <a:srgbClr val="016FBF"/>
                  </a:solidFill>
                </a:rPr>
                <a:t>Zeeman structure </a:t>
              </a:r>
              <a:r>
                <a:rPr lang="fr-FR" dirty="0" err="1">
                  <a:solidFill>
                    <a:srgbClr val="016FBF"/>
                  </a:solidFill>
                </a:rPr>
                <a:t>m</a:t>
              </a:r>
              <a:r>
                <a:rPr lang="fr-FR" baseline="-25000" dirty="0" err="1">
                  <a:solidFill>
                    <a:srgbClr val="016FBF"/>
                  </a:solidFill>
                </a:rPr>
                <a:t>F</a:t>
              </a:r>
              <a:r>
                <a:rPr lang="fr-FR" dirty="0">
                  <a:solidFill>
                    <a:srgbClr val="016FBF"/>
                  </a:solidFill>
                </a:rPr>
                <a:t> = -22 ..22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1CE84A73-E2BE-40B1-B79F-512C82414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9892" y="5390166"/>
              <a:ext cx="2959769" cy="348915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5BAA631-137E-49AA-9C05-AB931CCAA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9891" y="4951227"/>
              <a:ext cx="2959769" cy="348915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5507BD49-E87A-4AC1-A0CD-473418F3F131}"/>
                </a:ext>
              </a:extLst>
            </p:cNvPr>
            <p:cNvCxnSpPr/>
            <p:nvPr/>
          </p:nvCxnSpPr>
          <p:spPr>
            <a:xfrm flipV="1">
              <a:off x="4529891" y="5300142"/>
              <a:ext cx="0" cy="438939"/>
            </a:xfrm>
            <a:prstGeom prst="straightConnector1">
              <a:avLst/>
            </a:prstGeom>
            <a:ln w="635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08B2239-F943-45F1-96D5-5898CB413F4B}"/>
                </a:ext>
              </a:extLst>
            </p:cNvPr>
            <p:cNvCxnSpPr/>
            <p:nvPr/>
          </p:nvCxnSpPr>
          <p:spPr>
            <a:xfrm flipV="1">
              <a:off x="7497684" y="4951227"/>
              <a:ext cx="0" cy="438939"/>
            </a:xfrm>
            <a:prstGeom prst="straightConnector1">
              <a:avLst/>
            </a:prstGeom>
            <a:ln w="635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CC0FE27-8477-4FDA-80CC-E5D36202E0C4}"/>
                </a:ext>
              </a:extLst>
            </p:cNvPr>
            <p:cNvCxnSpPr/>
            <p:nvPr/>
          </p:nvCxnSpPr>
          <p:spPr>
            <a:xfrm flipV="1">
              <a:off x="5062135" y="5218824"/>
              <a:ext cx="0" cy="43893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C43FD170-4730-4477-BD08-9C6A87B67F0E}"/>
                </a:ext>
              </a:extLst>
            </p:cNvPr>
            <p:cNvCxnSpPr/>
            <p:nvPr/>
          </p:nvCxnSpPr>
          <p:spPr>
            <a:xfrm flipV="1">
              <a:off x="5551419" y="5190751"/>
              <a:ext cx="0" cy="43893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9F4032A6-0A2D-4B7B-8109-8C06276B9B3C}"/>
                </a:ext>
              </a:extLst>
            </p:cNvPr>
            <p:cNvCxnSpPr/>
            <p:nvPr/>
          </p:nvCxnSpPr>
          <p:spPr>
            <a:xfrm flipV="1">
              <a:off x="6008622" y="5125684"/>
              <a:ext cx="0" cy="438939"/>
            </a:xfrm>
            <a:prstGeom prst="straightConnector1">
              <a:avLst/>
            </a:prstGeom>
            <a:ln w="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93FB7B9F-5835-448C-8BFB-DDB0D4966BFE}"/>
                </a:ext>
              </a:extLst>
            </p:cNvPr>
            <p:cNvCxnSpPr/>
            <p:nvPr/>
          </p:nvCxnSpPr>
          <p:spPr>
            <a:xfrm flipV="1">
              <a:off x="6497903" y="5081570"/>
              <a:ext cx="0" cy="43893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2BD280B7-7B17-413E-8CE9-7EC9A30D8715}"/>
                </a:ext>
              </a:extLst>
            </p:cNvPr>
            <p:cNvCxnSpPr/>
            <p:nvPr/>
          </p:nvCxnSpPr>
          <p:spPr>
            <a:xfrm flipV="1">
              <a:off x="7007241" y="4995345"/>
              <a:ext cx="0" cy="43893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C9E7EF-2AD3-4126-BCDF-63FB627BAE60}"/>
                </a:ext>
              </a:extLst>
            </p:cNvPr>
            <p:cNvSpPr txBox="1"/>
            <p:nvPr/>
          </p:nvSpPr>
          <p:spPr>
            <a:xfrm>
              <a:off x="4399901" y="5849802"/>
              <a:ext cx="32319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|&lt;Fm</a:t>
              </a:r>
              <a:r>
                <a:rPr lang="fr-FR" baseline="-25000" dirty="0"/>
                <a:t>F</a:t>
              </a:r>
              <a:r>
                <a:rPr lang="fr-FR" dirty="0"/>
                <a:t>10|Fm</a:t>
              </a:r>
              <a:r>
                <a:rPr lang="fr-FR" baseline="-25000" dirty="0"/>
                <a:t>F</a:t>
              </a:r>
              <a:r>
                <a:rPr lang="fr-FR" dirty="0"/>
                <a:t>&gt;|</a:t>
              </a:r>
              <a:r>
                <a:rPr lang="fr-FR" baseline="30000" dirty="0"/>
                <a:t>2</a:t>
              </a:r>
              <a:r>
                <a:rPr lang="fr-FR" dirty="0"/>
                <a:t> ≈ m</a:t>
              </a:r>
              <a:r>
                <a:rPr lang="fr-FR" baseline="-25000" dirty="0"/>
                <a:t>F</a:t>
              </a:r>
              <a:r>
                <a:rPr lang="fr-FR" baseline="30000" dirty="0"/>
                <a:t>2</a:t>
              </a:r>
              <a:r>
                <a:rPr lang="fr-FR" dirty="0"/>
                <a:t> ≈ 1 .. 484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D029577B-E66E-4B93-944B-0551630E3D17}"/>
              </a:ext>
            </a:extLst>
          </p:cNvPr>
          <p:cNvSpPr txBox="1"/>
          <p:nvPr/>
        </p:nvSpPr>
        <p:spPr>
          <a:xfrm>
            <a:off x="9769744" y="3758259"/>
            <a:ext cx="175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Global </a:t>
            </a:r>
            <a:r>
              <a:rPr lang="fr-FR" dirty="0" err="1"/>
              <a:t>fitting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of the 1440 </a:t>
            </a:r>
            <a:r>
              <a:rPr lang="fr-FR" dirty="0" err="1"/>
              <a:t>lines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4FF1828-B9C8-436F-A7B4-B226E893984B}"/>
                  </a:ext>
                </a:extLst>
              </p:cNvPr>
              <p:cNvSpPr txBox="1"/>
              <p:nvPr/>
            </p:nvSpPr>
            <p:spPr>
              <a:xfrm>
                <a:off x="10388086" y="5119033"/>
                <a:ext cx="51411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fr-FR" dirty="0">
                    <a:latin typeface="Symbol" panose="05050102010706020507" pitchFamily="18" charset="2"/>
                  </a:rPr>
                  <a:t>h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4FF1828-B9C8-436F-A7B4-B226E8939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086" y="5119033"/>
                <a:ext cx="514115" cy="646331"/>
              </a:xfrm>
              <a:prstGeom prst="rect">
                <a:avLst/>
              </a:prstGeom>
              <a:blipFill>
                <a:blip r:embed="rId6"/>
                <a:stretch>
                  <a:fillRect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3224553-12CD-485C-9A8F-62FDC118A75C}"/>
              </a:ext>
            </a:extLst>
          </p:cNvPr>
          <p:cNvCxnSpPr>
            <a:cxnSpLocks/>
            <a:stCxn id="55" idx="2"/>
            <a:endCxn id="20" idx="0"/>
          </p:cNvCxnSpPr>
          <p:nvPr/>
        </p:nvCxnSpPr>
        <p:spPr>
          <a:xfrm>
            <a:off x="10645143" y="2934684"/>
            <a:ext cx="1" cy="823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CD6FD2A-357F-49F4-870B-4199C164A67B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>
            <a:off x="10645144" y="4404590"/>
            <a:ext cx="0" cy="714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BB857823-0B5B-4097-8227-8C9BD1610DAB}"/>
              </a:ext>
            </a:extLst>
          </p:cNvPr>
          <p:cNvSpPr txBox="1"/>
          <p:nvPr/>
        </p:nvSpPr>
        <p:spPr>
          <a:xfrm>
            <a:off x="10026223" y="2288353"/>
            <a:ext cx="12378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Line </a:t>
            </a:r>
            <a:r>
              <a:rPr lang="fr-FR" dirty="0" err="1"/>
              <a:t>shape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model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F1D68CC-D1D1-43E4-B8DD-E20934875BD2}"/>
              </a:ext>
            </a:extLst>
          </p:cNvPr>
          <p:cNvSpPr txBox="1"/>
          <p:nvPr/>
        </p:nvSpPr>
        <p:spPr>
          <a:xfrm>
            <a:off x="38289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+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DC1DC54-510E-4EBF-ADCE-545D6E1397C0}"/>
              </a:ext>
            </a:extLst>
          </p:cNvPr>
          <p:cNvSpPr txBox="1"/>
          <p:nvPr/>
        </p:nvSpPr>
        <p:spPr>
          <a:xfrm>
            <a:off x="9232937" y="3397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7064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BC1A84D-260A-4BE2-90DE-731A36DBE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87419"/>
            <a:ext cx="8085945" cy="403553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2327D01-01D3-43B1-958E-886CFC36D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839" y="1687418"/>
            <a:ext cx="2743200" cy="4382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C9193-A27E-44D3-8B06-D7AB571F00EA}"/>
              </a:ext>
            </a:extLst>
          </p:cNvPr>
          <p:cNvSpPr/>
          <p:nvPr/>
        </p:nvSpPr>
        <p:spPr>
          <a:xfrm>
            <a:off x="211357" y="897071"/>
            <a:ext cx="673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Width</a:t>
            </a:r>
            <a:r>
              <a:rPr lang="fr-FR" sz="2400" dirty="0"/>
              <a:t> </a:t>
            </a:r>
            <a:r>
              <a:rPr lang="fr-FR" sz="2400" dirty="0" err="1"/>
              <a:t>analysis</a:t>
            </a:r>
            <a:r>
              <a:rPr lang="fr-FR" sz="2400" dirty="0"/>
              <a:t> and pressure </a:t>
            </a:r>
            <a:r>
              <a:rPr lang="fr-FR" sz="2400" dirty="0" err="1"/>
              <a:t>broadening</a:t>
            </a:r>
            <a:r>
              <a:rPr lang="fr-FR" sz="2400" dirty="0"/>
              <a:t> coefficient</a:t>
            </a:r>
          </a:p>
        </p:txBody>
      </p:sp>
    </p:spTree>
    <p:extLst>
      <p:ext uri="{BB962C8B-B14F-4D97-AF65-F5344CB8AC3E}">
        <p14:creationId xmlns:p14="http://schemas.microsoft.com/office/powerpoint/2010/main" val="945995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AB0DF52-3ECE-4C28-B2F8-6DDC674C8449}"/>
              </a:ext>
            </a:extLst>
          </p:cNvPr>
          <p:cNvSpPr txBox="1"/>
          <p:nvPr/>
        </p:nvSpPr>
        <p:spPr>
          <a:xfrm>
            <a:off x="211357" y="127630"/>
            <a:ext cx="5073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HCOOH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6FA37-2BB7-473E-A76D-226989A46786}"/>
              </a:ext>
            </a:extLst>
          </p:cNvPr>
          <p:cNvSpPr/>
          <p:nvPr/>
        </p:nvSpPr>
        <p:spPr>
          <a:xfrm>
            <a:off x="211357" y="850421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Line </a:t>
            </a:r>
            <a:r>
              <a:rPr lang="fr-FR" sz="2400" dirty="0" err="1"/>
              <a:t>shape</a:t>
            </a:r>
            <a:r>
              <a:rPr lang="fr-FR" sz="2400" dirty="0"/>
              <a:t> model issue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79DD6D4-21E6-4FF5-AA46-A130C2AB57D8}"/>
                  </a:ext>
                </a:extLst>
              </p:cNvPr>
              <p:cNvSpPr txBox="1"/>
              <p:nvPr/>
            </p:nvSpPr>
            <p:spPr>
              <a:xfrm>
                <a:off x="5556633" y="2553564"/>
                <a:ext cx="4858429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Intensity and frequency modulation distortion</a:t>
                </a:r>
                <a:endParaRPr lang="fr-FR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𝐼𝑀𝐹𝑀</m:t>
                        </m:r>
                      </m:sub>
                    </m:sSub>
                    <m:d>
                      <m:dPr>
                        <m:ctrlPr>
                          <a:rPr lang="fr-FR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400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400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</a:rPr>
                  <a:t>		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400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</a:rPr>
                  <a:t>		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l-G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400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79DD6D4-21E6-4FF5-AA46-A130C2AB5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633" y="2553564"/>
                <a:ext cx="4858429" cy="923330"/>
              </a:xfrm>
              <a:prstGeom prst="rect">
                <a:avLst/>
              </a:prstGeom>
              <a:blipFill>
                <a:blip r:embed="rId3"/>
                <a:stretch>
                  <a:fillRect l="-3011" t="-8609" b="-1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AE7C227-3D04-4D8E-BE75-2F3BEBC9A560}"/>
                  </a:ext>
                </a:extLst>
              </p:cNvPr>
              <p:cNvSpPr txBox="1"/>
              <p:nvPr/>
            </p:nvSpPr>
            <p:spPr>
              <a:xfrm>
                <a:off x="5556633" y="1312943"/>
                <a:ext cx="4060727" cy="992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dirty="0">
                    <a:solidFill>
                      <a:srgbClr val="007E39"/>
                    </a:solidFill>
                  </a:rPr>
                  <a:t>Frequency modulation distortion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140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rgbClr val="007E3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rgbClr val="007E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007E39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007E3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fr-FR" sz="1400" b="0" i="1" smtClean="0">
                              <a:solidFill>
                                <a:srgbClr val="007E3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rgbClr val="007E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400" b="0" i="1" smtClean="0">
                                      <a:solidFill>
                                        <a:srgbClr val="007E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FR" sz="1400" b="0" i="1" smtClean="0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fr-FR" sz="1400" b="0" i="1" smtClean="0">
                                              <a:solidFill>
                                                <a:srgbClr val="007E3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fr-FR" sz="1400" b="0" i="1" smtClean="0">
                                                  <a:solidFill>
                                                    <a:srgbClr val="007E39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400" b="0" i="1" smtClean="0">
                                                  <a:solidFill>
                                                    <a:srgbClr val="007E39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fr-FR" sz="1400" b="0" i="1" smtClean="0">
                                                  <a:solidFill>
                                                    <a:srgbClr val="007E39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𝑖𝑥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FR" sz="1400" b="0" i="1" smtClean="0">
                                              <a:solidFill>
                                                <a:srgbClr val="007E3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1400" b="0" i="1" smtClean="0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FR" sz="1400" b="0" i="1" smtClean="0">
                                              <a:solidFill>
                                                <a:srgbClr val="007E3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400" b="0" i="1" smtClean="0">
                                              <a:solidFill>
                                                <a:srgbClr val="007E3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fr-FR" sz="1400" b="0" i="1" smtClean="0">
                                              <a:solidFill>
                                                <a:srgbClr val="007E3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fr-FR" sz="1400" b="0" i="1" smtClean="0">
                                      <a:solidFill>
                                        <a:srgbClr val="007E3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fr-FR" sz="1400" b="0" i="1" smtClean="0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fr-FR" sz="1400" i="1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007E3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solidFill>
                                    <a:srgbClr val="007E3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sz="1400" i="1">
                                      <a:solidFill>
                                        <a:srgbClr val="007E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400" i="1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fr-FR" sz="1400" i="1">
                                          <a:solidFill>
                                            <a:srgbClr val="007E3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1400" i="1">
                                      <a:solidFill>
                                        <a:srgbClr val="007E3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400" i="1">
                                  <a:solidFill>
                                    <a:srgbClr val="007E3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400" i="1">
                                      <a:solidFill>
                                        <a:srgbClr val="007E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i="1">
                                      <a:solidFill>
                                        <a:srgbClr val="007E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1400" i="1">
                                      <a:solidFill>
                                        <a:srgbClr val="007E3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fr-FR" sz="1400" b="0" i="1" smtClean="0">
                          <a:solidFill>
                            <a:srgbClr val="007E3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400" b="0" i="1" smtClean="0">
                          <a:solidFill>
                            <a:srgbClr val="007E3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400" b="0" i="1" smtClean="0">
                          <a:solidFill>
                            <a:srgbClr val="007E3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400" b="0" i="1" smtClean="0">
                          <a:solidFill>
                            <a:srgbClr val="007E3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400" b="0" i="1" smtClean="0">
                          <a:solidFill>
                            <a:srgbClr val="007E3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1400" dirty="0">
                  <a:solidFill>
                    <a:srgbClr val="007E39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AE7C227-3D04-4D8E-BE75-2F3BEBC9A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633" y="1312943"/>
                <a:ext cx="4060727" cy="992323"/>
              </a:xfrm>
              <a:prstGeom prst="rect">
                <a:avLst/>
              </a:prstGeom>
              <a:blipFill>
                <a:blip r:embed="rId4"/>
                <a:stretch>
                  <a:fillRect l="-3604" t="-79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21106060-42DE-43A8-8F13-27C767424D84}"/>
              </a:ext>
            </a:extLst>
          </p:cNvPr>
          <p:cNvSpPr txBox="1"/>
          <p:nvPr/>
        </p:nvSpPr>
        <p:spPr>
          <a:xfrm>
            <a:off x="5556633" y="3496161"/>
            <a:ext cx="49013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Adapted from S. Schilt, et al., </a:t>
            </a:r>
            <a:r>
              <a:rPr lang="en-US" sz="1200" i="1" dirty="0">
                <a:solidFill>
                  <a:srgbClr val="FF0000"/>
                </a:solidFill>
              </a:rPr>
              <a:t>Applied optics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i="1" dirty="0">
                <a:solidFill>
                  <a:srgbClr val="FF0000"/>
                </a:solidFill>
              </a:rPr>
              <a:t>42</a:t>
            </a:r>
            <a:r>
              <a:rPr lang="en-US" sz="1200" dirty="0">
                <a:solidFill>
                  <a:srgbClr val="FF0000"/>
                </a:solidFill>
              </a:rPr>
              <a:t>(33), 6728-6738 (2003)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718855-A604-4C82-940A-60A1E7955BC9}"/>
              </a:ext>
            </a:extLst>
          </p:cNvPr>
          <p:cNvSpPr txBox="1"/>
          <p:nvPr/>
        </p:nvSpPr>
        <p:spPr>
          <a:xfrm>
            <a:off x="5614643" y="2215792"/>
            <a:ext cx="39447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E39"/>
                </a:solidFill>
              </a:rPr>
              <a:t>R. Arndt, </a:t>
            </a:r>
            <a:r>
              <a:rPr lang="en-US" sz="1200" i="1" dirty="0">
                <a:solidFill>
                  <a:srgbClr val="007E39"/>
                </a:solidFill>
              </a:rPr>
              <a:t>Journal of Applied Physics</a:t>
            </a:r>
            <a:r>
              <a:rPr lang="en-US" sz="1200" dirty="0">
                <a:solidFill>
                  <a:srgbClr val="007E39"/>
                </a:solidFill>
              </a:rPr>
              <a:t>, </a:t>
            </a:r>
            <a:r>
              <a:rPr lang="en-US" sz="1200" i="1" dirty="0">
                <a:solidFill>
                  <a:srgbClr val="007E39"/>
                </a:solidFill>
              </a:rPr>
              <a:t>36</a:t>
            </a:r>
            <a:r>
              <a:rPr lang="en-US" sz="1200" dirty="0">
                <a:solidFill>
                  <a:srgbClr val="007E39"/>
                </a:solidFill>
              </a:rPr>
              <a:t>(8), 2522-2524 (1965)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5833A2-77C0-43B2-8646-19C3CFCB2D26}"/>
              </a:ext>
            </a:extLst>
          </p:cNvPr>
          <p:cNvSpPr txBox="1"/>
          <p:nvPr/>
        </p:nvSpPr>
        <p:spPr>
          <a:xfrm>
            <a:off x="5484653" y="3862305"/>
            <a:ext cx="4102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Hyperfine structure (</a:t>
            </a:r>
            <a:r>
              <a:rPr lang="fr-FR" dirty="0" err="1"/>
              <a:t>unresolved</a:t>
            </a:r>
            <a:r>
              <a:rPr lang="fr-FR" dirty="0"/>
              <a:t>), F = J ± 1</a:t>
            </a:r>
          </a:p>
          <a:p>
            <a:endParaRPr lang="fr-FR" dirty="0">
              <a:solidFill>
                <a:srgbClr val="016FBF"/>
              </a:solidFill>
            </a:endParaRPr>
          </a:p>
          <a:p>
            <a:r>
              <a:rPr lang="fr-FR" dirty="0">
                <a:solidFill>
                  <a:srgbClr val="016FBF"/>
                </a:solidFill>
              </a:rPr>
              <a:t>Zeeman structure </a:t>
            </a:r>
            <a:r>
              <a:rPr lang="fr-FR" dirty="0" err="1">
                <a:solidFill>
                  <a:srgbClr val="016FBF"/>
                </a:solidFill>
              </a:rPr>
              <a:t>m</a:t>
            </a:r>
            <a:r>
              <a:rPr lang="fr-FR" baseline="-25000" dirty="0" err="1">
                <a:solidFill>
                  <a:srgbClr val="016FBF"/>
                </a:solidFill>
              </a:rPr>
              <a:t>F</a:t>
            </a:r>
            <a:r>
              <a:rPr lang="fr-FR" dirty="0">
                <a:solidFill>
                  <a:srgbClr val="016FBF"/>
                </a:solidFill>
              </a:rPr>
              <a:t> = -22 ..22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474055A-499C-44B8-9357-C1BDD1915C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92"/>
          <a:stretch/>
        </p:blipFill>
        <p:spPr>
          <a:xfrm>
            <a:off x="1834154" y="2579086"/>
            <a:ext cx="3036225" cy="6573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6A3B07-6B4E-443F-9EA5-D974EB1C587D}"/>
              </a:ext>
            </a:extLst>
          </p:cNvPr>
          <p:cNvSpPr txBox="1"/>
          <p:nvPr/>
        </p:nvSpPr>
        <p:spPr>
          <a:xfrm>
            <a:off x="8766864" y="124645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dirty="0"/>
              <a:t>: </a:t>
            </a:r>
            <a:r>
              <a:rPr lang="fr-FR" dirty="0" err="1"/>
              <a:t>normalized</a:t>
            </a:r>
            <a:r>
              <a:rPr lang="fr-FR" dirty="0"/>
              <a:t> </a:t>
            </a:r>
            <a:r>
              <a:rPr lang="fr-FR" dirty="0" err="1"/>
              <a:t>detuning</a:t>
            </a:r>
            <a:r>
              <a:rPr lang="fr-FR" dirty="0"/>
              <a:t>      </a:t>
            </a:r>
          </a:p>
          <a:p>
            <a:r>
              <a:rPr lang="fr-FR" dirty="0"/>
              <a:t>G: saturation </a:t>
            </a:r>
            <a:r>
              <a:rPr lang="fr-FR" dirty="0" err="1"/>
              <a:t>parameter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DE89026-61F1-469D-BD6F-969B09F9655C}"/>
                  </a:ext>
                </a:extLst>
              </p:cNvPr>
              <p:cNvSpPr txBox="1"/>
              <p:nvPr/>
            </p:nvSpPr>
            <p:spPr>
              <a:xfrm>
                <a:off x="96253" y="1588358"/>
                <a:ext cx="4858429" cy="3139321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/>
                  <a:t>Shimoda</a:t>
                </a:r>
                <a:r>
                  <a:rPr lang="fr-FR" dirty="0"/>
                  <a:t> </a:t>
                </a:r>
              </a:p>
              <a:p>
                <a:pPr algn="ctr"/>
                <a:r>
                  <a:rPr lang="fr-FR" dirty="0" err="1"/>
                  <a:t>Saturated</a:t>
                </a:r>
                <a:r>
                  <a:rPr lang="fr-FR" dirty="0"/>
                  <a:t> absorption </a:t>
                </a:r>
                <a:r>
                  <a:rPr lang="fr-FR" dirty="0" err="1"/>
                  <a:t>lineshape</a:t>
                </a:r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:r>
                  <a:rPr lang="fr-FR" dirty="0"/>
                  <a:t>+</a:t>
                </a:r>
              </a:p>
              <a:p>
                <a:pPr algn="ctr"/>
                <a:endParaRPr lang="fr-FR" dirty="0"/>
              </a:p>
              <a:p>
                <a:pPr algn="ctr"/>
                <a:r>
                  <a:rPr lang="fr-FR" dirty="0"/>
                  <a:t>Pressure </a:t>
                </a:r>
                <a:r>
                  <a:rPr lang="fr-FR" dirty="0" err="1"/>
                  <a:t>broadening</a:t>
                </a:r>
                <a:endParaRPr lang="fr-FR" dirty="0"/>
              </a:p>
              <a:p>
                <a:pPr algn="ctr"/>
                <a:endParaRPr lang="fr-F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(1+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DE89026-61F1-469D-BD6F-969B09F96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3" y="1588358"/>
                <a:ext cx="4858429" cy="3139321"/>
              </a:xfrm>
              <a:prstGeom prst="rect">
                <a:avLst/>
              </a:prstGeom>
              <a:blipFill>
                <a:blip r:embed="rId6"/>
                <a:stretch>
                  <a:fillRect t="-771" b="-193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CE84A73-E2BE-40B1-B79F-512C82414E22}"/>
              </a:ext>
            </a:extLst>
          </p:cNvPr>
          <p:cNvCxnSpPr>
            <a:cxnSpLocks/>
          </p:cNvCxnSpPr>
          <p:nvPr/>
        </p:nvCxnSpPr>
        <p:spPr>
          <a:xfrm flipV="1">
            <a:off x="5614644" y="5171046"/>
            <a:ext cx="2959769" cy="3489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5BAA631-137E-49AA-9C05-AB931CCAAF44}"/>
              </a:ext>
            </a:extLst>
          </p:cNvPr>
          <p:cNvCxnSpPr>
            <a:cxnSpLocks/>
          </p:cNvCxnSpPr>
          <p:nvPr/>
        </p:nvCxnSpPr>
        <p:spPr>
          <a:xfrm flipV="1">
            <a:off x="5614643" y="4732107"/>
            <a:ext cx="2959769" cy="3489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507BD49-E87A-4AC1-A0CD-473418F3F131}"/>
              </a:ext>
            </a:extLst>
          </p:cNvPr>
          <p:cNvCxnSpPr/>
          <p:nvPr/>
        </p:nvCxnSpPr>
        <p:spPr>
          <a:xfrm flipV="1">
            <a:off x="5614643" y="5081022"/>
            <a:ext cx="0" cy="43893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08B2239-F943-45F1-96D5-5898CB413F4B}"/>
              </a:ext>
            </a:extLst>
          </p:cNvPr>
          <p:cNvCxnSpPr/>
          <p:nvPr/>
        </p:nvCxnSpPr>
        <p:spPr>
          <a:xfrm flipV="1">
            <a:off x="8582436" y="4732107"/>
            <a:ext cx="0" cy="43893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CC0FE27-8477-4FDA-80CC-E5D36202E0C4}"/>
              </a:ext>
            </a:extLst>
          </p:cNvPr>
          <p:cNvCxnSpPr/>
          <p:nvPr/>
        </p:nvCxnSpPr>
        <p:spPr>
          <a:xfrm flipV="1">
            <a:off x="6146887" y="4999704"/>
            <a:ext cx="0" cy="4389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43FD170-4730-4477-BD08-9C6A87B67F0E}"/>
              </a:ext>
            </a:extLst>
          </p:cNvPr>
          <p:cNvCxnSpPr/>
          <p:nvPr/>
        </p:nvCxnSpPr>
        <p:spPr>
          <a:xfrm flipV="1">
            <a:off x="6636171" y="4971631"/>
            <a:ext cx="0" cy="438939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F4032A6-0A2D-4B7B-8109-8C06276B9B3C}"/>
              </a:ext>
            </a:extLst>
          </p:cNvPr>
          <p:cNvCxnSpPr/>
          <p:nvPr/>
        </p:nvCxnSpPr>
        <p:spPr>
          <a:xfrm flipV="1">
            <a:off x="7093374" y="4906564"/>
            <a:ext cx="0" cy="438939"/>
          </a:xfrm>
          <a:prstGeom prst="straightConnector1">
            <a:avLst/>
          </a:prstGeom>
          <a:ln w="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3FB7B9F-5835-448C-8BFB-DDB0D4966BFE}"/>
              </a:ext>
            </a:extLst>
          </p:cNvPr>
          <p:cNvCxnSpPr/>
          <p:nvPr/>
        </p:nvCxnSpPr>
        <p:spPr>
          <a:xfrm flipV="1">
            <a:off x="7582655" y="4862450"/>
            <a:ext cx="0" cy="438939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BD280B7-7B17-413E-8CE9-7EC9A30D8715}"/>
              </a:ext>
            </a:extLst>
          </p:cNvPr>
          <p:cNvCxnSpPr/>
          <p:nvPr/>
        </p:nvCxnSpPr>
        <p:spPr>
          <a:xfrm flipV="1">
            <a:off x="8091993" y="4776225"/>
            <a:ext cx="0" cy="4389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4C9E7EF-2AD3-4126-BCDF-63FB627BAE60}"/>
              </a:ext>
            </a:extLst>
          </p:cNvPr>
          <p:cNvSpPr txBox="1"/>
          <p:nvPr/>
        </p:nvSpPr>
        <p:spPr>
          <a:xfrm>
            <a:off x="5484653" y="5630682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|&lt;Fm</a:t>
            </a:r>
            <a:r>
              <a:rPr lang="fr-FR" baseline="-25000" dirty="0"/>
              <a:t>F</a:t>
            </a:r>
            <a:r>
              <a:rPr lang="fr-FR" dirty="0"/>
              <a:t>10|Fm</a:t>
            </a:r>
            <a:r>
              <a:rPr lang="fr-FR" baseline="-25000" dirty="0"/>
              <a:t>F</a:t>
            </a:r>
            <a:r>
              <a:rPr lang="fr-FR" dirty="0"/>
              <a:t>&gt;|</a:t>
            </a:r>
            <a:r>
              <a:rPr lang="fr-FR" baseline="30000" dirty="0"/>
              <a:t>2</a:t>
            </a:r>
            <a:r>
              <a:rPr lang="fr-FR" dirty="0"/>
              <a:t> ≈ m</a:t>
            </a:r>
            <a:r>
              <a:rPr lang="fr-FR" baseline="-25000" dirty="0"/>
              <a:t>F</a:t>
            </a:r>
            <a:r>
              <a:rPr lang="fr-FR" baseline="30000" dirty="0"/>
              <a:t>2</a:t>
            </a:r>
            <a:r>
              <a:rPr lang="fr-FR" dirty="0"/>
              <a:t> ≈ 1 ... 484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029577B-E66E-4B93-944B-0551630E3D17}"/>
              </a:ext>
            </a:extLst>
          </p:cNvPr>
          <p:cNvSpPr txBox="1"/>
          <p:nvPr/>
        </p:nvSpPr>
        <p:spPr>
          <a:xfrm>
            <a:off x="10253067" y="3801489"/>
            <a:ext cx="175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Global </a:t>
            </a:r>
            <a:r>
              <a:rPr lang="fr-FR" dirty="0" err="1"/>
              <a:t>fitting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of the 1440 </a:t>
            </a:r>
            <a:r>
              <a:rPr lang="fr-FR" dirty="0" err="1"/>
              <a:t>lines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4FF1828-B9C8-436F-A7B4-B226E893984B}"/>
                  </a:ext>
                </a:extLst>
              </p:cNvPr>
              <p:cNvSpPr txBox="1"/>
              <p:nvPr/>
            </p:nvSpPr>
            <p:spPr>
              <a:xfrm>
                <a:off x="10872991" y="5060546"/>
                <a:ext cx="51411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fr-FR" dirty="0">
                    <a:latin typeface="Symbol" panose="05050102010706020507" pitchFamily="18" charset="2"/>
                  </a:rPr>
                  <a:t>h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4FF1828-B9C8-436F-A7B4-B226E8939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991" y="5060546"/>
                <a:ext cx="514115" cy="646331"/>
              </a:xfrm>
              <a:prstGeom prst="rect">
                <a:avLst/>
              </a:prstGeom>
              <a:blipFill>
                <a:blip r:embed="rId7"/>
                <a:stretch>
                  <a:fillRect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3224553-12CD-485C-9A8F-62FDC118A75C}"/>
              </a:ext>
            </a:extLst>
          </p:cNvPr>
          <p:cNvCxnSpPr>
            <a:cxnSpLocks/>
            <a:stCxn id="33" idx="2"/>
            <a:endCxn id="20" idx="0"/>
          </p:cNvCxnSpPr>
          <p:nvPr/>
        </p:nvCxnSpPr>
        <p:spPr>
          <a:xfrm flipH="1">
            <a:off x="11128467" y="3199895"/>
            <a:ext cx="3063" cy="601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CD6FD2A-357F-49F4-870B-4199C164A67B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>
            <a:off x="11128467" y="4447820"/>
            <a:ext cx="1582" cy="612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4F132DE8-5D09-4AB1-BAA6-B467F65342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455"/>
          <a:stretch/>
        </p:blipFill>
        <p:spPr>
          <a:xfrm>
            <a:off x="152640" y="2144684"/>
            <a:ext cx="4272084" cy="6573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67F9AA1-4C08-461C-BE80-D0FADD1C0784}"/>
              </a:ext>
            </a:extLst>
          </p:cNvPr>
          <p:cNvSpPr txBox="1"/>
          <p:nvPr/>
        </p:nvSpPr>
        <p:spPr>
          <a:xfrm>
            <a:off x="10512610" y="5815348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on the </a:t>
            </a:r>
            <a:r>
              <a:rPr lang="fr-FR" dirty="0" err="1">
                <a:solidFill>
                  <a:srgbClr val="FF0000"/>
                </a:solidFill>
              </a:rPr>
              <a:t>way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007E39"/>
                </a:solidFill>
              </a:rPr>
              <a:t>works</a:t>
            </a:r>
            <a:r>
              <a:rPr lang="fr-FR" dirty="0">
                <a:solidFill>
                  <a:srgbClr val="007E39"/>
                </a:solidFill>
              </a:rPr>
              <a:t> </a:t>
            </a:r>
            <a:r>
              <a:rPr lang="fr-FR" dirty="0" err="1">
                <a:solidFill>
                  <a:srgbClr val="007E39"/>
                </a:solidFill>
              </a:rPr>
              <a:t>better</a:t>
            </a:r>
            <a:endParaRPr lang="fr-FR" dirty="0">
              <a:solidFill>
                <a:srgbClr val="007E39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689DA07-3B67-47DB-9535-9090E79C5048}"/>
              </a:ext>
            </a:extLst>
          </p:cNvPr>
          <p:cNvSpPr txBox="1"/>
          <p:nvPr/>
        </p:nvSpPr>
        <p:spPr>
          <a:xfrm>
            <a:off x="10512610" y="2553564"/>
            <a:ext cx="12378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Line </a:t>
            </a:r>
            <a:r>
              <a:rPr lang="fr-FR" dirty="0" err="1"/>
              <a:t>shape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model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379E6C-ECAA-498C-ADE3-A8CEDE5E7190}"/>
              </a:ext>
            </a:extLst>
          </p:cNvPr>
          <p:cNvSpPr txBox="1"/>
          <p:nvPr/>
        </p:nvSpPr>
        <p:spPr>
          <a:xfrm>
            <a:off x="5115264" y="24733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+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3BAA820-53CA-4BE5-9779-7BBD266D7210}"/>
              </a:ext>
            </a:extLst>
          </p:cNvPr>
          <p:cNvSpPr txBox="1"/>
          <p:nvPr/>
        </p:nvSpPr>
        <p:spPr>
          <a:xfrm>
            <a:off x="10043005" y="24993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74341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2FD5B73-7435-409E-B776-3FBC7207034D}"/>
              </a:ext>
            </a:extLst>
          </p:cNvPr>
          <p:cNvSpPr txBox="1"/>
          <p:nvPr/>
        </p:nvSpPr>
        <p:spPr>
          <a:xfrm>
            <a:off x="655457" y="558964"/>
            <a:ext cx="109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Summary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F44A72-48EA-4886-ACCC-405C4B894382}"/>
              </a:ext>
            </a:extLst>
          </p:cNvPr>
          <p:cNvSpPr txBox="1"/>
          <p:nvPr/>
        </p:nvSpPr>
        <p:spPr>
          <a:xfrm>
            <a:off x="1036918" y="941215"/>
            <a:ext cx="54278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Hydrogen</a:t>
            </a:r>
            <a:r>
              <a:rPr lang="fr-FR" dirty="0"/>
              <a:t> </a:t>
            </a:r>
            <a:r>
              <a:rPr lang="fr-FR" dirty="0" err="1"/>
              <a:t>molecular</a:t>
            </a:r>
            <a:r>
              <a:rPr lang="fr-FR" dirty="0"/>
              <a:t> ions and </a:t>
            </a:r>
            <a:r>
              <a:rPr lang="fr-FR" dirty="0" err="1"/>
              <a:t>fundamental</a:t>
            </a:r>
            <a:r>
              <a:rPr lang="fr-FR" dirty="0"/>
              <a:t> constants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SI-</a:t>
            </a:r>
            <a:r>
              <a:rPr lang="fr-FR" dirty="0" err="1"/>
              <a:t>referenced</a:t>
            </a:r>
            <a:r>
              <a:rPr lang="fr-FR" dirty="0"/>
              <a:t> </a:t>
            </a:r>
            <a:r>
              <a:rPr lang="fr-FR" dirty="0" err="1"/>
              <a:t>spectrometer</a:t>
            </a:r>
            <a:r>
              <a:rPr lang="fr-FR" dirty="0"/>
              <a:t>     few </a:t>
            </a:r>
            <a:r>
              <a:rPr lang="fr-FR" b="1" dirty="0"/>
              <a:t>10</a:t>
            </a:r>
            <a:r>
              <a:rPr lang="fr-FR" b="1" baseline="30000" dirty="0"/>
              <a:t>-13</a:t>
            </a:r>
            <a:r>
              <a:rPr lang="fr-FR" dirty="0"/>
              <a:t> </a:t>
            </a:r>
            <a:r>
              <a:rPr lang="fr-FR" dirty="0" err="1"/>
              <a:t>resolution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HCOOH </a:t>
            </a:r>
            <a:r>
              <a:rPr lang="fr-FR" dirty="0" err="1"/>
              <a:t>spectroscopy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Pressure self-</a:t>
            </a:r>
            <a:r>
              <a:rPr lang="fr-FR" dirty="0" err="1"/>
              <a:t>broadening</a:t>
            </a:r>
            <a:r>
              <a:rPr lang="fr-FR" dirty="0"/>
              <a:t> coefficient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N</a:t>
            </a:r>
            <a:r>
              <a:rPr lang="fr-FR" baseline="-25000" dirty="0"/>
              <a:t>2</a:t>
            </a:r>
            <a:r>
              <a:rPr lang="fr-FR" dirty="0"/>
              <a:t> and air </a:t>
            </a:r>
            <a:r>
              <a:rPr lang="fr-FR" dirty="0" err="1"/>
              <a:t>broadening</a:t>
            </a:r>
            <a:r>
              <a:rPr lang="fr-FR" dirty="0"/>
              <a:t> coefficient to come </a:t>
            </a:r>
            <a:r>
              <a:rPr lang="fr-FR" dirty="0" err="1"/>
              <a:t>soon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7BC997-1935-4E59-81C7-4AAA7B874E07}"/>
              </a:ext>
            </a:extLst>
          </p:cNvPr>
          <p:cNvSpPr txBox="1"/>
          <p:nvPr/>
        </p:nvSpPr>
        <p:spPr>
          <a:xfrm>
            <a:off x="9609792" y="2983474"/>
            <a:ext cx="22866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Experimental parameters</a:t>
            </a:r>
          </a:p>
          <a:p>
            <a:r>
              <a:rPr lang="fr-FR" sz="1400" dirty="0"/>
              <a:t>- Modulation freq. = 700 Hz</a:t>
            </a:r>
          </a:p>
          <a:p>
            <a:r>
              <a:rPr lang="fr-FR" sz="1400" dirty="0"/>
              <a:t>- Modulation depth = 42 kHz</a:t>
            </a:r>
          </a:p>
          <a:p>
            <a:r>
              <a:rPr lang="fr-FR" sz="1400" dirty="0"/>
              <a:t>- Pressure = 1.0 µbar</a:t>
            </a:r>
          </a:p>
          <a:p>
            <a:r>
              <a:rPr lang="fr-FR" sz="1400" dirty="0"/>
              <a:t>- Power = 1.0 V (1.44 mW)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140 scans/day during 4 days </a:t>
            </a:r>
          </a:p>
          <a:p>
            <a:endParaRPr lang="fr-FR" sz="1400" dirty="0"/>
          </a:p>
          <a:p>
            <a:r>
              <a:rPr lang="fr-FR" sz="1400" dirty="0"/>
              <a:t>Alternating RF/Optical lock </a:t>
            </a:r>
          </a:p>
          <a:p>
            <a:r>
              <a:rPr lang="fr-FR" sz="1400" dirty="0"/>
              <a:t>every 10 scans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2AFCDA-FEAB-482F-83EC-FB5E297D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31" y="512350"/>
            <a:ext cx="4389191" cy="24588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7C765D-D518-41CC-99E9-46F14D592C34}"/>
              </a:ext>
            </a:extLst>
          </p:cNvPr>
          <p:cNvSpPr txBox="1"/>
          <p:nvPr/>
        </p:nvSpPr>
        <p:spPr>
          <a:xfrm>
            <a:off x="8025063" y="130695"/>
            <a:ext cx="286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RF / </a:t>
            </a:r>
            <a:r>
              <a:rPr lang="fr-FR" dirty="0" err="1"/>
              <a:t>optical</a:t>
            </a:r>
            <a:r>
              <a:rPr lang="fr-FR" dirty="0"/>
              <a:t> lock of the </a:t>
            </a:r>
            <a:r>
              <a:rPr lang="fr-FR" dirty="0" err="1"/>
              <a:t>comb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3FF06C-2507-4BA3-A217-5E59FE4B6FE9}"/>
              </a:ext>
            </a:extLst>
          </p:cNvPr>
          <p:cNvSpPr txBox="1"/>
          <p:nvPr/>
        </p:nvSpPr>
        <p:spPr>
          <a:xfrm>
            <a:off x="655457" y="3478816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Perspectives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67C226-2DA7-4A2D-9FB5-99571F535637}"/>
              </a:ext>
            </a:extLst>
          </p:cNvPr>
          <p:cNvSpPr txBox="1"/>
          <p:nvPr/>
        </p:nvSpPr>
        <p:spPr>
          <a:xfrm>
            <a:off x="2186376" y="3500100"/>
            <a:ext cx="7100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baseline="30000" dirty="0"/>
              <a:t>+</a:t>
            </a:r>
            <a:r>
              <a:rPr lang="fr-FR" b="1" dirty="0"/>
              <a:t> : quantum </a:t>
            </a:r>
            <a:r>
              <a:rPr lang="fr-FR" b="1" dirty="0" err="1"/>
              <a:t>logic</a:t>
            </a:r>
            <a:r>
              <a:rPr lang="fr-FR" b="1" dirty="0"/>
              <a:t> </a:t>
            </a:r>
            <a:r>
              <a:rPr lang="fr-FR" b="1" dirty="0" err="1"/>
              <a:t>spectroscopy</a:t>
            </a:r>
            <a:endParaRPr lang="fr-FR" b="1" dirty="0"/>
          </a:p>
          <a:p>
            <a:r>
              <a:rPr lang="fr-FR" b="1" dirty="0"/>
              <a:t> </a:t>
            </a:r>
          </a:p>
          <a:p>
            <a:r>
              <a:rPr lang="fr-FR" b="1" dirty="0" err="1"/>
              <a:t>Ultiµos</a:t>
            </a:r>
            <a:r>
              <a:rPr lang="fr-FR" b="1" dirty="0"/>
              <a:t> </a:t>
            </a:r>
            <a:r>
              <a:rPr lang="fr-FR" b="1" dirty="0" err="1"/>
              <a:t>project</a:t>
            </a:r>
            <a:r>
              <a:rPr lang="fr-FR" dirty="0"/>
              <a:t>  Benoît </a:t>
            </a:r>
            <a:r>
              <a:rPr lang="fr-FR" dirty="0" err="1"/>
              <a:t>Darquié</a:t>
            </a:r>
            <a:r>
              <a:rPr lang="fr-FR" dirty="0"/>
              <a:t> (LPL), Christophe Janssen (MONARIS), LKB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90121C-2AB9-471D-9FED-17D348F3F03E}"/>
              </a:ext>
            </a:extLst>
          </p:cNvPr>
          <p:cNvSpPr txBox="1"/>
          <p:nvPr/>
        </p:nvSpPr>
        <p:spPr>
          <a:xfrm>
            <a:off x="3452453" y="4432730"/>
            <a:ext cx="473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High </a:t>
            </a: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r>
              <a:rPr lang="fr-FR" dirty="0"/>
              <a:t> in NH</a:t>
            </a:r>
            <a:r>
              <a:rPr lang="fr-FR" baseline="-25000" dirty="0"/>
              <a:t>3</a:t>
            </a:r>
            <a:r>
              <a:rPr lang="fr-FR" dirty="0"/>
              <a:t> and CH</a:t>
            </a:r>
            <a:r>
              <a:rPr lang="fr-FR" baseline="-25000" dirty="0"/>
              <a:t>3</a:t>
            </a:r>
            <a:r>
              <a:rPr lang="fr-FR" dirty="0"/>
              <a:t>OH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927EEF1-55ED-4318-9A50-7A51946FA790}"/>
              </a:ext>
            </a:extLst>
          </p:cNvPr>
          <p:cNvCxnSpPr/>
          <p:nvPr/>
        </p:nvCxnSpPr>
        <p:spPr>
          <a:xfrm>
            <a:off x="2430379" y="4886272"/>
            <a:ext cx="1407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E79B663-4E07-4660-A413-CEFB241C2D32}"/>
              </a:ext>
            </a:extLst>
          </p:cNvPr>
          <p:cNvCxnSpPr/>
          <p:nvPr/>
        </p:nvCxnSpPr>
        <p:spPr>
          <a:xfrm>
            <a:off x="2466474" y="6253862"/>
            <a:ext cx="1407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3345BB0-4DFE-455B-903A-E6A6D68DF491}"/>
              </a:ext>
            </a:extLst>
          </p:cNvPr>
          <p:cNvCxnSpPr/>
          <p:nvPr/>
        </p:nvCxnSpPr>
        <p:spPr>
          <a:xfrm>
            <a:off x="2466474" y="6434335"/>
            <a:ext cx="1407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E81AD04-A2EB-411D-ABBE-EAE7055A1CF2}"/>
              </a:ext>
            </a:extLst>
          </p:cNvPr>
          <p:cNvCxnSpPr/>
          <p:nvPr/>
        </p:nvCxnSpPr>
        <p:spPr>
          <a:xfrm flipV="1">
            <a:off x="2791326" y="4886272"/>
            <a:ext cx="0" cy="1564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01C66E4-B4DD-40BD-A252-A71A83BC5506}"/>
              </a:ext>
            </a:extLst>
          </p:cNvPr>
          <p:cNvCxnSpPr/>
          <p:nvPr/>
        </p:nvCxnSpPr>
        <p:spPr>
          <a:xfrm flipV="1">
            <a:off x="3465095" y="4886272"/>
            <a:ext cx="0" cy="1367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3DE76EF-6D21-4A4E-A00C-6DC7167CEA30}"/>
              </a:ext>
            </a:extLst>
          </p:cNvPr>
          <p:cNvSpPr txBox="1"/>
          <p:nvPr/>
        </p:nvSpPr>
        <p:spPr>
          <a:xfrm>
            <a:off x="2186376" y="540969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baseline="-25000" dirty="0"/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5B876A-50E2-477C-96EC-E086C5BF6FBD}"/>
              </a:ext>
            </a:extLst>
          </p:cNvPr>
          <p:cNvSpPr txBox="1"/>
          <p:nvPr/>
        </p:nvSpPr>
        <p:spPr>
          <a:xfrm>
            <a:off x="3524683" y="540969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baseline="-25000" dirty="0">
                <a:latin typeface="Symbol" panose="05050102010706020507" pitchFamily="18" charset="2"/>
              </a:rPr>
              <a:t>2</a:t>
            </a:r>
            <a:endParaRPr lang="fr-FR" baseline="-25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95EE56-4C72-4BD8-81B2-A53C4D696763}"/>
              </a:ext>
            </a:extLst>
          </p:cNvPr>
          <p:cNvSpPr txBox="1"/>
          <p:nvPr/>
        </p:nvSpPr>
        <p:spPr>
          <a:xfrm>
            <a:off x="356667" y="5430885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MIR transitions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7DFD98A-17BC-47C5-9050-324FBA6FE314}"/>
              </a:ext>
            </a:extLst>
          </p:cNvPr>
          <p:cNvCxnSpPr/>
          <p:nvPr/>
        </p:nvCxnSpPr>
        <p:spPr>
          <a:xfrm>
            <a:off x="3786200" y="6029272"/>
            <a:ext cx="0" cy="224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26D8472-6E24-441A-9E4C-B556538C89AC}"/>
              </a:ext>
            </a:extLst>
          </p:cNvPr>
          <p:cNvCxnSpPr/>
          <p:nvPr/>
        </p:nvCxnSpPr>
        <p:spPr>
          <a:xfrm flipV="1">
            <a:off x="3786200" y="6450377"/>
            <a:ext cx="0" cy="20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64401B09-CDBF-4FC4-94FB-6F7DBEEEA5E3}"/>
              </a:ext>
            </a:extLst>
          </p:cNvPr>
          <p:cNvSpPr txBox="1"/>
          <p:nvPr/>
        </p:nvSpPr>
        <p:spPr>
          <a:xfrm>
            <a:off x="4138864" y="6100916"/>
            <a:ext cx="1335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n</a:t>
            </a:r>
            <a:r>
              <a:rPr lang="fr-FR" baseline="-25000" dirty="0" err="1"/>
              <a:t>MW</a:t>
            </a:r>
            <a:r>
              <a:rPr lang="fr-FR" dirty="0">
                <a:latin typeface="Symbol" panose="05050102010706020507" pitchFamily="18" charset="2"/>
              </a:rPr>
              <a:t> = n</a:t>
            </a:r>
            <a:r>
              <a:rPr lang="fr-FR" baseline="-25000" dirty="0">
                <a:latin typeface="Symbol" panose="05050102010706020507" pitchFamily="18" charset="2"/>
              </a:rPr>
              <a:t>1</a:t>
            </a:r>
            <a:r>
              <a:rPr lang="fr-FR" dirty="0">
                <a:latin typeface="Symbol" panose="05050102010706020507" pitchFamily="18" charset="2"/>
              </a:rPr>
              <a:t>-n</a:t>
            </a:r>
            <a:r>
              <a:rPr lang="fr-FR" baseline="-25000" dirty="0">
                <a:latin typeface="Symbol" panose="05050102010706020507" pitchFamily="18" charset="2"/>
              </a:rPr>
              <a:t>2</a:t>
            </a:r>
            <a:endParaRPr lang="fr-FR" baseline="-25000" dirty="0"/>
          </a:p>
          <a:p>
            <a:r>
              <a:rPr lang="fr-FR" baseline="-25000" dirty="0"/>
              <a:t>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A42789-A98F-47EF-98CD-3CD78D08166F}"/>
              </a:ext>
            </a:extLst>
          </p:cNvPr>
          <p:cNvSpPr txBox="1"/>
          <p:nvPr/>
        </p:nvSpPr>
        <p:spPr>
          <a:xfrm>
            <a:off x="5474486" y="6141567"/>
            <a:ext cx="461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astrophysics</a:t>
            </a:r>
            <a:r>
              <a:rPr lang="fr-FR" dirty="0"/>
              <a:t> observations</a:t>
            </a:r>
          </a:p>
        </p:txBody>
      </p:sp>
    </p:spTree>
    <p:extLst>
      <p:ext uri="{BB962C8B-B14F-4D97-AF65-F5344CB8AC3E}">
        <p14:creationId xmlns:p14="http://schemas.microsoft.com/office/powerpoint/2010/main" val="186662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8EB94-4AE2-4E6C-A77A-61DC4818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C04A1-2BD9-4450-B092-440ABC7F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508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4C43F9F-9117-4FEB-9161-7D2890E1DB18}"/>
              </a:ext>
            </a:extLst>
          </p:cNvPr>
          <p:cNvSpPr txBox="1"/>
          <p:nvPr/>
        </p:nvSpPr>
        <p:spPr>
          <a:xfrm>
            <a:off x="271515" y="157183"/>
            <a:ext cx="9062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Molecular</a:t>
            </a:r>
            <a:r>
              <a:rPr lang="fr-FR" sz="4400" dirty="0">
                <a:solidFill>
                  <a:srgbClr val="0070C0"/>
                </a:solidFill>
              </a:rPr>
              <a:t> quantum </a:t>
            </a:r>
            <a:r>
              <a:rPr lang="fr-FR" sz="4400" dirty="0" err="1">
                <a:solidFill>
                  <a:srgbClr val="0070C0"/>
                </a:solidFill>
              </a:rPr>
              <a:t>logic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453B14-580F-4DED-8CC6-22F8C0134FE4}"/>
              </a:ext>
            </a:extLst>
          </p:cNvPr>
          <p:cNvSpPr txBox="1"/>
          <p:nvPr/>
        </p:nvSpPr>
        <p:spPr>
          <a:xfrm>
            <a:off x="409074" y="1528011"/>
            <a:ext cx="503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REMPD </a:t>
            </a:r>
            <a:r>
              <a:rPr lang="fr-FR" sz="2400" dirty="0" err="1"/>
              <a:t>spectroscopy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destructive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4EF20D-899C-48EE-B975-D931D187F133}"/>
              </a:ext>
            </a:extLst>
          </p:cNvPr>
          <p:cNvSpPr txBox="1"/>
          <p:nvPr/>
        </p:nvSpPr>
        <p:spPr>
          <a:xfrm>
            <a:off x="6486750" y="1574177"/>
            <a:ext cx="252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Very long </a:t>
            </a:r>
            <a:r>
              <a:rPr lang="fr-FR" dirty="0" err="1"/>
              <a:t>aquisition</a:t>
            </a:r>
            <a:r>
              <a:rPr lang="fr-FR" dirty="0"/>
              <a:t> time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CEC0C7-BCBE-4505-8EBD-DB46701CE146}"/>
              </a:ext>
            </a:extLst>
          </p:cNvPr>
          <p:cNvSpPr txBox="1"/>
          <p:nvPr/>
        </p:nvSpPr>
        <p:spPr>
          <a:xfrm>
            <a:off x="409073" y="2873315"/>
            <a:ext cx="438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Rather</a:t>
            </a:r>
            <a:r>
              <a:rPr lang="fr-FR" sz="2400" dirty="0"/>
              <a:t> </a:t>
            </a:r>
            <a:r>
              <a:rPr lang="fr-FR" sz="2400" b="1" dirty="0" err="1"/>
              <a:t>low</a:t>
            </a:r>
            <a:r>
              <a:rPr lang="fr-FR" sz="2400" dirty="0"/>
              <a:t> signal to noise ratio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DC4812-350F-4C17-A473-6A851B41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48" y="2053566"/>
            <a:ext cx="4750745" cy="25628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106C843-7A35-4258-AAAD-0AB20B09A7CC}"/>
              </a:ext>
            </a:extLst>
          </p:cNvPr>
          <p:cNvSpPr txBox="1"/>
          <p:nvPr/>
        </p:nvSpPr>
        <p:spPr>
          <a:xfrm>
            <a:off x="3017808" y="4092590"/>
            <a:ext cx="235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HD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 err="1"/>
              <a:t>lines</a:t>
            </a:r>
            <a:r>
              <a:rPr lang="fr-FR" dirty="0"/>
              <a:t> (Amsterdam)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89C292-CCF5-4719-BEA2-3EE08B7AC7D3}"/>
              </a:ext>
            </a:extLst>
          </p:cNvPr>
          <p:cNvSpPr txBox="1"/>
          <p:nvPr/>
        </p:nvSpPr>
        <p:spPr>
          <a:xfrm>
            <a:off x="5041190" y="5808448"/>
            <a:ext cx="665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Can one do </a:t>
            </a:r>
            <a:r>
              <a:rPr lang="fr-FR" sz="2400" dirty="0" err="1">
                <a:solidFill>
                  <a:srgbClr val="0070C0"/>
                </a:solidFill>
              </a:rPr>
              <a:t>better</a:t>
            </a:r>
            <a:r>
              <a:rPr lang="fr-FR" sz="2400" dirty="0">
                <a:solidFill>
                  <a:srgbClr val="0070C0"/>
                </a:solidFill>
              </a:rPr>
              <a:t> and </a:t>
            </a:r>
            <a:r>
              <a:rPr lang="fr-FR" sz="2400" dirty="0" err="1">
                <a:solidFill>
                  <a:srgbClr val="0070C0"/>
                </a:solidFill>
              </a:rPr>
              <a:t>reach</a:t>
            </a:r>
            <a:r>
              <a:rPr lang="fr-FR" sz="2400" dirty="0">
                <a:solidFill>
                  <a:srgbClr val="0070C0"/>
                </a:solidFill>
              </a:rPr>
              <a:t> 10</a:t>
            </a:r>
            <a:r>
              <a:rPr lang="fr-FR" sz="2400" baseline="30000" dirty="0">
                <a:solidFill>
                  <a:srgbClr val="0070C0"/>
                </a:solidFill>
              </a:rPr>
              <a:t>-16…-17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inacurracies</a:t>
            </a:r>
            <a:r>
              <a:rPr lang="fr-FR" sz="2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64D40B-D64D-4C19-80E0-EB33473A81A9}"/>
              </a:ext>
            </a:extLst>
          </p:cNvPr>
          <p:cNvSpPr txBox="1"/>
          <p:nvPr/>
        </p:nvSpPr>
        <p:spPr>
          <a:xfrm>
            <a:off x="438574" y="4912339"/>
            <a:ext cx="646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Search</a:t>
            </a:r>
            <a:r>
              <a:rPr lang="fr-FR" sz="2400" dirty="0"/>
              <a:t> for Fundamental constant time variation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646655-DC4B-4CC6-89EA-E64731B32841}"/>
              </a:ext>
            </a:extLst>
          </p:cNvPr>
          <p:cNvSpPr txBox="1"/>
          <p:nvPr/>
        </p:nvSpPr>
        <p:spPr>
          <a:xfrm>
            <a:off x="271515" y="797597"/>
            <a:ext cx="167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Motivations</a:t>
            </a:r>
          </a:p>
        </p:txBody>
      </p:sp>
    </p:spTree>
    <p:extLst>
      <p:ext uri="{BB962C8B-B14F-4D97-AF65-F5344CB8AC3E}">
        <p14:creationId xmlns:p14="http://schemas.microsoft.com/office/powerpoint/2010/main" val="48408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9A65E-12B6-4A78-829D-A898A887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38" y="-173214"/>
            <a:ext cx="7155252" cy="1325563"/>
          </a:xfrm>
        </p:spPr>
        <p:txBody>
          <a:bodyPr>
            <a:norm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+mn-lt"/>
              </a:rPr>
              <a:t>Context</a:t>
            </a:r>
            <a:r>
              <a:rPr lang="fr-FR" sz="4800" dirty="0">
                <a:solidFill>
                  <a:srgbClr val="0070C0"/>
                </a:solidFill>
                <a:latin typeface="+mn-lt"/>
              </a:rPr>
              <a:t> in AMO </a:t>
            </a:r>
            <a:r>
              <a:rPr lang="fr-FR" sz="4800" dirty="0" err="1">
                <a:solidFill>
                  <a:srgbClr val="0070C0"/>
                </a:solidFill>
                <a:latin typeface="+mn-lt"/>
              </a:rPr>
              <a:t>physics</a:t>
            </a:r>
            <a:endParaRPr lang="fr-FR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81BA2D-3F45-4FDF-A72D-071161954A18}"/>
              </a:ext>
            </a:extLst>
          </p:cNvPr>
          <p:cNvSpPr txBox="1"/>
          <p:nvPr/>
        </p:nvSpPr>
        <p:spPr>
          <a:xfrm>
            <a:off x="3593493" y="4527169"/>
            <a:ext cx="4019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Schrödinger + relativistic corrections</a:t>
            </a:r>
          </a:p>
          <a:p>
            <a:r>
              <a:rPr lang="en-US" dirty="0">
                <a:solidFill>
                  <a:srgbClr val="0070C0"/>
                </a:solidFill>
              </a:rPr>
              <a:t> Dirac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   +  QED corrections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ACF5C1-C17F-455B-B821-B12B6285DFDC}"/>
              </a:ext>
            </a:extLst>
          </p:cNvPr>
          <p:cNvSpPr txBox="1"/>
          <p:nvPr/>
        </p:nvSpPr>
        <p:spPr>
          <a:xfrm>
            <a:off x="7804024" y="4577511"/>
            <a:ext cx="368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Nuclear finite size correction </a:t>
            </a:r>
          </a:p>
          <a:p>
            <a:r>
              <a:rPr lang="en-US" dirty="0">
                <a:solidFill>
                  <a:srgbClr val="FF0000"/>
                </a:solidFill>
              </a:rPr>
              <a:t>(proton or deuteron  charge radius)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2F0E38-37A6-430A-941F-AE40118AD63C}"/>
              </a:ext>
            </a:extLst>
          </p:cNvPr>
          <p:cNvSpPr txBox="1"/>
          <p:nvPr/>
        </p:nvSpPr>
        <p:spPr>
          <a:xfrm>
            <a:off x="273798" y="2777286"/>
            <a:ext cx="357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Transitions </a:t>
            </a:r>
            <a:r>
              <a:rPr lang="fr-FR" sz="2400" dirty="0" err="1">
                <a:solidFill>
                  <a:srgbClr val="0070C0"/>
                </a:solidFill>
              </a:rPr>
              <a:t>frequencies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083A649-23EF-4B7E-8312-138C3170DF57}"/>
              </a:ext>
            </a:extLst>
          </p:cNvPr>
          <p:cNvCxnSpPr>
            <a:cxnSpLocks/>
          </p:cNvCxnSpPr>
          <p:nvPr/>
        </p:nvCxnSpPr>
        <p:spPr>
          <a:xfrm>
            <a:off x="3915941" y="4352987"/>
            <a:ext cx="3303255" cy="0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FF97515-C488-44CF-A0E9-8EEDF2328F34}"/>
              </a:ext>
            </a:extLst>
          </p:cNvPr>
          <p:cNvCxnSpPr/>
          <p:nvPr/>
        </p:nvCxnSpPr>
        <p:spPr>
          <a:xfrm>
            <a:off x="8211531" y="4353323"/>
            <a:ext cx="140829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C030975-0937-49D5-A430-CC6929EED5E6}"/>
              </a:ext>
            </a:extLst>
          </p:cNvPr>
          <p:cNvGrpSpPr/>
          <p:nvPr/>
        </p:nvGrpSpPr>
        <p:grpSpPr>
          <a:xfrm>
            <a:off x="1241766" y="5577749"/>
            <a:ext cx="2875278" cy="937800"/>
            <a:chOff x="6650270" y="530839"/>
            <a:chExt cx="2875278" cy="937800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5AE346E-6349-495F-953B-DCEE169337F5}"/>
                </a:ext>
              </a:extLst>
            </p:cNvPr>
            <p:cNvSpPr txBox="1"/>
            <p:nvPr/>
          </p:nvSpPr>
          <p:spPr>
            <a:xfrm>
              <a:off x="6650270" y="532852"/>
              <a:ext cx="28132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Rydberg constant R</a:t>
              </a:r>
              <a:r>
                <a:rPr lang="fr-FR" baseline="-25000" dirty="0"/>
                <a:t>∞</a:t>
              </a:r>
            </a:p>
            <a:p>
              <a:r>
                <a:rPr lang="fr-FR" dirty="0"/>
                <a:t>Nucleus/</a:t>
              </a:r>
              <a:r>
                <a:rPr lang="fr-FR" dirty="0" err="1"/>
                <a:t>electron</a:t>
              </a:r>
              <a:r>
                <a:rPr lang="fr-FR" dirty="0"/>
                <a:t> mass ratio</a:t>
              </a:r>
            </a:p>
            <a:p>
              <a:r>
                <a:rPr lang="fr-FR" dirty="0"/>
                <a:t>Nucleus </a:t>
              </a:r>
              <a:r>
                <a:rPr lang="fr-FR" dirty="0" err="1"/>
                <a:t>radii</a:t>
              </a:r>
              <a:endParaRPr lang="fr-FR" dirty="0"/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053CD418-252B-4277-BA59-5D12089EA318}"/>
                </a:ext>
              </a:extLst>
            </p:cNvPr>
            <p:cNvSpPr/>
            <p:nvPr/>
          </p:nvSpPr>
          <p:spPr>
            <a:xfrm>
              <a:off x="6650270" y="530839"/>
              <a:ext cx="2875278" cy="937800"/>
            </a:xfrm>
            <a:prstGeom prst="roundRect">
              <a:avLst/>
            </a:prstGeom>
            <a:noFill/>
            <a:ln w="476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1A1E8C3-4441-4F1A-824D-F6175C5E943A}"/>
              </a:ext>
            </a:extLst>
          </p:cNvPr>
          <p:cNvSpPr txBox="1"/>
          <p:nvPr/>
        </p:nvSpPr>
        <p:spPr>
          <a:xfrm>
            <a:off x="647583" y="1427601"/>
            <a:ext cx="4151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Precisely</a:t>
            </a:r>
            <a:r>
              <a:rPr lang="fr-FR" sz="2800" dirty="0"/>
              <a:t> calculable </a:t>
            </a:r>
            <a:r>
              <a:rPr lang="fr-FR" sz="2800" dirty="0" err="1"/>
              <a:t>atomic</a:t>
            </a:r>
            <a:r>
              <a:rPr lang="fr-FR" sz="2800" dirty="0"/>
              <a:t> </a:t>
            </a:r>
          </a:p>
          <a:p>
            <a:r>
              <a:rPr lang="fr-FR" sz="2800" dirty="0"/>
              <a:t>        and </a:t>
            </a:r>
            <a:r>
              <a:rPr lang="fr-FR" sz="2800" dirty="0" err="1"/>
              <a:t>molecular</a:t>
            </a:r>
            <a:r>
              <a:rPr lang="fr-FR" sz="2800" dirty="0"/>
              <a:t> </a:t>
            </a:r>
            <a:r>
              <a:rPr lang="fr-FR" sz="2800" dirty="0" err="1"/>
              <a:t>systems</a:t>
            </a:r>
            <a:endParaRPr lang="fr-FR" sz="28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0BD7CFF-38C8-4BAD-9B11-7B93C71E9161}"/>
              </a:ext>
            </a:extLst>
          </p:cNvPr>
          <p:cNvGrpSpPr/>
          <p:nvPr/>
        </p:nvGrpSpPr>
        <p:grpSpPr>
          <a:xfrm>
            <a:off x="2017818" y="3188880"/>
            <a:ext cx="8156364" cy="1211039"/>
            <a:chOff x="2453755" y="3724854"/>
            <a:chExt cx="8156364" cy="1211039"/>
          </a:xfrm>
        </p:grpSpPr>
        <p:graphicFrame>
          <p:nvGraphicFramePr>
            <p:cNvPr id="6" name="Object 177">
              <a:extLst>
                <a:ext uri="{FF2B5EF4-FFF2-40B4-BE49-F238E27FC236}">
                  <a16:creationId xmlns:a16="http://schemas.microsoft.com/office/drawing/2014/main" id="{12BB71DF-B7E5-49D8-B726-7C613E6BF4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694998"/>
                </p:ext>
              </p:extLst>
            </p:nvPr>
          </p:nvGraphicFramePr>
          <p:xfrm>
            <a:off x="2453755" y="3724854"/>
            <a:ext cx="8156364" cy="1211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Équation" r:id="rId3" imgW="3073320" imgH="457200" progId="Equation.3">
                    <p:embed/>
                  </p:oleObj>
                </mc:Choice>
                <mc:Fallback>
                  <p:oleObj name="Équation" r:id="rId3" imgW="3073320" imgH="457200" progId="Equation.3">
                    <p:embed/>
                    <p:pic>
                      <p:nvPicPr>
                        <p:cNvPr id="6" name="Object 177">
                          <a:extLst>
                            <a:ext uri="{FF2B5EF4-FFF2-40B4-BE49-F238E27FC236}">
                              <a16:creationId xmlns:a16="http://schemas.microsoft.com/office/drawing/2014/main" id="{12BB71DF-B7E5-49D8-B726-7C613E6BF48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3755" y="3724854"/>
                          <a:ext cx="8156364" cy="121103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à coins arrondis 16">
              <a:extLst>
                <a:ext uri="{FF2B5EF4-FFF2-40B4-BE49-F238E27FC236}">
                  <a16:creationId xmlns:a16="http://schemas.microsoft.com/office/drawing/2014/main" id="{E43A74E0-B419-4EEC-BFA9-D2C88E579B5C}"/>
                </a:ext>
              </a:extLst>
            </p:cNvPr>
            <p:cNvSpPr/>
            <p:nvPr/>
          </p:nvSpPr>
          <p:spPr bwMode="auto">
            <a:xfrm>
              <a:off x="3115342" y="3985079"/>
              <a:ext cx="733646" cy="683247"/>
            </a:xfrm>
            <a:prstGeom prst="roundRect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à coins arrondis 17">
              <a:extLst>
                <a:ext uri="{FF2B5EF4-FFF2-40B4-BE49-F238E27FC236}">
                  <a16:creationId xmlns:a16="http://schemas.microsoft.com/office/drawing/2014/main" id="{D4EE156B-D2EA-4ACB-B727-9D3FAE9B861C}"/>
                </a:ext>
              </a:extLst>
            </p:cNvPr>
            <p:cNvSpPr/>
            <p:nvPr/>
          </p:nvSpPr>
          <p:spPr bwMode="auto">
            <a:xfrm>
              <a:off x="9072175" y="4105604"/>
              <a:ext cx="465232" cy="520125"/>
            </a:xfrm>
            <a:prstGeom prst="roundRect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à coins arrondis 18">
              <a:extLst>
                <a:ext uri="{FF2B5EF4-FFF2-40B4-BE49-F238E27FC236}">
                  <a16:creationId xmlns:a16="http://schemas.microsoft.com/office/drawing/2014/main" id="{E95EB92C-7F47-4555-9DE7-1FC4DEBA1D81}"/>
                </a:ext>
              </a:extLst>
            </p:cNvPr>
            <p:cNvSpPr/>
            <p:nvPr/>
          </p:nvSpPr>
          <p:spPr bwMode="auto">
            <a:xfrm>
              <a:off x="4670316" y="4172901"/>
              <a:ext cx="592801" cy="442195"/>
            </a:xfrm>
            <a:prstGeom prst="roundRect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à coins arrondis 17">
              <a:extLst>
                <a:ext uri="{FF2B5EF4-FFF2-40B4-BE49-F238E27FC236}">
                  <a16:creationId xmlns:a16="http://schemas.microsoft.com/office/drawing/2014/main" id="{5CD7ED0B-71E1-4A97-8C64-3EF0FF5B04C3}"/>
                </a:ext>
              </a:extLst>
            </p:cNvPr>
            <p:cNvSpPr/>
            <p:nvPr/>
          </p:nvSpPr>
          <p:spPr bwMode="auto">
            <a:xfrm>
              <a:off x="4648944" y="4094971"/>
              <a:ext cx="592800" cy="520125"/>
            </a:xfrm>
            <a:prstGeom prst="roundRect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C4E30AB-5121-445B-9DBA-E24161C3AB3A}"/>
              </a:ext>
            </a:extLst>
          </p:cNvPr>
          <p:cNvSpPr txBox="1"/>
          <p:nvPr/>
        </p:nvSpPr>
        <p:spPr>
          <a:xfrm>
            <a:off x="6698377" y="303149"/>
            <a:ext cx="253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physics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76CA28-1228-4642-8160-6156DE33256B}"/>
              </a:ext>
            </a:extLst>
          </p:cNvPr>
          <p:cNvSpPr txBox="1"/>
          <p:nvPr/>
        </p:nvSpPr>
        <p:spPr>
          <a:xfrm>
            <a:off x="6096000" y="1357401"/>
            <a:ext cx="450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 body : H, D, T</a:t>
            </a:r>
          </a:p>
          <a:p>
            <a:r>
              <a:rPr lang="fr-FR" sz="2400" dirty="0"/>
              <a:t>3 body : </a:t>
            </a:r>
            <a:r>
              <a:rPr lang="fr-FR" sz="2400" dirty="0">
                <a:solidFill>
                  <a:srgbClr val="FF0000"/>
                </a:solidFill>
              </a:rPr>
              <a:t>H</a:t>
            </a:r>
            <a:r>
              <a:rPr lang="fr-FR" sz="2400" baseline="-25000" dirty="0">
                <a:solidFill>
                  <a:srgbClr val="FF0000"/>
                </a:solidFill>
              </a:rPr>
              <a:t>2</a:t>
            </a:r>
            <a:r>
              <a:rPr lang="fr-FR" sz="2400" baseline="30000" dirty="0">
                <a:solidFill>
                  <a:srgbClr val="FF0000"/>
                </a:solidFill>
              </a:rPr>
              <a:t>+</a:t>
            </a:r>
            <a:r>
              <a:rPr lang="fr-FR" sz="2400" dirty="0">
                <a:solidFill>
                  <a:srgbClr val="FF0000"/>
                </a:solidFill>
              </a:rPr>
              <a:t>, HD</a:t>
            </a:r>
            <a:r>
              <a:rPr lang="fr-FR" sz="2400" baseline="30000" dirty="0">
                <a:solidFill>
                  <a:srgbClr val="FF0000"/>
                </a:solidFill>
              </a:rPr>
              <a:t>+</a:t>
            </a:r>
            <a:r>
              <a:rPr lang="fr-FR" sz="2400" dirty="0">
                <a:solidFill>
                  <a:srgbClr val="FF0000"/>
                </a:solidFill>
              </a:rPr>
              <a:t>, HT</a:t>
            </a:r>
            <a:r>
              <a:rPr lang="fr-FR" sz="2400" baseline="30000" dirty="0">
                <a:solidFill>
                  <a:srgbClr val="FF0000"/>
                </a:solidFill>
              </a:rPr>
              <a:t>+</a:t>
            </a:r>
            <a:r>
              <a:rPr lang="fr-FR" sz="2400" dirty="0">
                <a:solidFill>
                  <a:srgbClr val="FF0000"/>
                </a:solidFill>
              </a:rPr>
              <a:t>, D</a:t>
            </a:r>
            <a:r>
              <a:rPr lang="fr-FR" sz="2400" baseline="-25000" dirty="0">
                <a:solidFill>
                  <a:srgbClr val="FF0000"/>
                </a:solidFill>
              </a:rPr>
              <a:t>2</a:t>
            </a:r>
            <a:r>
              <a:rPr lang="fr-FR" sz="2400" baseline="30000" dirty="0">
                <a:solidFill>
                  <a:srgbClr val="FF0000"/>
                </a:solidFill>
              </a:rPr>
              <a:t>+</a:t>
            </a:r>
            <a:r>
              <a:rPr lang="fr-FR" sz="2400" dirty="0">
                <a:solidFill>
                  <a:srgbClr val="FF0000"/>
                </a:solidFill>
              </a:rPr>
              <a:t>, DT</a:t>
            </a:r>
            <a:r>
              <a:rPr lang="fr-FR" sz="2400" baseline="30000" dirty="0">
                <a:solidFill>
                  <a:srgbClr val="FF0000"/>
                </a:solidFill>
              </a:rPr>
              <a:t>+</a:t>
            </a:r>
            <a:r>
              <a:rPr lang="fr-FR" sz="2400" dirty="0">
                <a:solidFill>
                  <a:srgbClr val="FF0000"/>
                </a:solidFill>
              </a:rPr>
              <a:t>, T</a:t>
            </a:r>
            <a:r>
              <a:rPr lang="fr-FR" sz="2400" baseline="-25000" dirty="0">
                <a:solidFill>
                  <a:srgbClr val="FF0000"/>
                </a:solidFill>
              </a:rPr>
              <a:t>2</a:t>
            </a:r>
            <a:r>
              <a:rPr lang="fr-FR" sz="2400" baseline="30000" dirty="0">
                <a:solidFill>
                  <a:srgbClr val="FF0000"/>
                </a:solidFill>
              </a:rPr>
              <a:t>+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/>
              <a:t>4 body : H</a:t>
            </a:r>
            <a:r>
              <a:rPr lang="fr-FR" sz="2400" baseline="-25000" dirty="0"/>
              <a:t>2</a:t>
            </a:r>
            <a:r>
              <a:rPr lang="fr-FR" sz="2400" dirty="0"/>
              <a:t>, HD, HT, D</a:t>
            </a:r>
            <a:r>
              <a:rPr lang="fr-FR" sz="2400" baseline="-25000" dirty="0"/>
              <a:t>2</a:t>
            </a:r>
            <a:r>
              <a:rPr lang="fr-FR" sz="2400" dirty="0"/>
              <a:t>, DT, T</a:t>
            </a:r>
            <a:r>
              <a:rPr lang="fr-FR" sz="2400" baseline="-25000" dirty="0"/>
              <a:t>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B0DCBF-42CF-415A-946B-9EFE00308941}"/>
              </a:ext>
            </a:extLst>
          </p:cNvPr>
          <p:cNvSpPr txBox="1"/>
          <p:nvPr/>
        </p:nvSpPr>
        <p:spPr>
          <a:xfrm>
            <a:off x="4616469" y="5672095"/>
            <a:ext cx="670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mass ratios + 3 charge radius + Rydberg = </a:t>
            </a:r>
            <a:r>
              <a:rPr lang="fr-FR" b="1" dirty="0"/>
              <a:t>7 </a:t>
            </a:r>
            <a:r>
              <a:rPr lang="fr-FR" b="1" dirty="0" err="1"/>
              <a:t>fundamental</a:t>
            </a:r>
            <a:r>
              <a:rPr lang="fr-FR" b="1" dirty="0"/>
              <a:t> constants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210DAD-0660-4FC9-8E27-DC0BF42B9157}"/>
              </a:ext>
            </a:extLst>
          </p:cNvPr>
          <p:cNvSpPr txBox="1"/>
          <p:nvPr/>
        </p:nvSpPr>
        <p:spPr>
          <a:xfrm>
            <a:off x="6873358" y="6205617"/>
            <a:ext cx="5050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At least 7 </a:t>
            </a:r>
            <a:r>
              <a:rPr lang="fr-FR" sz="2400" b="1" dirty="0" err="1">
                <a:solidFill>
                  <a:srgbClr val="00B050"/>
                </a:solidFill>
              </a:rPr>
              <a:t>independant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err="1">
                <a:solidFill>
                  <a:srgbClr val="00B050"/>
                </a:solidFill>
              </a:rPr>
              <a:t>measurements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444DB169-021F-44AA-BC70-33B95E6C8D92}"/>
              </a:ext>
            </a:extLst>
          </p:cNvPr>
          <p:cNvGrpSpPr/>
          <p:nvPr/>
        </p:nvGrpSpPr>
        <p:grpSpPr>
          <a:xfrm>
            <a:off x="5496147" y="2863951"/>
            <a:ext cx="5573682" cy="688173"/>
            <a:chOff x="5496147" y="2863951"/>
            <a:chExt cx="5573682" cy="68817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EFE4D26-FDBC-4623-800C-CDF9AC5C4028}"/>
                </a:ext>
              </a:extLst>
            </p:cNvPr>
            <p:cNvSpPr txBox="1"/>
            <p:nvPr/>
          </p:nvSpPr>
          <p:spPr>
            <a:xfrm>
              <a:off x="7190369" y="2863951"/>
              <a:ext cx="3879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anose="05050102010706020507" pitchFamily="18" charset="2"/>
                </a:rPr>
                <a:t>a</a:t>
              </a:r>
              <a:r>
                <a:rPr lang="fr-FR" dirty="0"/>
                <a:t> = 1/137.035 999 177 m</a:t>
              </a:r>
              <a:r>
                <a:rPr lang="fr-FR" baseline="30000" dirty="0"/>
                <a:t>-1</a:t>
              </a:r>
              <a:r>
                <a:rPr lang="fr-FR" dirty="0"/>
                <a:t>  input data</a:t>
              </a:r>
              <a:endParaRPr lang="fr-FR" baseline="30000" dirty="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632406B-036D-4BF9-B311-6C63FF539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3358" y="3121377"/>
              <a:ext cx="155239" cy="43074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75B75D3-FE93-444F-A83A-DC4422D91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6147" y="3121377"/>
              <a:ext cx="1532450" cy="40758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1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4C43F9F-9117-4FEB-9161-7D2890E1DB18}"/>
              </a:ext>
            </a:extLst>
          </p:cNvPr>
          <p:cNvSpPr txBox="1"/>
          <p:nvPr/>
        </p:nvSpPr>
        <p:spPr>
          <a:xfrm>
            <a:off x="271515" y="157183"/>
            <a:ext cx="9062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Molecular</a:t>
            </a:r>
            <a:r>
              <a:rPr lang="fr-FR" sz="4400" dirty="0">
                <a:solidFill>
                  <a:srgbClr val="0070C0"/>
                </a:solidFill>
              </a:rPr>
              <a:t> quantum </a:t>
            </a:r>
            <a:r>
              <a:rPr lang="fr-FR" sz="4400" dirty="0" err="1">
                <a:solidFill>
                  <a:srgbClr val="0070C0"/>
                </a:solidFill>
              </a:rPr>
              <a:t>logic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4E3FF5-D9EA-44CD-9258-A639323B10CB}"/>
              </a:ext>
            </a:extLst>
          </p:cNvPr>
          <p:cNvSpPr txBox="1"/>
          <p:nvPr/>
        </p:nvSpPr>
        <p:spPr>
          <a:xfrm>
            <a:off x="271515" y="1107097"/>
            <a:ext cx="211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QLS    quesaco?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A5349C-91DD-4984-8DCD-6370100E8092}"/>
              </a:ext>
            </a:extLst>
          </p:cNvPr>
          <p:cNvSpPr txBox="1"/>
          <p:nvPr/>
        </p:nvSpPr>
        <p:spPr>
          <a:xfrm>
            <a:off x="908070" y="2312372"/>
            <a:ext cx="979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Break-</a:t>
            </a:r>
            <a:r>
              <a:rPr lang="fr-FR" sz="2400" dirty="0" err="1"/>
              <a:t>through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Be</a:t>
            </a:r>
            <a:r>
              <a:rPr lang="fr-FR" sz="2400" baseline="30000" dirty="0"/>
              <a:t>+</a:t>
            </a:r>
            <a:r>
              <a:rPr lang="fr-FR" sz="2400" dirty="0"/>
              <a:t>/Al</a:t>
            </a:r>
            <a:r>
              <a:rPr lang="fr-FR" sz="2400" baseline="30000" dirty="0"/>
              <a:t>+</a:t>
            </a:r>
            <a:r>
              <a:rPr lang="fr-FR" sz="2400" dirty="0"/>
              <a:t> ion </a:t>
            </a:r>
            <a:r>
              <a:rPr lang="fr-FR" sz="2400" dirty="0" err="1"/>
              <a:t>clock</a:t>
            </a:r>
            <a:r>
              <a:rPr lang="fr-FR" sz="2400" dirty="0"/>
              <a:t> at NIST</a:t>
            </a:r>
            <a:r>
              <a:rPr lang="fr-FR" dirty="0"/>
              <a:t>, Piet Schmidt, Science 309, 749 (</a:t>
            </a:r>
            <a:r>
              <a:rPr lang="fr-FR" b="1" dirty="0"/>
              <a:t>2005</a:t>
            </a:r>
            <a:r>
              <a:rPr lang="fr-FR" dirty="0"/>
              <a:t>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CD53104-FF91-45D5-98A7-ED8FD8873D16}"/>
              </a:ext>
            </a:extLst>
          </p:cNvPr>
          <p:cNvSpPr txBox="1"/>
          <p:nvPr/>
        </p:nvSpPr>
        <p:spPr>
          <a:xfrm>
            <a:off x="2195449" y="3198167"/>
            <a:ext cx="87407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Ion </a:t>
            </a:r>
            <a:r>
              <a:rPr lang="fr-FR" sz="2400" dirty="0" err="1"/>
              <a:t>optical</a:t>
            </a:r>
            <a:r>
              <a:rPr lang="fr-FR" sz="2400" dirty="0"/>
              <a:t> </a:t>
            </a:r>
            <a:r>
              <a:rPr lang="fr-FR" sz="2400" dirty="0" err="1"/>
              <a:t>clock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dirty="0" err="1"/>
              <a:t>Highly</a:t>
            </a:r>
            <a:r>
              <a:rPr lang="fr-FR" sz="2400" dirty="0"/>
              <a:t> </a:t>
            </a:r>
            <a:r>
              <a:rPr lang="fr-FR" sz="2400" dirty="0" err="1"/>
              <a:t>charged</a:t>
            </a:r>
            <a:r>
              <a:rPr lang="fr-FR" sz="2400" dirty="0"/>
              <a:t> ion </a:t>
            </a:r>
            <a:r>
              <a:rPr lang="fr-FR" sz="2400" dirty="0" err="1"/>
              <a:t>spectroscopy</a:t>
            </a:r>
            <a:r>
              <a:rPr lang="fr-FR" sz="2400" dirty="0"/>
              <a:t> Ar</a:t>
            </a:r>
            <a:r>
              <a:rPr lang="fr-FR" sz="2400" baseline="30000" dirty="0"/>
              <a:t>13+</a:t>
            </a:r>
          </a:p>
          <a:p>
            <a:endParaRPr lang="fr-FR" sz="2400" dirty="0"/>
          </a:p>
          <a:p>
            <a:r>
              <a:rPr lang="fr-FR" sz="2400" dirty="0"/>
              <a:t>QLS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molecular</a:t>
            </a:r>
            <a:r>
              <a:rPr lang="fr-FR" sz="2400" dirty="0"/>
              <a:t> ions   </a:t>
            </a:r>
            <a:r>
              <a:rPr lang="fr-FR" sz="2400" dirty="0" err="1"/>
              <a:t>MgH</a:t>
            </a:r>
            <a:r>
              <a:rPr lang="fr-FR" sz="2400" baseline="30000" dirty="0"/>
              <a:t>+</a:t>
            </a:r>
            <a:r>
              <a:rPr lang="fr-FR" sz="2400" dirty="0"/>
              <a:t>, </a:t>
            </a:r>
            <a:r>
              <a:rPr lang="fr-FR" sz="2400" dirty="0" err="1"/>
              <a:t>CaH</a:t>
            </a:r>
            <a:r>
              <a:rPr lang="fr-FR" sz="2400" baseline="30000" dirty="0"/>
              <a:t>+</a:t>
            </a:r>
            <a:r>
              <a:rPr lang="fr-FR" sz="2400" dirty="0"/>
              <a:t>  and  </a:t>
            </a:r>
            <a:r>
              <a:rPr lang="fr-FR" sz="2400" dirty="0" err="1"/>
              <a:t>hydrogen</a:t>
            </a:r>
            <a:r>
              <a:rPr lang="fr-FR" sz="2400" dirty="0"/>
              <a:t> </a:t>
            </a:r>
            <a:r>
              <a:rPr lang="fr-FR" sz="2400" dirty="0" err="1"/>
              <a:t>molecular</a:t>
            </a:r>
            <a:r>
              <a:rPr lang="fr-FR" sz="2400" dirty="0"/>
              <a:t> ions</a:t>
            </a:r>
            <a:endParaRPr lang="fr-F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117126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4C43F9F-9117-4FEB-9161-7D2890E1DB18}"/>
              </a:ext>
            </a:extLst>
          </p:cNvPr>
          <p:cNvSpPr txBox="1"/>
          <p:nvPr/>
        </p:nvSpPr>
        <p:spPr>
          <a:xfrm>
            <a:off x="271515" y="157183"/>
            <a:ext cx="9062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Molecular</a:t>
            </a:r>
            <a:r>
              <a:rPr lang="fr-FR" sz="4400" dirty="0">
                <a:solidFill>
                  <a:srgbClr val="0070C0"/>
                </a:solidFill>
              </a:rPr>
              <a:t> quantum </a:t>
            </a:r>
            <a:r>
              <a:rPr lang="fr-FR" sz="4400" dirty="0" err="1">
                <a:solidFill>
                  <a:srgbClr val="0070C0"/>
                </a:solidFill>
              </a:rPr>
              <a:t>logic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3FF26F-1810-47D4-9BDC-7AA3770D0616}"/>
              </a:ext>
            </a:extLst>
          </p:cNvPr>
          <p:cNvSpPr txBox="1"/>
          <p:nvPr/>
        </p:nvSpPr>
        <p:spPr>
          <a:xfrm>
            <a:off x="271515" y="939754"/>
            <a:ext cx="291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The quantum </a:t>
            </a:r>
            <a:r>
              <a:rPr lang="fr-FR" sz="2400" dirty="0" err="1"/>
              <a:t>systems</a:t>
            </a:r>
            <a:endParaRPr lang="fr-FR" sz="2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1DCF2B3-5D7F-4C60-930E-DA3B084DEF39}"/>
              </a:ext>
            </a:extLst>
          </p:cNvPr>
          <p:cNvSpPr txBox="1"/>
          <p:nvPr/>
        </p:nvSpPr>
        <p:spPr>
          <a:xfrm>
            <a:off x="5022274" y="3272590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|L↑&gt; = |2S, F=2, </a:t>
            </a:r>
            <a:r>
              <a:rPr lang="fr-FR" dirty="0" err="1"/>
              <a:t>m</a:t>
            </a:r>
            <a:r>
              <a:rPr lang="fr-FR" baseline="-25000" dirty="0" err="1"/>
              <a:t>F</a:t>
            </a:r>
            <a:r>
              <a:rPr lang="fr-FR" dirty="0"/>
              <a:t>=2&gt;</a:t>
            </a:r>
          </a:p>
          <a:p>
            <a:r>
              <a:rPr lang="fr-FR" dirty="0"/>
              <a:t>|L↓&gt; = |2S, F=1, </a:t>
            </a:r>
            <a:r>
              <a:rPr lang="fr-FR" dirty="0" err="1"/>
              <a:t>m</a:t>
            </a:r>
            <a:r>
              <a:rPr lang="fr-FR" baseline="-25000" dirty="0" err="1"/>
              <a:t>F</a:t>
            </a:r>
            <a:r>
              <a:rPr lang="fr-FR" dirty="0"/>
              <a:t>=1&gt;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812CEF-B9EC-44ED-9A9F-DF75B581FBC1}"/>
              </a:ext>
            </a:extLst>
          </p:cNvPr>
          <p:cNvSpPr txBox="1"/>
          <p:nvPr/>
        </p:nvSpPr>
        <p:spPr>
          <a:xfrm>
            <a:off x="733926" y="341696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16FBF"/>
                </a:solidFill>
              </a:rPr>
              <a:t>Logic 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2651B5-BB57-4E6B-87F2-BEDCF40CF273}"/>
              </a:ext>
            </a:extLst>
          </p:cNvPr>
          <p:cNvSpPr txBox="1"/>
          <p:nvPr/>
        </p:nvSpPr>
        <p:spPr>
          <a:xfrm>
            <a:off x="2653445" y="3419171"/>
            <a:ext cx="19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</a:t>
            </a:r>
            <a:r>
              <a:rPr lang="fr-FR" baseline="30000" dirty="0"/>
              <a:t>+</a:t>
            </a:r>
            <a:r>
              <a:rPr lang="fr-FR" dirty="0"/>
              <a:t> hyperfine </a:t>
            </a:r>
            <a:r>
              <a:rPr lang="fr-FR" dirty="0" err="1"/>
              <a:t>Qbit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1A63D89-3C17-409E-8A84-AB89DAF1B272}"/>
              </a:ext>
            </a:extLst>
          </p:cNvPr>
          <p:cNvCxnSpPr/>
          <p:nvPr/>
        </p:nvCxnSpPr>
        <p:spPr>
          <a:xfrm>
            <a:off x="9069557" y="4216066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322F360-9D92-4CF8-B42A-B488B32B6FD5}"/>
              </a:ext>
            </a:extLst>
          </p:cNvPr>
          <p:cNvCxnSpPr/>
          <p:nvPr/>
        </p:nvCxnSpPr>
        <p:spPr>
          <a:xfrm>
            <a:off x="9334252" y="4135221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23718C8-18ED-41E0-8450-F61909AAB546}"/>
              </a:ext>
            </a:extLst>
          </p:cNvPr>
          <p:cNvCxnSpPr/>
          <p:nvPr/>
        </p:nvCxnSpPr>
        <p:spPr>
          <a:xfrm>
            <a:off x="9616741" y="4077389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0EA2A1E-E459-472D-ABF7-7F16D475A47F}"/>
              </a:ext>
            </a:extLst>
          </p:cNvPr>
          <p:cNvCxnSpPr/>
          <p:nvPr/>
        </p:nvCxnSpPr>
        <p:spPr>
          <a:xfrm>
            <a:off x="9051763" y="3645746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F501EB6-DD68-432D-BC0D-A95532C0CC1F}"/>
              </a:ext>
            </a:extLst>
          </p:cNvPr>
          <p:cNvCxnSpPr/>
          <p:nvPr/>
        </p:nvCxnSpPr>
        <p:spPr>
          <a:xfrm>
            <a:off x="9316458" y="3564901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AA8EF98-2883-4FE4-84D1-86988FFE045E}"/>
              </a:ext>
            </a:extLst>
          </p:cNvPr>
          <p:cNvCxnSpPr/>
          <p:nvPr/>
        </p:nvCxnSpPr>
        <p:spPr>
          <a:xfrm>
            <a:off x="9598947" y="3507069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59424CD-0B27-4116-8155-FC240AF2652E}"/>
              </a:ext>
            </a:extLst>
          </p:cNvPr>
          <p:cNvCxnSpPr/>
          <p:nvPr/>
        </p:nvCxnSpPr>
        <p:spPr>
          <a:xfrm>
            <a:off x="9903746" y="3430870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4C935D0-4B47-406A-91A6-FCAA7469FF7A}"/>
              </a:ext>
            </a:extLst>
          </p:cNvPr>
          <p:cNvCxnSpPr/>
          <p:nvPr/>
        </p:nvCxnSpPr>
        <p:spPr>
          <a:xfrm>
            <a:off x="8787068" y="3733978"/>
            <a:ext cx="264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67EE6DA-08B0-46AB-BE1F-1886ACE43533}"/>
              </a:ext>
            </a:extLst>
          </p:cNvPr>
          <p:cNvCxnSpPr/>
          <p:nvPr/>
        </p:nvCxnSpPr>
        <p:spPr>
          <a:xfrm>
            <a:off x="9749088" y="3981406"/>
            <a:ext cx="0" cy="232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2A07107-CEB9-4C2B-821B-AD41AEA5001F}"/>
              </a:ext>
            </a:extLst>
          </p:cNvPr>
          <p:cNvCxnSpPr/>
          <p:nvPr/>
        </p:nvCxnSpPr>
        <p:spPr>
          <a:xfrm flipV="1">
            <a:off x="10036093" y="3272590"/>
            <a:ext cx="0" cy="23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07D556B-9AE4-481F-A62A-FED7A33F559C}"/>
              </a:ext>
            </a:extLst>
          </p:cNvPr>
          <p:cNvSpPr txBox="1"/>
          <p:nvPr/>
        </p:nvSpPr>
        <p:spPr>
          <a:xfrm>
            <a:off x="10479506" y="389039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2S F=1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B72B57B-D577-4FDF-9520-3E2756380298}"/>
              </a:ext>
            </a:extLst>
          </p:cNvPr>
          <p:cNvSpPr txBox="1"/>
          <p:nvPr/>
        </p:nvSpPr>
        <p:spPr>
          <a:xfrm>
            <a:off x="10479505" y="323230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2S F=2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2A5AE7-CDD9-472C-A7DB-0EFFD29A6745}"/>
              </a:ext>
            </a:extLst>
          </p:cNvPr>
          <p:cNvSpPr txBox="1"/>
          <p:nvPr/>
        </p:nvSpPr>
        <p:spPr>
          <a:xfrm>
            <a:off x="2700285" y="371411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 = ½   I = 3/2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C27873B-EE1E-412E-90B0-A6F9B02EF36C}"/>
              </a:ext>
            </a:extLst>
          </p:cNvPr>
          <p:cNvCxnSpPr/>
          <p:nvPr/>
        </p:nvCxnSpPr>
        <p:spPr>
          <a:xfrm>
            <a:off x="8919415" y="2371512"/>
            <a:ext cx="984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58E544A5-90F4-4CC5-9B49-E9502B04720F}"/>
              </a:ext>
            </a:extLst>
          </p:cNvPr>
          <p:cNvSpPr txBox="1"/>
          <p:nvPr/>
        </p:nvSpPr>
        <p:spPr>
          <a:xfrm>
            <a:off x="10479504" y="218684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2P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D1653F3-A53E-4A7D-8784-D633CCAF4F20}"/>
              </a:ext>
            </a:extLst>
          </p:cNvPr>
          <p:cNvCxnSpPr>
            <a:cxnSpLocks/>
          </p:cNvCxnSpPr>
          <p:nvPr/>
        </p:nvCxnSpPr>
        <p:spPr>
          <a:xfrm flipH="1" flipV="1">
            <a:off x="9411580" y="2371513"/>
            <a:ext cx="37225" cy="1503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CEF297C-B88E-49CB-B347-2C7FDFE499D2}"/>
              </a:ext>
            </a:extLst>
          </p:cNvPr>
          <p:cNvCxnSpPr>
            <a:cxnSpLocks/>
          </p:cNvCxnSpPr>
          <p:nvPr/>
        </p:nvCxnSpPr>
        <p:spPr>
          <a:xfrm>
            <a:off x="8919415" y="3874717"/>
            <a:ext cx="124902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5C72F43-A352-4748-9883-801E2CEF2FA0}"/>
              </a:ext>
            </a:extLst>
          </p:cNvPr>
          <p:cNvSpPr txBox="1"/>
          <p:nvPr/>
        </p:nvSpPr>
        <p:spPr>
          <a:xfrm>
            <a:off x="8535395" y="263929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313 nm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A213904-1B8B-490B-A4D4-2B83293D472D}"/>
              </a:ext>
            </a:extLst>
          </p:cNvPr>
          <p:cNvCxnSpPr/>
          <p:nvPr/>
        </p:nvCxnSpPr>
        <p:spPr>
          <a:xfrm>
            <a:off x="8535395" y="3564901"/>
            <a:ext cx="0" cy="5703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1CFBFF2C-F968-486A-BEE6-5D17723A75A3}"/>
              </a:ext>
            </a:extLst>
          </p:cNvPr>
          <p:cNvSpPr txBox="1"/>
          <p:nvPr/>
        </p:nvSpPr>
        <p:spPr>
          <a:xfrm>
            <a:off x="7739785" y="3696172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1.25 GHz</a:t>
            </a:r>
          </a:p>
        </p:txBody>
      </p:sp>
    </p:spTree>
    <p:extLst>
      <p:ext uri="{BB962C8B-B14F-4D97-AF65-F5344CB8AC3E}">
        <p14:creationId xmlns:p14="http://schemas.microsoft.com/office/powerpoint/2010/main" val="427986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E9279743-315B-4EE9-84CE-06F7083A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5" y="895370"/>
            <a:ext cx="3744436" cy="4992582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C379C81-FF47-42D1-B7E3-C427616CB0BE}"/>
              </a:ext>
            </a:extLst>
          </p:cNvPr>
          <p:cNvCxnSpPr>
            <a:cxnSpLocks/>
          </p:cNvCxnSpPr>
          <p:nvPr/>
        </p:nvCxnSpPr>
        <p:spPr>
          <a:xfrm>
            <a:off x="1499191" y="5143082"/>
            <a:ext cx="1317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05DD0FC-6A17-43AC-8988-AC14510B2611}"/>
              </a:ext>
            </a:extLst>
          </p:cNvPr>
          <p:cNvCxnSpPr>
            <a:cxnSpLocks/>
          </p:cNvCxnSpPr>
          <p:nvPr/>
        </p:nvCxnSpPr>
        <p:spPr>
          <a:xfrm>
            <a:off x="1426509" y="4817811"/>
            <a:ext cx="3818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06D88A-308E-4323-8F2E-2B6A34BD2C07}"/>
              </a:ext>
            </a:extLst>
          </p:cNvPr>
          <p:cNvCxnSpPr>
            <a:cxnSpLocks/>
          </p:cNvCxnSpPr>
          <p:nvPr/>
        </p:nvCxnSpPr>
        <p:spPr>
          <a:xfrm>
            <a:off x="4307888" y="2935762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2D77341-4450-4FFF-8828-06B0A23AE8B4}"/>
              </a:ext>
            </a:extLst>
          </p:cNvPr>
          <p:cNvCxnSpPr>
            <a:cxnSpLocks/>
          </p:cNvCxnSpPr>
          <p:nvPr/>
        </p:nvCxnSpPr>
        <p:spPr>
          <a:xfrm>
            <a:off x="4307888" y="2801559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2D3C67D-69B6-4D3B-A5D8-D8B841861997}"/>
              </a:ext>
            </a:extLst>
          </p:cNvPr>
          <p:cNvCxnSpPr>
            <a:cxnSpLocks/>
          </p:cNvCxnSpPr>
          <p:nvPr/>
        </p:nvCxnSpPr>
        <p:spPr>
          <a:xfrm>
            <a:off x="4307888" y="2433069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E00D94B-3BD6-4F13-BAAC-2F8E9B5DDB38}"/>
              </a:ext>
            </a:extLst>
          </p:cNvPr>
          <p:cNvCxnSpPr>
            <a:cxnSpLocks/>
          </p:cNvCxnSpPr>
          <p:nvPr/>
        </p:nvCxnSpPr>
        <p:spPr>
          <a:xfrm>
            <a:off x="4307888" y="1665383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BF21989-2464-47AD-9A7F-D2B36A4369B0}"/>
              </a:ext>
            </a:extLst>
          </p:cNvPr>
          <p:cNvCxnSpPr>
            <a:cxnSpLocks/>
          </p:cNvCxnSpPr>
          <p:nvPr/>
        </p:nvCxnSpPr>
        <p:spPr>
          <a:xfrm flipV="1">
            <a:off x="1958337" y="4439426"/>
            <a:ext cx="2254855" cy="69958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69D602D-8586-4BE0-9B55-9BA26B3DB21E}"/>
              </a:ext>
            </a:extLst>
          </p:cNvPr>
          <p:cNvCxnSpPr>
            <a:cxnSpLocks/>
          </p:cNvCxnSpPr>
          <p:nvPr/>
        </p:nvCxnSpPr>
        <p:spPr>
          <a:xfrm>
            <a:off x="1958337" y="5156911"/>
            <a:ext cx="2206829" cy="77047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E46DDAA4-41C5-4528-B4C4-671324A3C64F}"/>
              </a:ext>
            </a:extLst>
          </p:cNvPr>
          <p:cNvSpPr txBox="1"/>
          <p:nvPr/>
        </p:nvSpPr>
        <p:spPr>
          <a:xfrm>
            <a:off x="1120414" y="6277279"/>
            <a:ext cx="102098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/>
              <a:t>vibration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76E04F6-7969-499E-A6DB-52796992747E}"/>
              </a:ext>
            </a:extLst>
          </p:cNvPr>
          <p:cNvSpPr txBox="1"/>
          <p:nvPr/>
        </p:nvSpPr>
        <p:spPr>
          <a:xfrm>
            <a:off x="4244345" y="6277279"/>
            <a:ext cx="93904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/>
              <a:t>rotation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93B561C-C811-41AD-BB45-F979FC1B9C10}"/>
              </a:ext>
            </a:extLst>
          </p:cNvPr>
          <p:cNvSpPr txBox="1"/>
          <p:nvPr/>
        </p:nvSpPr>
        <p:spPr>
          <a:xfrm>
            <a:off x="984468" y="498355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v=0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957ADE0-1634-4582-A880-B3797119C290}"/>
              </a:ext>
            </a:extLst>
          </p:cNvPr>
          <p:cNvSpPr txBox="1"/>
          <p:nvPr/>
        </p:nvSpPr>
        <p:spPr>
          <a:xfrm>
            <a:off x="976483" y="463290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v=3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2E1BD12-54B1-4CBE-A32E-93A3F0050E5F}"/>
              </a:ext>
            </a:extLst>
          </p:cNvPr>
          <p:cNvSpPr txBox="1"/>
          <p:nvPr/>
        </p:nvSpPr>
        <p:spPr>
          <a:xfrm>
            <a:off x="5031008" y="277702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9E3B168-C85F-4853-84A8-BB36F650500B}"/>
              </a:ext>
            </a:extLst>
          </p:cNvPr>
          <p:cNvSpPr txBox="1"/>
          <p:nvPr/>
        </p:nvSpPr>
        <p:spPr>
          <a:xfrm>
            <a:off x="5031008" y="260585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7A9BD2B-8D08-4F1B-AD8A-E107E387AE78}"/>
              </a:ext>
            </a:extLst>
          </p:cNvPr>
          <p:cNvSpPr txBox="1"/>
          <p:nvPr/>
        </p:nvSpPr>
        <p:spPr>
          <a:xfrm>
            <a:off x="5031008" y="224798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C816598-2CB8-4E1C-9F25-38B1414003BD}"/>
              </a:ext>
            </a:extLst>
          </p:cNvPr>
          <p:cNvSpPr txBox="1"/>
          <p:nvPr/>
        </p:nvSpPr>
        <p:spPr>
          <a:xfrm>
            <a:off x="5031007" y="148723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38A2E6C-3043-4C19-AF18-DFD9505072CA}"/>
              </a:ext>
            </a:extLst>
          </p:cNvPr>
          <p:cNvSpPr txBox="1"/>
          <p:nvPr/>
        </p:nvSpPr>
        <p:spPr>
          <a:xfrm>
            <a:off x="6562937" y="6277279"/>
            <a:ext cx="108446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/>
              <a:t>hyperfine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ADE362-E5A6-4FBF-881F-CA128FEB097D}"/>
              </a:ext>
            </a:extLst>
          </p:cNvPr>
          <p:cNvSpPr txBox="1"/>
          <p:nvPr/>
        </p:nvSpPr>
        <p:spPr>
          <a:xfrm>
            <a:off x="6077053" y="340457"/>
            <a:ext cx="1378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 = 0 (L </a:t>
            </a:r>
            <a:r>
              <a:rPr lang="fr-FR" dirty="0" err="1"/>
              <a:t>even</a:t>
            </a:r>
            <a:r>
              <a:rPr lang="fr-FR" dirty="0"/>
              <a:t>)</a:t>
            </a:r>
          </a:p>
          <a:p>
            <a:pPr algn="ctr"/>
            <a:r>
              <a:rPr lang="fr-FR" dirty="0"/>
              <a:t>I = 1 (L </a:t>
            </a:r>
            <a:r>
              <a:rPr lang="fr-FR" dirty="0" err="1"/>
              <a:t>odd</a:t>
            </a:r>
            <a:r>
              <a:rPr lang="fr-FR" dirty="0"/>
              <a:t>)</a:t>
            </a:r>
          </a:p>
          <a:p>
            <a:pPr algn="ctr"/>
            <a:r>
              <a:rPr lang="fr-FR" dirty="0"/>
              <a:t>S = ½</a:t>
            </a:r>
          </a:p>
          <a:p>
            <a:pPr algn="ctr"/>
            <a:r>
              <a:rPr lang="fr-FR" dirty="0"/>
              <a:t>F = I+S</a:t>
            </a:r>
          </a:p>
          <a:p>
            <a:pPr algn="ctr"/>
            <a:r>
              <a:rPr lang="fr-FR" dirty="0"/>
              <a:t>J = F+L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1390930-5582-427F-B95F-F58400F431DF}"/>
              </a:ext>
            </a:extLst>
          </p:cNvPr>
          <p:cNvCxnSpPr>
            <a:cxnSpLocks/>
          </p:cNvCxnSpPr>
          <p:nvPr/>
        </p:nvCxnSpPr>
        <p:spPr>
          <a:xfrm>
            <a:off x="6547840" y="5877246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7C005A6-5ACD-41BB-8F7A-123C9244335D}"/>
              </a:ext>
            </a:extLst>
          </p:cNvPr>
          <p:cNvCxnSpPr>
            <a:cxnSpLocks/>
          </p:cNvCxnSpPr>
          <p:nvPr/>
        </p:nvCxnSpPr>
        <p:spPr>
          <a:xfrm>
            <a:off x="6547840" y="5139012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4E6E08D-98B1-460E-898B-E87CCC14D979}"/>
              </a:ext>
            </a:extLst>
          </p:cNvPr>
          <p:cNvCxnSpPr>
            <a:cxnSpLocks/>
          </p:cNvCxnSpPr>
          <p:nvPr/>
        </p:nvCxnSpPr>
        <p:spPr>
          <a:xfrm flipV="1">
            <a:off x="5518077" y="5074705"/>
            <a:ext cx="959190" cy="31055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7B38911-0BFF-42DE-8F8A-4DF2F317CBC3}"/>
              </a:ext>
            </a:extLst>
          </p:cNvPr>
          <p:cNvCxnSpPr>
            <a:cxnSpLocks/>
          </p:cNvCxnSpPr>
          <p:nvPr/>
        </p:nvCxnSpPr>
        <p:spPr>
          <a:xfrm>
            <a:off x="5518077" y="5385259"/>
            <a:ext cx="939935" cy="52384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837B8FBC-94F4-4053-8DD9-878395B056C1}"/>
              </a:ext>
            </a:extLst>
          </p:cNvPr>
          <p:cNvSpPr txBox="1"/>
          <p:nvPr/>
        </p:nvSpPr>
        <p:spPr>
          <a:xfrm>
            <a:off x="7279402" y="478757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J=5/2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BD036CA-9E32-4652-974F-24727FF1E93E}"/>
              </a:ext>
            </a:extLst>
          </p:cNvPr>
          <p:cNvSpPr txBox="1"/>
          <p:nvPr/>
        </p:nvSpPr>
        <p:spPr>
          <a:xfrm>
            <a:off x="7279402" y="57149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J=3/2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9B01D19-57D6-4D9A-9F23-E5EA6FE6CDDE}"/>
              </a:ext>
            </a:extLst>
          </p:cNvPr>
          <p:cNvSpPr txBox="1"/>
          <p:nvPr/>
        </p:nvSpPr>
        <p:spPr>
          <a:xfrm>
            <a:off x="6062226" y="5318476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105.4 MHz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DBB9EB37-79B8-4FF8-B12C-97DAC390DA7B}"/>
              </a:ext>
            </a:extLst>
          </p:cNvPr>
          <p:cNvCxnSpPr>
            <a:cxnSpLocks/>
          </p:cNvCxnSpPr>
          <p:nvPr/>
        </p:nvCxnSpPr>
        <p:spPr>
          <a:xfrm>
            <a:off x="7187474" y="5147386"/>
            <a:ext cx="12913" cy="7296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E9BDAC3C-D40A-4860-8F35-87AF9108A198}"/>
              </a:ext>
            </a:extLst>
          </p:cNvPr>
          <p:cNvCxnSpPr>
            <a:cxnSpLocks/>
          </p:cNvCxnSpPr>
          <p:nvPr/>
        </p:nvCxnSpPr>
        <p:spPr>
          <a:xfrm>
            <a:off x="4289270" y="5887952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8D2811A-C76A-478E-8966-FAAA6198A987}"/>
              </a:ext>
            </a:extLst>
          </p:cNvPr>
          <p:cNvCxnSpPr>
            <a:cxnSpLocks/>
          </p:cNvCxnSpPr>
          <p:nvPr/>
        </p:nvCxnSpPr>
        <p:spPr>
          <a:xfrm>
            <a:off x="4289270" y="5753749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749C8C6-42AB-434D-9BA2-C29DADA4929A}"/>
              </a:ext>
            </a:extLst>
          </p:cNvPr>
          <p:cNvCxnSpPr>
            <a:cxnSpLocks/>
          </p:cNvCxnSpPr>
          <p:nvPr/>
        </p:nvCxnSpPr>
        <p:spPr>
          <a:xfrm>
            <a:off x="4289270" y="5385259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798A8358-11D9-40C3-BB5C-879116DD559B}"/>
              </a:ext>
            </a:extLst>
          </p:cNvPr>
          <p:cNvCxnSpPr>
            <a:cxnSpLocks/>
          </p:cNvCxnSpPr>
          <p:nvPr/>
        </p:nvCxnSpPr>
        <p:spPr>
          <a:xfrm>
            <a:off x="4289270" y="4617573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F662CCEF-0D07-4609-9426-3BC4C6D4BD95}"/>
              </a:ext>
            </a:extLst>
          </p:cNvPr>
          <p:cNvSpPr txBox="1"/>
          <p:nvPr/>
        </p:nvSpPr>
        <p:spPr>
          <a:xfrm>
            <a:off x="5012390" y="572921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FB3D011-7CA3-4D96-B449-50E4C83CF244}"/>
              </a:ext>
            </a:extLst>
          </p:cNvPr>
          <p:cNvSpPr txBox="1"/>
          <p:nvPr/>
        </p:nvSpPr>
        <p:spPr>
          <a:xfrm>
            <a:off x="5012390" y="555804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L=1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EB4E6F1-7AB5-4ACE-8673-A66814818A2B}"/>
              </a:ext>
            </a:extLst>
          </p:cNvPr>
          <p:cNvSpPr txBox="1"/>
          <p:nvPr/>
        </p:nvSpPr>
        <p:spPr>
          <a:xfrm>
            <a:off x="5012390" y="520017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L=2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ACC214D-EB1C-486A-B412-B11FD03F87ED}"/>
              </a:ext>
            </a:extLst>
          </p:cNvPr>
          <p:cNvSpPr txBox="1"/>
          <p:nvPr/>
        </p:nvSpPr>
        <p:spPr>
          <a:xfrm>
            <a:off x="5012389" y="443942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L=3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0960217-030C-418A-93A0-DA284D302D1B}"/>
              </a:ext>
            </a:extLst>
          </p:cNvPr>
          <p:cNvCxnSpPr>
            <a:cxnSpLocks/>
          </p:cNvCxnSpPr>
          <p:nvPr/>
        </p:nvCxnSpPr>
        <p:spPr>
          <a:xfrm flipV="1">
            <a:off x="1960359" y="2975191"/>
            <a:ext cx="2280399" cy="184237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6B26039-919A-47FE-B286-207BFF5FD981}"/>
              </a:ext>
            </a:extLst>
          </p:cNvPr>
          <p:cNvCxnSpPr>
            <a:cxnSpLocks/>
          </p:cNvCxnSpPr>
          <p:nvPr/>
        </p:nvCxnSpPr>
        <p:spPr>
          <a:xfrm flipV="1">
            <a:off x="1958337" y="1487235"/>
            <a:ext cx="2301999" cy="332152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824D4AC9-699E-483A-B93F-B986F1D33471}"/>
              </a:ext>
            </a:extLst>
          </p:cNvPr>
          <p:cNvCxnSpPr/>
          <p:nvPr/>
        </p:nvCxnSpPr>
        <p:spPr>
          <a:xfrm flipV="1">
            <a:off x="4650830" y="2432649"/>
            <a:ext cx="18618" cy="295219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24604EB-4B28-4726-955C-AE30FE699B1D}"/>
              </a:ext>
            </a:extLst>
          </p:cNvPr>
          <p:cNvCxnSpPr>
            <a:cxnSpLocks/>
          </p:cNvCxnSpPr>
          <p:nvPr/>
        </p:nvCxnSpPr>
        <p:spPr>
          <a:xfrm>
            <a:off x="6603663" y="2801559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2DCC3C5-DE47-4933-8194-875095348D80}"/>
              </a:ext>
            </a:extLst>
          </p:cNvPr>
          <p:cNvCxnSpPr>
            <a:cxnSpLocks/>
          </p:cNvCxnSpPr>
          <p:nvPr/>
        </p:nvCxnSpPr>
        <p:spPr>
          <a:xfrm>
            <a:off x="6581883" y="2134355"/>
            <a:ext cx="723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4619607-E7AA-4965-A3C5-F2AD83A6D04B}"/>
              </a:ext>
            </a:extLst>
          </p:cNvPr>
          <p:cNvCxnSpPr>
            <a:cxnSpLocks/>
          </p:cNvCxnSpPr>
          <p:nvPr/>
        </p:nvCxnSpPr>
        <p:spPr>
          <a:xfrm flipV="1">
            <a:off x="5624857" y="2082790"/>
            <a:ext cx="884727" cy="36933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B8D9DB2-5EFE-4DCC-916F-C4B8CC4FE630}"/>
              </a:ext>
            </a:extLst>
          </p:cNvPr>
          <p:cNvCxnSpPr>
            <a:cxnSpLocks/>
          </p:cNvCxnSpPr>
          <p:nvPr/>
        </p:nvCxnSpPr>
        <p:spPr>
          <a:xfrm>
            <a:off x="5624857" y="2452119"/>
            <a:ext cx="884880" cy="41895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D44BC761-A51A-4FAB-BDE0-2E6D00CAD063}"/>
              </a:ext>
            </a:extLst>
          </p:cNvPr>
          <p:cNvSpPr txBox="1"/>
          <p:nvPr/>
        </p:nvSpPr>
        <p:spPr>
          <a:xfrm>
            <a:off x="7386182" y="185443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J=5/2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3408A1C-320A-4CA2-8DFE-FDF57A7D1DFB}"/>
              </a:ext>
            </a:extLst>
          </p:cNvPr>
          <p:cNvSpPr txBox="1"/>
          <p:nvPr/>
        </p:nvSpPr>
        <p:spPr>
          <a:xfrm>
            <a:off x="7386182" y="27817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J=3/2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313F48E-999B-4C3D-B1E1-3AB9520990DB}"/>
              </a:ext>
            </a:extLst>
          </p:cNvPr>
          <p:cNvSpPr txBox="1"/>
          <p:nvPr/>
        </p:nvSpPr>
        <p:spPr>
          <a:xfrm>
            <a:off x="6108842" y="2274041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86.8 MHz</a:t>
            </a: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16DFF29F-742C-4105-8B15-DA3A41733860}"/>
              </a:ext>
            </a:extLst>
          </p:cNvPr>
          <p:cNvCxnSpPr>
            <a:cxnSpLocks/>
          </p:cNvCxnSpPr>
          <p:nvPr/>
        </p:nvCxnSpPr>
        <p:spPr>
          <a:xfrm>
            <a:off x="7231777" y="2134355"/>
            <a:ext cx="0" cy="6672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4D9F38A-10A9-4667-82D5-6EB6A4C9B508}"/>
              </a:ext>
            </a:extLst>
          </p:cNvPr>
          <p:cNvSpPr txBox="1"/>
          <p:nvPr/>
        </p:nvSpPr>
        <p:spPr>
          <a:xfrm>
            <a:off x="9213017" y="6277279"/>
            <a:ext cx="93621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/>
              <a:t>Zeeman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2472D93-6893-432A-B1B3-252396AD2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7228" y="3908744"/>
            <a:ext cx="3600233" cy="295219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CA1A04AB-75AC-4C87-A59E-5AB2864E4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1966" y="895370"/>
            <a:ext cx="3645111" cy="2988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EFA1C6-213F-4E97-A11A-FE5BE26A22F6}"/>
              </a:ext>
            </a:extLst>
          </p:cNvPr>
          <p:cNvSpPr txBox="1"/>
          <p:nvPr/>
        </p:nvSpPr>
        <p:spPr>
          <a:xfrm>
            <a:off x="4749236" y="3496416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548235"/>
                </a:solidFill>
              </a:rPr>
              <a:t>1620.9 nm</a:t>
            </a:r>
          </a:p>
          <a:p>
            <a:pPr algn="ctr"/>
            <a:r>
              <a:rPr lang="fr-FR" dirty="0">
                <a:solidFill>
                  <a:srgbClr val="548235"/>
                </a:solidFill>
              </a:rPr>
              <a:t>6169 cm</a:t>
            </a:r>
            <a:r>
              <a:rPr lang="fr-FR" baseline="30000" dirty="0">
                <a:solidFill>
                  <a:srgbClr val="548235"/>
                </a:solidFill>
              </a:rPr>
              <a:t>-1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347993A-4B61-4FDC-8F8E-62A6757649D4}"/>
              </a:ext>
            </a:extLst>
          </p:cNvPr>
          <p:cNvCxnSpPr>
            <a:cxnSpLocks/>
          </p:cNvCxnSpPr>
          <p:nvPr/>
        </p:nvCxnSpPr>
        <p:spPr>
          <a:xfrm flipH="1" flipV="1">
            <a:off x="10141827" y="2082790"/>
            <a:ext cx="7408" cy="301697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017BD47-AE93-4096-8E56-CCB7F8037126}"/>
              </a:ext>
            </a:extLst>
          </p:cNvPr>
          <p:cNvSpPr txBox="1"/>
          <p:nvPr/>
        </p:nvSpPr>
        <p:spPr>
          <a:xfrm rot="19529641">
            <a:off x="9473765" y="592442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Signature transition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CC0218AA-F11D-4E3A-9C18-CF3A50FC2CB7}"/>
              </a:ext>
            </a:extLst>
          </p:cNvPr>
          <p:cNvSpPr txBox="1"/>
          <p:nvPr/>
        </p:nvSpPr>
        <p:spPr>
          <a:xfrm>
            <a:off x="173072" y="133533"/>
            <a:ext cx="291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The quantum </a:t>
            </a:r>
            <a:r>
              <a:rPr lang="fr-FR" sz="2400" dirty="0" err="1"/>
              <a:t>systems</a:t>
            </a:r>
            <a:endParaRPr lang="fr-FR" sz="2400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CA469CF6-4671-414C-90C0-39FEEBD1C243}"/>
              </a:ext>
            </a:extLst>
          </p:cNvPr>
          <p:cNvSpPr txBox="1"/>
          <p:nvPr/>
        </p:nvSpPr>
        <p:spPr>
          <a:xfrm>
            <a:off x="3374212" y="183620"/>
            <a:ext cx="2373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16FBF"/>
                </a:solidFill>
              </a:rPr>
              <a:t>Spectroscopic</a:t>
            </a:r>
            <a:r>
              <a:rPr lang="fr-FR" sz="2400" dirty="0">
                <a:solidFill>
                  <a:srgbClr val="016FBF"/>
                </a:solidFill>
              </a:rPr>
              <a:t> 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6F6FCD-C3D2-4D0F-A4D0-641A155D618D}"/>
              </a:ext>
            </a:extLst>
          </p:cNvPr>
          <p:cNvSpPr txBox="1"/>
          <p:nvPr/>
        </p:nvSpPr>
        <p:spPr>
          <a:xfrm>
            <a:off x="11082806" y="470537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|S↓&gt;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A68B3D4-B94D-4296-A434-C9CC75C27747}"/>
              </a:ext>
            </a:extLst>
          </p:cNvPr>
          <p:cNvSpPr txBox="1"/>
          <p:nvPr/>
        </p:nvSpPr>
        <p:spPr>
          <a:xfrm>
            <a:off x="11117830" y="165588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|S↑&gt;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88C9EC1-4504-4C88-B7BB-49BEAB436DF4}"/>
              </a:ext>
            </a:extLst>
          </p:cNvPr>
          <p:cNvSpPr/>
          <p:nvPr/>
        </p:nvSpPr>
        <p:spPr>
          <a:xfrm>
            <a:off x="11073986" y="1518653"/>
            <a:ext cx="695623" cy="67547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0D9BB101-95FF-485A-A932-630FA2E4655F}"/>
              </a:ext>
            </a:extLst>
          </p:cNvPr>
          <p:cNvSpPr/>
          <p:nvPr/>
        </p:nvSpPr>
        <p:spPr>
          <a:xfrm>
            <a:off x="11058623" y="4552303"/>
            <a:ext cx="695623" cy="67547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66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4C43F9F-9117-4FEB-9161-7D2890E1DB18}"/>
              </a:ext>
            </a:extLst>
          </p:cNvPr>
          <p:cNvSpPr txBox="1"/>
          <p:nvPr/>
        </p:nvSpPr>
        <p:spPr>
          <a:xfrm>
            <a:off x="271515" y="157183"/>
            <a:ext cx="9062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Molecular</a:t>
            </a:r>
            <a:r>
              <a:rPr lang="fr-FR" sz="4400" dirty="0">
                <a:solidFill>
                  <a:srgbClr val="0070C0"/>
                </a:solidFill>
              </a:rPr>
              <a:t> quantum </a:t>
            </a:r>
            <a:r>
              <a:rPr lang="fr-FR" sz="4400" dirty="0" err="1">
                <a:solidFill>
                  <a:srgbClr val="0070C0"/>
                </a:solidFill>
              </a:rPr>
              <a:t>logic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3FF26F-1810-47D4-9BDC-7AA3770D0616}"/>
              </a:ext>
            </a:extLst>
          </p:cNvPr>
          <p:cNvSpPr txBox="1"/>
          <p:nvPr/>
        </p:nvSpPr>
        <p:spPr>
          <a:xfrm>
            <a:off x="277217" y="898842"/>
            <a:ext cx="525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The quantum system   Be</a:t>
            </a:r>
            <a:r>
              <a:rPr lang="fr-FR" sz="2400" baseline="30000" dirty="0"/>
              <a:t>+</a:t>
            </a:r>
            <a:r>
              <a:rPr lang="fr-FR" sz="2400" dirty="0"/>
              <a:t> / 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 ion pair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34746B5-A728-4CB8-9C26-B45CF5BF0460}"/>
              </a:ext>
            </a:extLst>
          </p:cNvPr>
          <p:cNvSpPr/>
          <p:nvPr/>
        </p:nvSpPr>
        <p:spPr>
          <a:xfrm>
            <a:off x="2616554" y="3172156"/>
            <a:ext cx="324853" cy="30682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61CCD51-28FE-4A5D-87F3-106C8DC0FBB6}"/>
              </a:ext>
            </a:extLst>
          </p:cNvPr>
          <p:cNvSpPr/>
          <p:nvPr/>
        </p:nvSpPr>
        <p:spPr>
          <a:xfrm>
            <a:off x="3894221" y="3172156"/>
            <a:ext cx="324853" cy="3068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7ACC2BE8-243C-4C14-8738-497C054FD5AC}"/>
              </a:ext>
            </a:extLst>
          </p:cNvPr>
          <p:cNvSpPr/>
          <p:nvPr/>
        </p:nvSpPr>
        <p:spPr>
          <a:xfrm>
            <a:off x="1879209" y="2766057"/>
            <a:ext cx="2923674" cy="1119025"/>
          </a:xfrm>
          <a:custGeom>
            <a:avLst/>
            <a:gdLst>
              <a:gd name="connsiteX0" fmla="*/ 0 w 2923674"/>
              <a:gd name="connsiteY0" fmla="*/ 0 h 1119025"/>
              <a:gd name="connsiteX1" fmla="*/ 1576137 w 2923674"/>
              <a:gd name="connsiteY1" fmla="*/ 1118937 h 1119025"/>
              <a:gd name="connsiteX2" fmla="*/ 2923674 w 2923674"/>
              <a:gd name="connsiteY2" fmla="*/ 48126 h 111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3674" h="1119025">
                <a:moveTo>
                  <a:pt x="0" y="0"/>
                </a:moveTo>
                <a:cubicBezTo>
                  <a:pt x="544429" y="555458"/>
                  <a:pt x="1088858" y="1110916"/>
                  <a:pt x="1576137" y="1118937"/>
                </a:cubicBezTo>
                <a:cubicBezTo>
                  <a:pt x="2063416" y="1126958"/>
                  <a:pt x="2493545" y="587542"/>
                  <a:pt x="2923674" y="481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D6A01D1-CFE0-4236-B008-6C37AB89FB2A}"/>
              </a:ext>
            </a:extLst>
          </p:cNvPr>
          <p:cNvSpPr txBox="1"/>
          <p:nvPr/>
        </p:nvSpPr>
        <p:spPr>
          <a:xfrm>
            <a:off x="1579730" y="3294316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Logic 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38AF0C2-A4E5-4FD0-A7E1-F76F39988464}"/>
              </a:ext>
            </a:extLst>
          </p:cNvPr>
          <p:cNvSpPr txBox="1"/>
          <p:nvPr/>
        </p:nvSpPr>
        <p:spPr>
          <a:xfrm>
            <a:off x="4265884" y="3294316"/>
            <a:ext cx="18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Spectroscopic</a:t>
            </a:r>
            <a:r>
              <a:rPr lang="fr-FR" dirty="0"/>
              <a:t> 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1ABE378-D871-477A-8528-C3C599DC3285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>
            <a:off x="2941407" y="3325569"/>
            <a:ext cx="952814" cy="0"/>
          </a:xfrm>
          <a:prstGeom prst="straightConnector1">
            <a:avLst/>
          </a:prstGeom>
          <a:ln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F512859-744E-4906-B8E4-C9C538F127D6}"/>
              </a:ext>
            </a:extLst>
          </p:cNvPr>
          <p:cNvSpPr txBox="1"/>
          <p:nvPr/>
        </p:nvSpPr>
        <p:spPr>
          <a:xfrm>
            <a:off x="2653445" y="2228279"/>
            <a:ext cx="591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  Coulomb interaction      →      </a:t>
            </a:r>
            <a:r>
              <a:rPr lang="fr-FR" dirty="0" err="1"/>
              <a:t>coupled</a:t>
            </a:r>
            <a:r>
              <a:rPr lang="fr-FR" dirty="0"/>
              <a:t> </a:t>
            </a:r>
            <a:r>
              <a:rPr lang="fr-FR" dirty="0" err="1"/>
              <a:t>harmonic</a:t>
            </a:r>
            <a:r>
              <a:rPr lang="fr-FR" dirty="0"/>
              <a:t> </a:t>
            </a:r>
            <a:r>
              <a:rPr lang="fr-FR" dirty="0" err="1"/>
              <a:t>oscillators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0665014-8F19-41AB-9FFB-DDD5A31BF6C1}"/>
              </a:ext>
            </a:extLst>
          </p:cNvPr>
          <p:cNvSpPr txBox="1"/>
          <p:nvPr/>
        </p:nvSpPr>
        <p:spPr>
          <a:xfrm>
            <a:off x="757990" y="2228952"/>
            <a:ext cx="18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Trapping</a:t>
            </a:r>
            <a:r>
              <a:rPr lang="fr-FR" dirty="0"/>
              <a:t> </a:t>
            </a:r>
            <a:r>
              <a:rPr lang="fr-FR" dirty="0" err="1"/>
              <a:t>potential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E00F7AC-653F-495C-A283-BA92F534201D}"/>
              </a:ext>
            </a:extLst>
          </p:cNvPr>
          <p:cNvSpPr txBox="1"/>
          <p:nvPr/>
        </p:nvSpPr>
        <p:spPr>
          <a:xfrm>
            <a:off x="8877370" y="2228279"/>
            <a:ext cx="29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→ 6   </a:t>
            </a:r>
            <a:r>
              <a:rPr lang="fr-FR" dirty="0" err="1"/>
              <a:t>entangled</a:t>
            </a:r>
            <a:r>
              <a:rPr lang="fr-FR" dirty="0"/>
              <a:t> </a:t>
            </a:r>
            <a:r>
              <a:rPr lang="fr-FR" dirty="0" err="1"/>
              <a:t>eigen</a:t>
            </a:r>
            <a:r>
              <a:rPr lang="fr-FR" dirty="0"/>
              <a:t> modes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51551DF-8015-4618-9CE3-FC5F6A0F4A8E}"/>
              </a:ext>
            </a:extLst>
          </p:cNvPr>
          <p:cNvSpPr txBox="1"/>
          <p:nvPr/>
        </p:nvSpPr>
        <p:spPr>
          <a:xfrm>
            <a:off x="10612270" y="351575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|n&gt;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FC5D633-124E-4B27-BEBC-D47FC6745097}"/>
              </a:ext>
            </a:extLst>
          </p:cNvPr>
          <p:cNvCxnSpPr/>
          <p:nvPr/>
        </p:nvCxnSpPr>
        <p:spPr>
          <a:xfrm>
            <a:off x="5608549" y="3294316"/>
            <a:ext cx="155024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8B2CB99-2C55-4802-AA3F-CB4B7AAAA154}"/>
              </a:ext>
            </a:extLst>
          </p:cNvPr>
          <p:cNvSpPr txBox="1"/>
          <p:nvPr/>
        </p:nvSpPr>
        <p:spPr>
          <a:xfrm>
            <a:off x="6661858" y="2844591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Trap axis (z)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FE2AE4-84A4-40A6-AA94-71B18A4C9AB3}"/>
              </a:ext>
            </a:extLst>
          </p:cNvPr>
          <p:cNvSpPr txBox="1"/>
          <p:nvPr/>
        </p:nvSpPr>
        <p:spPr>
          <a:xfrm>
            <a:off x="8057685" y="3515750"/>
            <a:ext cx="25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 axis out of phase mode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1B1322-5E13-42F3-A0AD-37BE31009604}"/>
              </a:ext>
            </a:extLst>
          </p:cNvPr>
          <p:cNvSpPr txBox="1"/>
          <p:nvPr/>
        </p:nvSpPr>
        <p:spPr>
          <a:xfrm>
            <a:off x="271515" y="1775397"/>
            <a:ext cx="18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16FBF"/>
                </a:solidFill>
              </a:rPr>
              <a:t>Motional</a:t>
            </a:r>
            <a:r>
              <a:rPr lang="fr-FR" dirty="0">
                <a:solidFill>
                  <a:srgbClr val="016FBF"/>
                </a:solidFill>
              </a:rPr>
              <a:t> </a:t>
            </a:r>
            <a:r>
              <a:rPr lang="fr-FR" dirty="0" err="1">
                <a:solidFill>
                  <a:srgbClr val="016FBF"/>
                </a:solidFill>
              </a:rPr>
              <a:t>coupling</a:t>
            </a:r>
            <a:endParaRPr lang="fr-FR" dirty="0">
              <a:solidFill>
                <a:srgbClr val="016FBF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6B1766D-0FE4-4A5C-8C7F-AAF8CF75E02C}"/>
              </a:ext>
            </a:extLst>
          </p:cNvPr>
          <p:cNvSpPr txBox="1"/>
          <p:nvPr/>
        </p:nvSpPr>
        <p:spPr>
          <a:xfrm>
            <a:off x="271515" y="4545135"/>
            <a:ext cx="177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16FBF"/>
                </a:solidFill>
              </a:rPr>
              <a:t>Quantum system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CC5A00-77CF-4A85-A337-FA5A37EBCA5C}"/>
              </a:ext>
            </a:extLst>
          </p:cNvPr>
          <p:cNvSpPr txBox="1"/>
          <p:nvPr/>
        </p:nvSpPr>
        <p:spPr>
          <a:xfrm>
            <a:off x="2616554" y="455849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|L&gt;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19FF748-03C9-4F5F-A14B-A3BF138E2BC4}"/>
              </a:ext>
            </a:extLst>
          </p:cNvPr>
          <p:cNvGrpSpPr/>
          <p:nvPr/>
        </p:nvGrpSpPr>
        <p:grpSpPr>
          <a:xfrm>
            <a:off x="3123180" y="4637277"/>
            <a:ext cx="237040" cy="211767"/>
            <a:chOff x="1966605" y="5164438"/>
            <a:chExt cx="237040" cy="211767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2893038-3636-49E6-86CB-90EFB5BDC714}"/>
                </a:ext>
              </a:extLst>
            </p:cNvPr>
            <p:cNvSpPr/>
            <p:nvPr/>
          </p:nvSpPr>
          <p:spPr>
            <a:xfrm>
              <a:off x="1966605" y="5164438"/>
              <a:ext cx="237040" cy="2117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83BF475-8232-45C5-BEE2-B3DFB0C54738}"/>
                </a:ext>
              </a:extLst>
            </p:cNvPr>
            <p:cNvCxnSpPr>
              <a:cxnSpLocks/>
              <a:stCxn id="9" idx="7"/>
              <a:endCxn id="9" idx="3"/>
            </p:cNvCxnSpPr>
            <p:nvPr/>
          </p:nvCxnSpPr>
          <p:spPr>
            <a:xfrm flipH="1">
              <a:off x="2001319" y="5195451"/>
              <a:ext cx="167612" cy="149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783D5A2-10F5-4E81-8C75-8C3C83086A34}"/>
                </a:ext>
              </a:extLst>
            </p:cNvPr>
            <p:cNvCxnSpPr>
              <a:cxnSpLocks/>
              <a:stCxn id="9" idx="1"/>
              <a:endCxn id="9" idx="5"/>
            </p:cNvCxnSpPr>
            <p:nvPr/>
          </p:nvCxnSpPr>
          <p:spPr>
            <a:xfrm>
              <a:off x="2001319" y="5195451"/>
              <a:ext cx="167612" cy="149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A5F2531B-8974-4649-8B01-E03DBB6309BB}"/>
              </a:ext>
            </a:extLst>
          </p:cNvPr>
          <p:cNvSpPr txBox="1"/>
          <p:nvPr/>
        </p:nvSpPr>
        <p:spPr>
          <a:xfrm>
            <a:off x="3360220" y="455849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|S&gt;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FCBEEFA-3557-4DFD-B34D-B55B6242B4C2}"/>
              </a:ext>
            </a:extLst>
          </p:cNvPr>
          <p:cNvGrpSpPr/>
          <p:nvPr/>
        </p:nvGrpSpPr>
        <p:grpSpPr>
          <a:xfrm>
            <a:off x="3871899" y="4637277"/>
            <a:ext cx="237040" cy="211767"/>
            <a:chOff x="1966605" y="5164438"/>
            <a:chExt cx="237040" cy="211767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589A7808-2468-458B-9076-782DA51BB85A}"/>
                </a:ext>
              </a:extLst>
            </p:cNvPr>
            <p:cNvSpPr/>
            <p:nvPr/>
          </p:nvSpPr>
          <p:spPr>
            <a:xfrm>
              <a:off x="1966605" y="5164438"/>
              <a:ext cx="237040" cy="2117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CD50D0E1-E8D0-4CF6-83FA-8793D9FE8482}"/>
                </a:ext>
              </a:extLst>
            </p:cNvPr>
            <p:cNvCxnSpPr>
              <a:cxnSpLocks/>
              <a:stCxn id="40" idx="7"/>
              <a:endCxn id="40" idx="3"/>
            </p:cNvCxnSpPr>
            <p:nvPr/>
          </p:nvCxnSpPr>
          <p:spPr>
            <a:xfrm flipH="1">
              <a:off x="2001319" y="5195451"/>
              <a:ext cx="167612" cy="149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2552AC23-2FDE-4A75-AF46-AE62BD03FEEC}"/>
                </a:ext>
              </a:extLst>
            </p:cNvPr>
            <p:cNvCxnSpPr>
              <a:cxnSpLocks/>
              <a:stCxn id="40" idx="1"/>
              <a:endCxn id="40" idx="5"/>
            </p:cNvCxnSpPr>
            <p:nvPr/>
          </p:nvCxnSpPr>
          <p:spPr>
            <a:xfrm>
              <a:off x="2001319" y="5195451"/>
              <a:ext cx="167612" cy="149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1486B3B7-B733-4456-9B9E-E280ACABE159}"/>
              </a:ext>
            </a:extLst>
          </p:cNvPr>
          <p:cNvSpPr txBox="1"/>
          <p:nvPr/>
        </p:nvSpPr>
        <p:spPr>
          <a:xfrm>
            <a:off x="4099923" y="455849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|n&gt;</a:t>
            </a:r>
          </a:p>
        </p:txBody>
      </p:sp>
    </p:spTree>
    <p:extLst>
      <p:ext uri="{BB962C8B-B14F-4D97-AF65-F5344CB8AC3E}">
        <p14:creationId xmlns:p14="http://schemas.microsoft.com/office/powerpoint/2010/main" val="2387619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4C43F9F-9117-4FEB-9161-7D2890E1DB18}"/>
              </a:ext>
            </a:extLst>
          </p:cNvPr>
          <p:cNvSpPr txBox="1"/>
          <p:nvPr/>
        </p:nvSpPr>
        <p:spPr>
          <a:xfrm>
            <a:off x="271515" y="157183"/>
            <a:ext cx="9062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Molecular</a:t>
            </a:r>
            <a:r>
              <a:rPr lang="fr-FR" sz="4400" dirty="0">
                <a:solidFill>
                  <a:srgbClr val="0070C0"/>
                </a:solidFill>
              </a:rPr>
              <a:t> quantum </a:t>
            </a:r>
            <a:r>
              <a:rPr lang="fr-FR" sz="4400" dirty="0" err="1">
                <a:solidFill>
                  <a:srgbClr val="0070C0"/>
                </a:solidFill>
              </a:rPr>
              <a:t>logic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 err="1">
                <a:solidFill>
                  <a:srgbClr val="0070C0"/>
                </a:solidFill>
              </a:rPr>
              <a:t>spectroscopy</a:t>
            </a:r>
            <a:endParaRPr lang="fr-FR" sz="4400" baseline="30000" dirty="0">
              <a:solidFill>
                <a:srgbClr val="0070C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3FF26F-1810-47D4-9BDC-7AA3770D0616}"/>
              </a:ext>
            </a:extLst>
          </p:cNvPr>
          <p:cNvSpPr txBox="1"/>
          <p:nvPr/>
        </p:nvSpPr>
        <p:spPr>
          <a:xfrm>
            <a:off x="271515" y="939754"/>
            <a:ext cx="174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QLS </a:t>
            </a:r>
            <a:r>
              <a:rPr lang="fr-FR" sz="2400" dirty="0" err="1"/>
              <a:t>tool</a:t>
            </a:r>
            <a:r>
              <a:rPr lang="fr-FR" sz="2400" dirty="0"/>
              <a:t> box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D72AAA-D08A-4446-BC7F-2129A6F26317}"/>
              </a:ext>
            </a:extLst>
          </p:cNvPr>
          <p:cNvSpPr txBox="1"/>
          <p:nvPr/>
        </p:nvSpPr>
        <p:spPr>
          <a:xfrm>
            <a:off x="994410" y="155448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Red </a:t>
            </a:r>
            <a:r>
              <a:rPr lang="fr-FR" dirty="0" err="1"/>
              <a:t>sideband</a:t>
            </a:r>
            <a:r>
              <a:rPr lang="fr-FR" dirty="0"/>
              <a:t>, carrier, </a:t>
            </a:r>
            <a:r>
              <a:rPr lang="fr-FR" dirty="0" err="1"/>
              <a:t>blue</a:t>
            </a:r>
            <a:r>
              <a:rPr lang="fr-FR" dirty="0"/>
              <a:t> </a:t>
            </a:r>
            <a:r>
              <a:rPr lang="fr-FR" dirty="0" err="1"/>
              <a:t>sideband</a:t>
            </a:r>
            <a:r>
              <a:rPr lang="fr-FR" dirty="0"/>
              <a:t> transitions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09A574-B59E-49FA-B2E1-47013A7EEE27}"/>
              </a:ext>
            </a:extLst>
          </p:cNvPr>
          <p:cNvSpPr txBox="1"/>
          <p:nvPr/>
        </p:nvSpPr>
        <p:spPr>
          <a:xfrm>
            <a:off x="271515" y="3321004"/>
            <a:ext cx="1778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QLS </a:t>
            </a:r>
            <a:r>
              <a:rPr lang="fr-FR" sz="2400" dirty="0" err="1"/>
              <a:t>protocol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57771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A57E4-5188-4289-A259-F1242E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2C69E-0CA6-4B91-88B1-54DAD1E92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0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EF55D3B-147D-48C9-B4D2-EBE88A7419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111" y="515679"/>
          <a:ext cx="6514214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F22C070-FB2F-407B-BE59-A3CEF4D4BB4C}"/>
              </a:ext>
            </a:extLst>
          </p:cNvPr>
          <p:cNvSpPr txBox="1"/>
          <p:nvPr/>
        </p:nvSpPr>
        <p:spPr>
          <a:xfrm flipH="1">
            <a:off x="7372343" y="1001161"/>
            <a:ext cx="366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Penning</a:t>
            </a:r>
            <a:r>
              <a:rPr lang="fr-FR" sz="2400" dirty="0"/>
              <a:t> traps</a:t>
            </a:r>
          </a:p>
          <a:p>
            <a:r>
              <a:rPr lang="fr-FR" dirty="0"/>
              <a:t>   Cyclotron </a:t>
            </a:r>
            <a:r>
              <a:rPr lang="fr-FR" dirty="0" err="1"/>
              <a:t>frequency</a:t>
            </a:r>
            <a:r>
              <a:rPr lang="fr-FR" dirty="0"/>
              <a:t> ratios </a:t>
            </a:r>
          </a:p>
          <a:p>
            <a:r>
              <a:rPr lang="fr-FR" dirty="0"/>
              <a:t>   Cyclotron to Larmor </a:t>
            </a:r>
            <a:r>
              <a:rPr lang="fr-FR" dirty="0" err="1"/>
              <a:t>frequency</a:t>
            </a:r>
            <a:r>
              <a:rPr lang="fr-FR" dirty="0"/>
              <a:t> ratio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F814CBD-B69F-4C04-B0BE-895B72DFD1D6}"/>
              </a:ext>
            </a:extLst>
          </p:cNvPr>
          <p:cNvCxnSpPr>
            <a:cxnSpLocks/>
            <a:stCxn id="38" idx="3"/>
            <a:endCxn id="7" idx="3"/>
          </p:cNvCxnSpPr>
          <p:nvPr/>
        </p:nvCxnSpPr>
        <p:spPr>
          <a:xfrm flipV="1">
            <a:off x="5975498" y="1508993"/>
            <a:ext cx="1396845" cy="3714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F066B6E2-E504-4642-9208-72F27664AC03}"/>
              </a:ext>
            </a:extLst>
          </p:cNvPr>
          <p:cNvSpPr/>
          <p:nvPr/>
        </p:nvSpPr>
        <p:spPr>
          <a:xfrm>
            <a:off x="5729175" y="2822091"/>
            <a:ext cx="438581" cy="397337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DD3789-FF15-4176-BB25-16CB8F8EE5EB}"/>
              </a:ext>
            </a:extLst>
          </p:cNvPr>
          <p:cNvSpPr txBox="1"/>
          <p:nvPr/>
        </p:nvSpPr>
        <p:spPr>
          <a:xfrm flipH="1">
            <a:off x="7531037" y="2789926"/>
            <a:ext cx="421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HD</a:t>
            </a:r>
            <a:r>
              <a:rPr lang="fr-FR" sz="2400" baseline="30000" dirty="0">
                <a:solidFill>
                  <a:srgbClr val="00B050"/>
                </a:solidFill>
              </a:rPr>
              <a:t>+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err="1">
                <a:solidFill>
                  <a:srgbClr val="00B050"/>
                </a:solidFill>
              </a:rPr>
              <a:t>rovibrational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err="1">
                <a:solidFill>
                  <a:srgbClr val="00B050"/>
                </a:solidFill>
              </a:rPr>
              <a:t>spectroscopy</a:t>
            </a: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ECFCE49-B402-4FBA-8276-429FAA506FE8}"/>
              </a:ext>
            </a:extLst>
          </p:cNvPr>
          <p:cNvCxnSpPr>
            <a:cxnSpLocks/>
            <a:stCxn id="10" idx="6"/>
            <a:endCxn id="11" idx="3"/>
          </p:cNvCxnSpPr>
          <p:nvPr/>
        </p:nvCxnSpPr>
        <p:spPr>
          <a:xfrm flipV="1">
            <a:off x="6167756" y="3020759"/>
            <a:ext cx="1363281" cy="1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B89FDA1-A4CE-4F84-A0A4-729C545B4F8C}"/>
              </a:ext>
            </a:extLst>
          </p:cNvPr>
          <p:cNvSpPr txBox="1"/>
          <p:nvPr/>
        </p:nvSpPr>
        <p:spPr>
          <a:xfrm flipH="1">
            <a:off x="1823128" y="4839429"/>
            <a:ext cx="319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Hydrogen</a:t>
            </a:r>
            <a:r>
              <a:rPr lang="fr-FR" sz="2400" dirty="0"/>
              <a:t> </a:t>
            </a:r>
            <a:r>
              <a:rPr lang="fr-FR" sz="2400" dirty="0" err="1"/>
              <a:t>spectroscopy</a:t>
            </a:r>
            <a:endParaRPr lang="fr-FR" sz="240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611FDFE-1679-4175-BD45-C3E42851AE42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420847" y="4125433"/>
            <a:ext cx="385609" cy="7139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2C9B54E-8DEA-4BFB-AFFC-7866550C5F9A}"/>
              </a:ext>
            </a:extLst>
          </p:cNvPr>
          <p:cNvSpPr txBox="1"/>
          <p:nvPr/>
        </p:nvSpPr>
        <p:spPr>
          <a:xfrm>
            <a:off x="8336281" y="212266"/>
            <a:ext cx="3510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2022 CODATA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5037E64-AD9B-499F-980C-50269CFC82A7}"/>
              </a:ext>
            </a:extLst>
          </p:cNvPr>
          <p:cNvSpPr txBox="1"/>
          <p:nvPr/>
        </p:nvSpPr>
        <p:spPr>
          <a:xfrm flipH="1">
            <a:off x="1863885" y="5683950"/>
            <a:ext cx="255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Muonic</a:t>
            </a:r>
            <a:r>
              <a:rPr lang="fr-FR" sz="2400" dirty="0"/>
              <a:t> </a:t>
            </a:r>
            <a:r>
              <a:rPr lang="fr-FR" sz="2400" dirty="0" err="1"/>
              <a:t>hydrogen</a:t>
            </a:r>
            <a:endParaRPr lang="fr-FR" sz="24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1CB7BCA-3BE1-4286-9BA1-0EE59FA4CEB9}"/>
              </a:ext>
            </a:extLst>
          </p:cNvPr>
          <p:cNvCxnSpPr>
            <a:cxnSpLocks/>
            <a:stCxn id="22" idx="1"/>
            <a:endCxn id="28" idx="2"/>
          </p:cNvCxnSpPr>
          <p:nvPr/>
        </p:nvCxnSpPr>
        <p:spPr>
          <a:xfrm flipV="1">
            <a:off x="4423143" y="5621499"/>
            <a:ext cx="4876826" cy="29328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B1E18B4F-F1F5-4C09-BB66-CF741AB3C6A3}"/>
              </a:ext>
            </a:extLst>
          </p:cNvPr>
          <p:cNvSpPr/>
          <p:nvPr/>
        </p:nvSpPr>
        <p:spPr>
          <a:xfrm>
            <a:off x="9299969" y="5343627"/>
            <a:ext cx="747798" cy="555744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BCB955C-1260-4F63-86D1-B6C9CF0F1DDB}"/>
              </a:ext>
            </a:extLst>
          </p:cNvPr>
          <p:cNvCxnSpPr>
            <a:cxnSpLocks/>
            <a:stCxn id="15" idx="1"/>
          </p:cNvCxnSpPr>
          <p:nvPr/>
        </p:nvCxnSpPr>
        <p:spPr>
          <a:xfrm flipV="1">
            <a:off x="5018567" y="4670041"/>
            <a:ext cx="3543477" cy="40022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F877BEF-E14F-429F-B219-6AF92BF8D853}"/>
              </a:ext>
            </a:extLst>
          </p:cNvPr>
          <p:cNvSpPr/>
          <p:nvPr/>
        </p:nvSpPr>
        <p:spPr>
          <a:xfrm>
            <a:off x="2541181" y="1169581"/>
            <a:ext cx="3434317" cy="1421678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052666"/>
              </p:ext>
            </p:extLst>
          </p:nvPr>
        </p:nvGraphicFramePr>
        <p:xfrm>
          <a:off x="6230678" y="3606411"/>
          <a:ext cx="6075904" cy="306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1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5" grpId="0"/>
      <p:bldP spid="22" grpId="0"/>
      <p:bldP spid="28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410458"/>
              </p:ext>
            </p:extLst>
          </p:nvPr>
        </p:nvGraphicFramePr>
        <p:xfrm>
          <a:off x="455295" y="398754"/>
          <a:ext cx="5611091" cy="399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90B4C5E-12B9-4C1D-96FD-491B4F4A2545}"/>
              </a:ext>
            </a:extLst>
          </p:cNvPr>
          <p:cNvSpPr txBox="1"/>
          <p:nvPr/>
        </p:nvSpPr>
        <p:spPr>
          <a:xfrm>
            <a:off x="2964733" y="42063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CC8CB1-9311-4F0D-BB75-EE2942EB66C9}"/>
              </a:ext>
            </a:extLst>
          </p:cNvPr>
          <p:cNvSpPr txBox="1"/>
          <p:nvPr/>
        </p:nvSpPr>
        <p:spPr>
          <a:xfrm rot="16200000">
            <a:off x="-317064" y="2293425"/>
            <a:ext cx="117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inaccuracy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98B999-DDBA-49FB-8E89-1B2F84B39C16}"/>
              </a:ext>
            </a:extLst>
          </p:cNvPr>
          <p:cNvSpPr txBox="1"/>
          <p:nvPr/>
        </p:nvSpPr>
        <p:spPr>
          <a:xfrm>
            <a:off x="7804692" y="152141"/>
            <a:ext cx="5201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</a:rPr>
              <a:t>m</a:t>
            </a:r>
            <a:r>
              <a:rPr lang="fr-FR" sz="4400" baseline="-25000" dirty="0" err="1">
                <a:solidFill>
                  <a:srgbClr val="0070C0"/>
                </a:solidFill>
              </a:rPr>
              <a:t>p</a:t>
            </a:r>
            <a:r>
              <a:rPr lang="fr-FR" sz="4400" dirty="0">
                <a:solidFill>
                  <a:srgbClr val="0070C0"/>
                </a:solidFill>
              </a:rPr>
              <a:t>/m</a:t>
            </a:r>
            <a:r>
              <a:rPr lang="fr-FR" sz="4400" baseline="-25000" dirty="0">
                <a:solidFill>
                  <a:srgbClr val="0070C0"/>
                </a:solidFill>
              </a:rPr>
              <a:t>e </a:t>
            </a:r>
            <a:r>
              <a:rPr lang="fr-FR" sz="4400" dirty="0" err="1">
                <a:solidFill>
                  <a:srgbClr val="0070C0"/>
                </a:solidFill>
              </a:rPr>
              <a:t>inaccuracy</a:t>
            </a:r>
            <a:endParaRPr lang="fr-FR" sz="4400" dirty="0">
              <a:solidFill>
                <a:srgbClr val="0070C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FE4FFA-656E-40D0-A4A4-118A353ADA3B}"/>
              </a:ext>
            </a:extLst>
          </p:cNvPr>
          <p:cNvSpPr txBox="1"/>
          <p:nvPr/>
        </p:nvSpPr>
        <p:spPr>
          <a:xfrm rot="2343976">
            <a:off x="1980714" y="1448327"/>
            <a:ext cx="119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4472C4"/>
                </a:solidFill>
              </a:rPr>
              <a:t>CODATA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C698DC6-2661-4C12-83AB-D85F282C6283}"/>
              </a:ext>
            </a:extLst>
          </p:cNvPr>
          <p:cNvCxnSpPr>
            <a:cxnSpLocks/>
          </p:cNvCxnSpPr>
          <p:nvPr/>
        </p:nvCxnSpPr>
        <p:spPr>
          <a:xfrm flipH="1">
            <a:off x="5759670" y="3200391"/>
            <a:ext cx="840828" cy="3385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5A6C2E2-38E9-42DC-BD76-DA51DEAAA67E}"/>
              </a:ext>
            </a:extLst>
          </p:cNvPr>
          <p:cNvCxnSpPr>
            <a:cxnSpLocks/>
          </p:cNvCxnSpPr>
          <p:nvPr/>
        </p:nvCxnSpPr>
        <p:spPr>
          <a:xfrm flipH="1" flipV="1">
            <a:off x="5759670" y="4222095"/>
            <a:ext cx="840828" cy="1089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30DC169-1424-4D62-8B6D-994037CBC7C6}"/>
              </a:ext>
            </a:extLst>
          </p:cNvPr>
          <p:cNvSpPr txBox="1"/>
          <p:nvPr/>
        </p:nvSpPr>
        <p:spPr>
          <a:xfrm>
            <a:off x="5611670" y="5820380"/>
            <a:ext cx="298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ED7D31"/>
                </a:solidFill>
              </a:rPr>
              <a:t>Penning</a:t>
            </a:r>
            <a:r>
              <a:rPr lang="fr-FR" dirty="0">
                <a:solidFill>
                  <a:srgbClr val="ED7D31"/>
                </a:solidFill>
              </a:rPr>
              <a:t> trap </a:t>
            </a:r>
            <a:r>
              <a:rPr lang="fr-FR" dirty="0" err="1">
                <a:solidFill>
                  <a:srgbClr val="ED7D31"/>
                </a:solidFill>
              </a:rPr>
              <a:t>measurement</a:t>
            </a:r>
            <a:endParaRPr lang="fr-FR" dirty="0">
              <a:solidFill>
                <a:srgbClr val="ED7D31"/>
              </a:solidFill>
            </a:endParaRP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00000000-0008-0000-01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067190"/>
              </p:ext>
            </p:extLst>
          </p:nvPr>
        </p:nvGraphicFramePr>
        <p:xfrm>
          <a:off x="5919972" y="2191521"/>
          <a:ext cx="6173860" cy="333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977856AC-5C63-4962-8B30-930EA39BCCA3}"/>
              </a:ext>
            </a:extLst>
          </p:cNvPr>
          <p:cNvSpPr txBox="1"/>
          <p:nvPr/>
        </p:nvSpPr>
        <p:spPr>
          <a:xfrm rot="812248">
            <a:off x="7842165" y="3138822"/>
            <a:ext cx="119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4472C4"/>
                </a:solidFill>
              </a:rPr>
              <a:t>CODATA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1C58389-F1E7-4D94-BB09-ACE1FE4A8F46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105819" y="4082902"/>
            <a:ext cx="1049353" cy="1737478"/>
          </a:xfrm>
          <a:prstGeom prst="straightConnector1">
            <a:avLst/>
          </a:prstGeom>
          <a:ln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564D55F0-18E6-4650-9FC9-044617441049}"/>
              </a:ext>
            </a:extLst>
          </p:cNvPr>
          <p:cNvSpPr txBox="1"/>
          <p:nvPr/>
        </p:nvSpPr>
        <p:spPr>
          <a:xfrm>
            <a:off x="9071824" y="5911702"/>
            <a:ext cx="23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HD</a:t>
            </a:r>
            <a:r>
              <a:rPr lang="fr-FR" baseline="30000" dirty="0"/>
              <a:t>+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39373E7-98E2-474C-ACAB-E07AD2C8A20D}"/>
              </a:ext>
            </a:extLst>
          </p:cNvPr>
          <p:cNvSpPr/>
          <p:nvPr/>
        </p:nvSpPr>
        <p:spPr>
          <a:xfrm>
            <a:off x="8877434" y="3789207"/>
            <a:ext cx="1465603" cy="139900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F7EF502-3433-442C-A4D5-3291EE9E7B37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9962707" y="5188213"/>
            <a:ext cx="304154" cy="72348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1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9A65E-12B6-4A78-829D-A898A887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64" y="-185676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0070C0"/>
                </a:solidFill>
                <a:latin typeface="+mn-lt"/>
              </a:rPr>
              <a:t>Present</a:t>
            </a:r>
            <a:r>
              <a:rPr lang="fr-FR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+mn-lt"/>
              </a:rPr>
              <a:t>theoretical</a:t>
            </a:r>
            <a:r>
              <a:rPr lang="fr-FR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+mn-lt"/>
              </a:rPr>
              <a:t>accuracies</a:t>
            </a:r>
            <a:endParaRPr lang="fr-F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59DC69-3A60-4EAC-AA20-1B8240493CE6}"/>
              </a:ext>
            </a:extLst>
          </p:cNvPr>
          <p:cNvSpPr txBox="1"/>
          <p:nvPr/>
        </p:nvSpPr>
        <p:spPr>
          <a:xfrm>
            <a:off x="538246" y="2130965"/>
            <a:ext cx="68579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2 body</a:t>
            </a:r>
          </a:p>
          <a:p>
            <a:pPr lvl="1"/>
            <a:r>
              <a:rPr lang="fr-FR" sz="2400" dirty="0" err="1"/>
              <a:t>Hydrogen</a:t>
            </a:r>
            <a:r>
              <a:rPr lang="fr-FR" sz="2400" dirty="0"/>
              <a:t>  H, µp, positronium, muonium, He</a:t>
            </a:r>
            <a:r>
              <a:rPr lang="fr-FR" sz="2400" baseline="30000" dirty="0"/>
              <a:t>+</a:t>
            </a: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3 body</a:t>
            </a:r>
          </a:p>
          <a:p>
            <a:pPr lvl="1"/>
            <a:r>
              <a:rPr lang="fr-FR" sz="2400" dirty="0" err="1"/>
              <a:t>Hydrogen</a:t>
            </a:r>
            <a:r>
              <a:rPr lang="fr-FR" sz="2400" dirty="0"/>
              <a:t> </a:t>
            </a:r>
            <a:r>
              <a:rPr lang="fr-FR" sz="2400" dirty="0" err="1"/>
              <a:t>molecular</a:t>
            </a:r>
            <a:r>
              <a:rPr lang="fr-FR" sz="2400" dirty="0"/>
              <a:t> ions   H</a:t>
            </a:r>
            <a:r>
              <a:rPr lang="fr-FR" sz="2400" baseline="-25000" dirty="0"/>
              <a:t>2</a:t>
            </a:r>
            <a:r>
              <a:rPr lang="fr-FR" sz="2400" baseline="30000" dirty="0"/>
              <a:t>+</a:t>
            </a:r>
            <a:r>
              <a:rPr lang="fr-FR" sz="2400" dirty="0"/>
              <a:t>, HD</a:t>
            </a:r>
            <a:r>
              <a:rPr lang="fr-FR" sz="2400" baseline="30000" dirty="0"/>
              <a:t>+</a:t>
            </a:r>
            <a:r>
              <a:rPr lang="fr-FR" sz="2400" dirty="0"/>
              <a:t>,  D</a:t>
            </a:r>
            <a:r>
              <a:rPr lang="fr-FR" sz="2400" baseline="-25000" dirty="0"/>
              <a:t>2</a:t>
            </a:r>
            <a:r>
              <a:rPr lang="fr-FR" sz="2400" baseline="30000" dirty="0"/>
              <a:t>+ </a:t>
            </a:r>
            <a:r>
              <a:rPr lang="fr-FR" sz="2400" dirty="0"/>
              <a:t> and </a:t>
            </a:r>
            <a:r>
              <a:rPr lang="fr-FR" sz="2400" dirty="0" err="1">
                <a:latin typeface="Times New Roman Antimatter" panose="020B0604020202020204" charset="0"/>
                <a:cs typeface="Times New Roman" panose="02020603050405020304" pitchFamily="18" charset="0"/>
              </a:rPr>
              <a:t>p</a:t>
            </a:r>
            <a:r>
              <a:rPr lang="fr-FR" sz="2400" dirty="0" err="1"/>
              <a:t>He</a:t>
            </a:r>
            <a:endParaRPr lang="fr-FR" sz="2400" dirty="0"/>
          </a:p>
          <a:p>
            <a:pPr lvl="1"/>
            <a:r>
              <a:rPr lang="fr-FR" sz="2400" dirty="0" err="1"/>
              <a:t>Helium</a:t>
            </a:r>
            <a:endParaRPr lang="fr-FR" sz="2400" dirty="0"/>
          </a:p>
          <a:p>
            <a:r>
              <a:rPr lang="fr-FR" sz="2400" dirty="0">
                <a:solidFill>
                  <a:srgbClr val="FF0000"/>
                </a:solidFill>
              </a:rPr>
              <a:t>4 body</a:t>
            </a:r>
          </a:p>
          <a:p>
            <a:pPr lvl="1"/>
            <a:r>
              <a:rPr lang="fr-FR" sz="2400" dirty="0" err="1"/>
              <a:t>Hydrogen</a:t>
            </a:r>
            <a:r>
              <a:rPr lang="fr-FR" sz="2400" dirty="0"/>
              <a:t> </a:t>
            </a:r>
            <a:r>
              <a:rPr lang="fr-FR" sz="2400" dirty="0" err="1"/>
              <a:t>molecules</a:t>
            </a:r>
            <a:r>
              <a:rPr lang="fr-FR" sz="2400" dirty="0"/>
              <a:t>   H</a:t>
            </a:r>
            <a:r>
              <a:rPr lang="fr-FR" sz="2400" baseline="-25000" dirty="0"/>
              <a:t>2</a:t>
            </a:r>
            <a:r>
              <a:rPr lang="fr-FR" sz="2400" dirty="0"/>
              <a:t>, HD, 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C283557-D867-4D69-89E3-B0B1EF4DFF84}"/>
              </a:ext>
            </a:extLst>
          </p:cNvPr>
          <p:cNvSpPr txBox="1"/>
          <p:nvPr/>
        </p:nvSpPr>
        <p:spPr>
          <a:xfrm>
            <a:off x="8607514" y="2522328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8000"/>
                </a:solidFill>
              </a:rPr>
              <a:t>5 10</a:t>
            </a:r>
            <a:r>
              <a:rPr lang="fr-FR" sz="2400" baseline="30000" dirty="0">
                <a:solidFill>
                  <a:srgbClr val="008000"/>
                </a:solidFill>
              </a:rPr>
              <a:t>-13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B310486-BCDD-4715-9090-98E1667AB5C6}"/>
              </a:ext>
            </a:extLst>
          </p:cNvPr>
          <p:cNvSpPr txBox="1"/>
          <p:nvPr/>
        </p:nvSpPr>
        <p:spPr>
          <a:xfrm>
            <a:off x="8574081" y="3238960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55A11"/>
                </a:solidFill>
              </a:rPr>
              <a:t>7.6 10</a:t>
            </a:r>
            <a:r>
              <a:rPr lang="fr-FR" sz="2400" baseline="30000" dirty="0">
                <a:solidFill>
                  <a:srgbClr val="C55A11"/>
                </a:solidFill>
              </a:rPr>
              <a:t>-12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C691841-CAB0-4629-A31B-9EB446D1CB3F}"/>
              </a:ext>
            </a:extLst>
          </p:cNvPr>
          <p:cNvSpPr txBox="1"/>
          <p:nvPr/>
        </p:nvSpPr>
        <p:spPr>
          <a:xfrm>
            <a:off x="8771563" y="363032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55A11"/>
                </a:solidFill>
              </a:rPr>
              <a:t>≈ 10</a:t>
            </a:r>
            <a:r>
              <a:rPr lang="fr-FR" sz="2400" baseline="30000" dirty="0">
                <a:solidFill>
                  <a:srgbClr val="C55A11"/>
                </a:solidFill>
              </a:rPr>
              <a:t>-9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BA2E33C-D0C2-47C3-B937-8B7F16D1A71A}"/>
              </a:ext>
            </a:extLst>
          </p:cNvPr>
          <p:cNvSpPr txBox="1"/>
          <p:nvPr/>
        </p:nvSpPr>
        <p:spPr>
          <a:xfrm>
            <a:off x="8425496" y="1762505"/>
            <a:ext cx="3166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Theoretical</a:t>
            </a:r>
            <a:r>
              <a:rPr lang="fr-FR" sz="2800" dirty="0"/>
              <a:t> </a:t>
            </a:r>
            <a:r>
              <a:rPr lang="fr-FR" sz="2800" dirty="0" err="1"/>
              <a:t>accuracy</a:t>
            </a:r>
            <a:endParaRPr lang="fr-FR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A51388-7E28-47CF-8581-57239D76C512}"/>
              </a:ext>
            </a:extLst>
          </p:cNvPr>
          <p:cNvSpPr/>
          <p:nvPr/>
        </p:nvSpPr>
        <p:spPr>
          <a:xfrm>
            <a:off x="9883831" y="3238960"/>
            <a:ext cx="218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V.I. </a:t>
            </a:r>
            <a:r>
              <a:rPr lang="fr-FR" sz="1200" dirty="0" err="1"/>
              <a:t>Korobov</a:t>
            </a:r>
            <a:r>
              <a:rPr lang="fr-FR" sz="1200" dirty="0"/>
              <a:t>, L. </a:t>
            </a:r>
            <a:r>
              <a:rPr lang="fr-FR" sz="1200" dirty="0" err="1"/>
              <a:t>Hilico</a:t>
            </a:r>
            <a:r>
              <a:rPr lang="fr-FR" sz="1200" dirty="0"/>
              <a:t>, </a:t>
            </a:r>
            <a:r>
              <a:rPr lang="fr-FR" sz="1200" b="1" dirty="0"/>
              <a:t>J.-Ph. Karr </a:t>
            </a:r>
            <a:r>
              <a:rPr lang="fr-FR" sz="1200" dirty="0"/>
              <a:t>Phys. </a:t>
            </a:r>
            <a:r>
              <a:rPr lang="fr-FR" sz="1200" dirty="0" err="1"/>
              <a:t>Rev</a:t>
            </a:r>
            <a:r>
              <a:rPr lang="fr-FR" sz="1200" dirty="0"/>
              <a:t>. </a:t>
            </a:r>
            <a:r>
              <a:rPr lang="fr-FR" sz="1200" dirty="0" err="1"/>
              <a:t>Lett</a:t>
            </a:r>
            <a:r>
              <a:rPr lang="fr-FR" sz="1200" dirty="0"/>
              <a:t>. </a:t>
            </a:r>
            <a:r>
              <a:rPr lang="fr-FR" sz="1200" b="1" dirty="0"/>
              <a:t>118</a:t>
            </a:r>
            <a:r>
              <a:rPr lang="fr-FR" sz="1200" dirty="0"/>
              <a:t>, 233001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6680003-7990-495F-91D3-296BC455D5F6}"/>
              </a:ext>
            </a:extLst>
          </p:cNvPr>
          <p:cNvSpPr txBox="1"/>
          <p:nvPr/>
        </p:nvSpPr>
        <p:spPr>
          <a:xfrm>
            <a:off x="8743197" y="439298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≈ 10</a:t>
            </a:r>
            <a:r>
              <a:rPr lang="fr-FR" sz="2400" baseline="30000" dirty="0">
                <a:solidFill>
                  <a:srgbClr val="FF0000"/>
                </a:solidFill>
              </a:rPr>
              <a:t>-9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B5DBDE-9B6F-47AE-A184-CFF124C84081}"/>
              </a:ext>
            </a:extLst>
          </p:cNvPr>
          <p:cNvSpPr txBox="1"/>
          <p:nvPr/>
        </p:nvSpPr>
        <p:spPr>
          <a:xfrm>
            <a:off x="9930849" y="4027085"/>
            <a:ext cx="1801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Two</a:t>
            </a:r>
            <a:r>
              <a:rPr lang="fr-FR" sz="1400" dirty="0"/>
              <a:t> </a:t>
            </a:r>
            <a:r>
              <a:rPr lang="fr-FR" sz="1400" dirty="0" err="1"/>
              <a:t>electron</a:t>
            </a:r>
            <a:r>
              <a:rPr lang="fr-FR" sz="1400" dirty="0"/>
              <a:t> </a:t>
            </a:r>
            <a:r>
              <a:rPr lang="fr-FR" sz="1400" dirty="0" err="1"/>
              <a:t>systems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9A8050-D70A-4A0E-BE58-59CD845FDC60}"/>
              </a:ext>
            </a:extLst>
          </p:cNvPr>
          <p:cNvSpPr txBox="1"/>
          <p:nvPr/>
        </p:nvSpPr>
        <p:spPr>
          <a:xfrm>
            <a:off x="5059680" y="5507311"/>
            <a:ext cx="5605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CB6A28"/>
                </a:solidFill>
              </a:rPr>
              <a:t>How to </a:t>
            </a:r>
            <a:r>
              <a:rPr lang="fr-FR" sz="3200" dirty="0" err="1">
                <a:solidFill>
                  <a:srgbClr val="CB6A28"/>
                </a:solidFill>
              </a:rPr>
              <a:t>reach</a:t>
            </a:r>
            <a:r>
              <a:rPr lang="fr-FR" sz="3200" dirty="0">
                <a:solidFill>
                  <a:srgbClr val="CB6A28"/>
                </a:solidFill>
              </a:rPr>
              <a:t> </a:t>
            </a:r>
            <a:r>
              <a:rPr lang="fr-FR" sz="3200" dirty="0" err="1">
                <a:solidFill>
                  <a:srgbClr val="CB6A28"/>
                </a:solidFill>
              </a:rPr>
              <a:t>such</a:t>
            </a:r>
            <a:r>
              <a:rPr lang="fr-FR" sz="3200" dirty="0">
                <a:solidFill>
                  <a:srgbClr val="CB6A28"/>
                </a:solidFill>
              </a:rPr>
              <a:t> an </a:t>
            </a:r>
            <a:r>
              <a:rPr lang="fr-FR" sz="3200" dirty="0" err="1">
                <a:solidFill>
                  <a:srgbClr val="CB6A28"/>
                </a:solidFill>
              </a:rPr>
              <a:t>accuracy</a:t>
            </a:r>
            <a:r>
              <a:rPr lang="fr-FR" sz="3200" dirty="0">
                <a:solidFill>
                  <a:srgbClr val="CB6A28"/>
                </a:solidFill>
              </a:rPr>
              <a:t> ?</a:t>
            </a:r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AA180E31-5927-46E9-8E67-08EDA762F0A9}"/>
              </a:ext>
            </a:extLst>
          </p:cNvPr>
          <p:cNvSpPr/>
          <p:nvPr/>
        </p:nvSpPr>
        <p:spPr>
          <a:xfrm>
            <a:off x="9656742" y="3742629"/>
            <a:ext cx="140751" cy="9112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1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8D9214B-098C-42CB-AFD5-45DEE7F0C5FB}"/>
              </a:ext>
            </a:extLst>
          </p:cNvPr>
          <p:cNvSpPr txBox="1"/>
          <p:nvPr/>
        </p:nvSpPr>
        <p:spPr>
          <a:xfrm>
            <a:off x="1318262" y="2519381"/>
            <a:ext cx="634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70C0"/>
                </a:solidFill>
              </a:rPr>
              <a:t>Experimental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 err="1">
                <a:solidFill>
                  <a:srgbClr val="0070C0"/>
                </a:solidFill>
              </a:rPr>
              <a:t>methods</a:t>
            </a:r>
            <a:r>
              <a:rPr lang="fr-FR" sz="3200" dirty="0">
                <a:solidFill>
                  <a:srgbClr val="0070C0"/>
                </a:solidFill>
              </a:rPr>
              <a:t> for H</a:t>
            </a:r>
            <a:r>
              <a:rPr lang="fr-FR" sz="3200" baseline="-25000" dirty="0">
                <a:solidFill>
                  <a:srgbClr val="0070C0"/>
                </a:solidFill>
              </a:rPr>
              <a:t>2</a:t>
            </a:r>
            <a:r>
              <a:rPr lang="fr-FR" sz="3200" baseline="30000" dirty="0">
                <a:solidFill>
                  <a:srgbClr val="0070C0"/>
                </a:solidFill>
              </a:rPr>
              <a:t>+</a:t>
            </a:r>
            <a:r>
              <a:rPr lang="fr-FR" sz="3200" dirty="0">
                <a:solidFill>
                  <a:srgbClr val="0070C0"/>
                </a:solidFill>
              </a:rPr>
              <a:t> or HD</a:t>
            </a:r>
            <a:r>
              <a:rPr lang="fr-FR" sz="32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301644-B20B-40D5-B0DD-680B9E0F72A6}"/>
              </a:ext>
            </a:extLst>
          </p:cNvPr>
          <p:cNvSpPr txBox="1"/>
          <p:nvPr/>
        </p:nvSpPr>
        <p:spPr>
          <a:xfrm>
            <a:off x="1318262" y="1749940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Contexte</a:t>
            </a:r>
            <a:endParaRPr lang="fr-FR" sz="3200" baseline="3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8257A4-AF13-4E94-9510-90372C386340}"/>
              </a:ext>
            </a:extLst>
          </p:cNvPr>
          <p:cNvSpPr txBox="1"/>
          <p:nvPr/>
        </p:nvSpPr>
        <p:spPr>
          <a:xfrm>
            <a:off x="1318262" y="3421750"/>
            <a:ext cx="53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SI-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referenced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laser 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frequencies</a:t>
            </a:r>
            <a:endParaRPr lang="fr-FR" sz="3200" baseline="3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996461-85B9-457F-8D72-F4FD223E4588}"/>
              </a:ext>
            </a:extLst>
          </p:cNvPr>
          <p:cNvSpPr txBox="1"/>
          <p:nvPr/>
        </p:nvSpPr>
        <p:spPr>
          <a:xfrm>
            <a:off x="1318262" y="4324119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HCOOH </a:t>
            </a:r>
            <a:r>
              <a:rPr lang="fr-F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spectroscopy</a:t>
            </a:r>
            <a:endParaRPr lang="fr-FR" sz="3200" baseline="3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52153" y="1733830"/>
            <a:ext cx="64115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REMPD</a:t>
            </a:r>
            <a:r>
              <a:rPr lang="fr-FR" sz="2400" dirty="0"/>
              <a:t> </a:t>
            </a:r>
            <a:r>
              <a:rPr lang="fr-FR" sz="2400" dirty="0" err="1"/>
              <a:t>spectroscopy</a:t>
            </a:r>
            <a:endParaRPr lang="fr-FR" sz="2400" dirty="0"/>
          </a:p>
          <a:p>
            <a:r>
              <a:rPr lang="fr-FR" dirty="0"/>
              <a:t>           </a:t>
            </a:r>
            <a:r>
              <a:rPr lang="fr-FR" dirty="0" err="1"/>
              <a:t>Resonance</a:t>
            </a:r>
            <a:r>
              <a:rPr lang="fr-FR" dirty="0"/>
              <a:t> </a:t>
            </a:r>
            <a:r>
              <a:rPr lang="fr-FR" dirty="0" err="1"/>
              <a:t>Enhanced</a:t>
            </a:r>
            <a:r>
              <a:rPr lang="fr-FR" dirty="0"/>
              <a:t> </a:t>
            </a:r>
            <a:r>
              <a:rPr lang="fr-FR" dirty="0" err="1"/>
              <a:t>Multiphoton</a:t>
            </a:r>
            <a:r>
              <a:rPr lang="fr-FR" dirty="0"/>
              <a:t> Dissociation </a:t>
            </a:r>
            <a:r>
              <a:rPr lang="fr-FR" dirty="0" err="1"/>
              <a:t>spectroscopy</a:t>
            </a:r>
            <a:endParaRPr lang="fr-FR" dirty="0"/>
          </a:p>
        </p:txBody>
      </p:sp>
      <p:sp>
        <p:nvSpPr>
          <p:cNvPr id="6" name="TextBox 89"/>
          <p:cNvSpPr txBox="1">
            <a:spLocks noChangeArrowheads="1"/>
          </p:cNvSpPr>
          <p:nvPr/>
        </p:nvSpPr>
        <p:spPr bwMode="auto">
          <a:xfrm>
            <a:off x="1002324" y="5314282"/>
            <a:ext cx="22324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/>
              <a:t>Internuclear</a:t>
            </a:r>
            <a:r>
              <a:rPr lang="en-US" sz="1600" dirty="0"/>
              <a:t> distance [Å]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33262" y="2577978"/>
            <a:ext cx="2768600" cy="2736304"/>
            <a:chOff x="7175500" y="1142661"/>
            <a:chExt cx="2768600" cy="314359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00" y="1142661"/>
              <a:ext cx="2768600" cy="314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8"/>
            <p:cNvCxnSpPr/>
            <p:nvPr/>
          </p:nvCxnSpPr>
          <p:spPr bwMode="auto">
            <a:xfrm>
              <a:off x="8045393" y="2283099"/>
              <a:ext cx="957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necteur droit 9"/>
            <p:cNvCxnSpPr/>
            <p:nvPr/>
          </p:nvCxnSpPr>
          <p:spPr bwMode="auto">
            <a:xfrm>
              <a:off x="8088668" y="2973708"/>
              <a:ext cx="619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onnecteur droit 10"/>
            <p:cNvCxnSpPr/>
            <p:nvPr/>
          </p:nvCxnSpPr>
          <p:spPr bwMode="auto">
            <a:xfrm>
              <a:off x="8154809" y="3618897"/>
              <a:ext cx="324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cteur droit 11"/>
            <p:cNvCxnSpPr/>
            <p:nvPr/>
          </p:nvCxnSpPr>
          <p:spPr bwMode="auto">
            <a:xfrm>
              <a:off x="8208578" y="3861707"/>
              <a:ext cx="1656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842390" y="286601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1</a:t>
            </a:r>
            <a:r>
              <a:rPr lang="en-US" sz="1600" b="1" i="1" dirty="0"/>
              <a:t>s</a:t>
            </a:r>
            <a:r>
              <a:rPr lang="en-US" sz="1600" b="1" dirty="0">
                <a:latin typeface="Symbol" pitchFamily="18" charset="2"/>
              </a:rPr>
              <a:t>s</a:t>
            </a:r>
            <a:endParaRPr lang="en-US" sz="1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1539364" y="4917544"/>
            <a:ext cx="23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/>
          <p:cNvCxnSpPr/>
          <p:nvPr/>
        </p:nvCxnSpPr>
        <p:spPr bwMode="auto">
          <a:xfrm>
            <a:off x="1382399" y="3556812"/>
            <a:ext cx="10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/>
          <p:cNvCxnSpPr/>
          <p:nvPr/>
        </p:nvCxnSpPr>
        <p:spPr bwMode="auto">
          <a:xfrm>
            <a:off x="1420223" y="4060868"/>
            <a:ext cx="7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1474255" y="4683302"/>
            <a:ext cx="3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1451463" y="4467278"/>
            <a:ext cx="50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>
            <a:off x="1437371" y="4259800"/>
            <a:ext cx="61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>
            <a:off x="1403211" y="3874122"/>
            <a:ext cx="81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20"/>
          <p:cNvCxnSpPr/>
          <p:nvPr/>
        </p:nvCxnSpPr>
        <p:spPr bwMode="auto">
          <a:xfrm>
            <a:off x="1394585" y="3704468"/>
            <a:ext cx="9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/>
          <p:cNvCxnSpPr/>
          <p:nvPr/>
        </p:nvCxnSpPr>
        <p:spPr bwMode="auto">
          <a:xfrm>
            <a:off x="1373965" y="3404250"/>
            <a:ext cx="11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>
            <a:off x="1365419" y="3243142"/>
            <a:ext cx="12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>
            <a:off x="1360537" y="3136950"/>
            <a:ext cx="133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24"/>
          <p:cNvCxnSpPr/>
          <p:nvPr/>
        </p:nvCxnSpPr>
        <p:spPr bwMode="auto">
          <a:xfrm>
            <a:off x="1355089" y="3030758"/>
            <a:ext cx="14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25"/>
          <p:cNvCxnSpPr/>
          <p:nvPr/>
        </p:nvCxnSpPr>
        <p:spPr bwMode="auto">
          <a:xfrm>
            <a:off x="1350183" y="2929472"/>
            <a:ext cx="158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>
            <a:off x="1348391" y="2844012"/>
            <a:ext cx="172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cteur droit 27"/>
          <p:cNvCxnSpPr/>
          <p:nvPr/>
        </p:nvCxnSpPr>
        <p:spPr bwMode="auto">
          <a:xfrm>
            <a:off x="1348407" y="2776910"/>
            <a:ext cx="19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1408765" y="3565048"/>
            <a:ext cx="9288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3" name="Connecteur droit avec flèche 32"/>
          <p:cNvCxnSpPr>
            <a:cxnSpLocks/>
          </p:cNvCxnSpPr>
          <p:nvPr/>
        </p:nvCxnSpPr>
        <p:spPr>
          <a:xfrm flipH="1" flipV="1">
            <a:off x="1656364" y="4328778"/>
            <a:ext cx="3384" cy="588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cxnSpLocks/>
          </p:cNvCxnSpPr>
          <p:nvPr/>
        </p:nvCxnSpPr>
        <p:spPr>
          <a:xfrm flipV="1">
            <a:off x="1652433" y="1665267"/>
            <a:ext cx="0" cy="2655807"/>
          </a:xfrm>
          <a:prstGeom prst="straightConnector1">
            <a:avLst/>
          </a:prstGeom>
          <a:ln w="38100">
            <a:solidFill>
              <a:srgbClr val="893B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1997277" y="4312547"/>
            <a:ext cx="171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2- excitation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773364" y="2095677"/>
            <a:ext cx="198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893BC3"/>
                </a:solidFill>
              </a:rPr>
              <a:t>3- dissociation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05285" y="2760297"/>
            <a:ext cx="650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on </a:t>
            </a:r>
            <a:r>
              <a:rPr lang="fr-FR" sz="2400" b="1" dirty="0" err="1"/>
              <a:t>sympathetically</a:t>
            </a:r>
            <a:r>
              <a:rPr lang="fr-FR" sz="2400" b="1" dirty="0"/>
              <a:t> </a:t>
            </a:r>
            <a:r>
              <a:rPr lang="fr-FR" sz="2400" b="1" dirty="0" err="1"/>
              <a:t>cooled</a:t>
            </a:r>
            <a:r>
              <a:rPr lang="fr-FR" sz="2400" b="1" dirty="0"/>
              <a:t> </a:t>
            </a:r>
          </a:p>
          <a:p>
            <a:r>
              <a:rPr lang="fr-FR" sz="2400" dirty="0"/>
              <a:t>                     state </a:t>
            </a:r>
            <a:r>
              <a:rPr lang="fr-FR" sz="2400" dirty="0" err="1"/>
              <a:t>selected</a:t>
            </a:r>
            <a:r>
              <a:rPr lang="fr-FR" sz="2400" dirty="0"/>
              <a:t> </a:t>
            </a:r>
            <a:r>
              <a:rPr lang="fr-FR" sz="2400" dirty="0" err="1"/>
              <a:t>hydrogen</a:t>
            </a:r>
            <a:r>
              <a:rPr lang="fr-FR" sz="2400" dirty="0"/>
              <a:t> </a:t>
            </a:r>
            <a:r>
              <a:rPr lang="fr-FR" sz="2400" dirty="0" err="1"/>
              <a:t>molecular</a:t>
            </a:r>
            <a:r>
              <a:rPr lang="fr-FR" sz="2400" dirty="0"/>
              <a:t> 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27D532-D1A4-4A32-8DAE-E531DF76FD41}"/>
              </a:ext>
            </a:extLst>
          </p:cNvPr>
          <p:cNvSpPr txBox="1"/>
          <p:nvPr/>
        </p:nvSpPr>
        <p:spPr>
          <a:xfrm flipH="1">
            <a:off x="1914049" y="4710847"/>
            <a:ext cx="223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1- </a:t>
            </a:r>
            <a:r>
              <a:rPr lang="fr-FR" sz="2400" dirty="0" err="1">
                <a:solidFill>
                  <a:srgbClr val="0070C0"/>
                </a:solidFill>
              </a:rPr>
              <a:t>preparation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39C720B-D0CE-44EB-B9C8-B7807B28BFE2}"/>
              </a:ext>
            </a:extLst>
          </p:cNvPr>
          <p:cNvSpPr txBox="1"/>
          <p:nvPr/>
        </p:nvSpPr>
        <p:spPr>
          <a:xfrm>
            <a:off x="211357" y="127630"/>
            <a:ext cx="972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</a:rPr>
              <a:t>Experimental</a:t>
            </a:r>
            <a:r>
              <a:rPr lang="fr-FR" sz="4800" dirty="0">
                <a:solidFill>
                  <a:srgbClr val="0070C0"/>
                </a:solidFill>
              </a:rPr>
              <a:t> </a:t>
            </a:r>
            <a:r>
              <a:rPr lang="fr-FR" sz="4800" dirty="0" err="1">
                <a:solidFill>
                  <a:srgbClr val="0070C0"/>
                </a:solidFill>
              </a:rPr>
              <a:t>methods</a:t>
            </a:r>
            <a:r>
              <a:rPr lang="fr-FR" sz="4800" dirty="0">
                <a:solidFill>
                  <a:srgbClr val="0070C0"/>
                </a:solidFill>
              </a:rPr>
              <a:t> for H</a:t>
            </a:r>
            <a:r>
              <a:rPr lang="fr-FR" sz="4800" baseline="-25000" dirty="0">
                <a:solidFill>
                  <a:srgbClr val="0070C0"/>
                </a:solidFill>
              </a:rPr>
              <a:t>2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  <a:r>
              <a:rPr lang="fr-FR" sz="4800" dirty="0">
                <a:solidFill>
                  <a:srgbClr val="0070C0"/>
                </a:solidFill>
              </a:rPr>
              <a:t> or HD</a:t>
            </a:r>
            <a:r>
              <a:rPr lang="fr-FR" sz="4800" baseline="300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93E19E7-46DC-4B6A-8F55-B5E5608623C3}"/>
              </a:ext>
            </a:extLst>
          </p:cNvPr>
          <p:cNvSpPr txBox="1"/>
          <p:nvPr/>
        </p:nvSpPr>
        <p:spPr>
          <a:xfrm>
            <a:off x="4752153" y="4640260"/>
            <a:ext cx="52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SI-</a:t>
            </a:r>
            <a:r>
              <a:rPr lang="fr-FR" sz="2400" b="1" dirty="0" err="1"/>
              <a:t>referenced</a:t>
            </a:r>
            <a:r>
              <a:rPr lang="fr-FR" sz="2400" b="1" dirty="0"/>
              <a:t> </a:t>
            </a:r>
            <a:r>
              <a:rPr lang="fr-FR" sz="2400" dirty="0"/>
              <a:t>laser </a:t>
            </a:r>
            <a:r>
              <a:rPr lang="fr-FR" sz="2400" dirty="0" err="1"/>
              <a:t>frequency</a:t>
            </a:r>
            <a:r>
              <a:rPr lang="fr-FR" sz="2400" dirty="0"/>
              <a:t> control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3284C16-1495-4FB4-840E-1477BD69707F}"/>
              </a:ext>
            </a:extLst>
          </p:cNvPr>
          <p:cNvSpPr txBox="1"/>
          <p:nvPr/>
        </p:nvSpPr>
        <p:spPr>
          <a:xfrm>
            <a:off x="7495850" y="5482096"/>
            <a:ext cx="2442209" cy="64633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  <a:gs pos="85000">
                <a:srgbClr val="00B0F0"/>
              </a:gs>
              <a:gs pos="70000">
                <a:srgbClr val="00B050"/>
              </a:gs>
              <a:gs pos="36000">
                <a:srgbClr val="FFFF00"/>
              </a:gs>
              <a:gs pos="17000">
                <a:srgbClr val="FFC000"/>
              </a:gs>
              <a:gs pos="54000">
                <a:srgbClr val="92D050"/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Frequency </a:t>
            </a:r>
            <a:r>
              <a:rPr lang="fr-FR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comb</a:t>
            </a:r>
            <a:endParaRPr lang="fr-F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1.565µm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12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2979</Words>
  <Application>Microsoft Office PowerPoint</Application>
  <PresentationFormat>Grand écran</PresentationFormat>
  <Paragraphs>661</Paragraphs>
  <Slides>45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9" baseType="lpstr">
      <vt:lpstr>AR PL SungtiL GB</vt:lpstr>
      <vt:lpstr>Arial</vt:lpstr>
      <vt:lpstr>Calibri</vt:lpstr>
      <vt:lpstr>Calibri Light</vt:lpstr>
      <vt:lpstr>Cambria</vt:lpstr>
      <vt:lpstr>Cambria Math</vt:lpstr>
      <vt:lpstr>Liberation Sans</vt:lpstr>
      <vt:lpstr>Lohit Devanagari</vt:lpstr>
      <vt:lpstr>Symbol</vt:lpstr>
      <vt:lpstr>Times New Roman</vt:lpstr>
      <vt:lpstr>Times New Roman Antimatter</vt:lpstr>
      <vt:lpstr>Wingdings</vt:lpstr>
      <vt:lpstr>Thème Office</vt:lpstr>
      <vt:lpstr>Équation</vt:lpstr>
      <vt:lpstr>Molecular spectroscopy at the 10 Hz accuracy level: HCOOH as a testbed and hydrogen molecular ions for fundamental constant determination.</vt:lpstr>
      <vt:lpstr>Présentation PowerPoint</vt:lpstr>
      <vt:lpstr>Context</vt:lpstr>
      <vt:lpstr>Context in AMO physics</vt:lpstr>
      <vt:lpstr>Présentation PowerPoint</vt:lpstr>
      <vt:lpstr>Présentation PowerPoint</vt:lpstr>
      <vt:lpstr>Present theoretical accuracies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spectroscopy at the 10 Hz accuracy level: HCOOH as a testbed and hydrogen molecular ions for fundamental constant determination.</dc:title>
  <dc:creator>laurent.hilico</dc:creator>
  <cp:lastModifiedBy>laurent.hilico</cp:lastModifiedBy>
  <cp:revision>162</cp:revision>
  <dcterms:created xsi:type="dcterms:W3CDTF">2025-02-19T20:20:57Z</dcterms:created>
  <dcterms:modified xsi:type="dcterms:W3CDTF">2025-03-11T16:48:31Z</dcterms:modified>
</cp:coreProperties>
</file>